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57" r:id="rId4"/>
    <p:sldId id="264" r:id="rId5"/>
    <p:sldId id="259" r:id="rId6"/>
    <p:sldId id="265" r:id="rId7"/>
    <p:sldId id="274" r:id="rId8"/>
    <p:sldId id="273" r:id="rId9"/>
    <p:sldId id="261" r:id="rId10"/>
    <p:sldId id="263" r:id="rId11"/>
    <p:sldId id="271" r:id="rId12"/>
    <p:sldId id="262" r:id="rId13"/>
    <p:sldId id="276" r:id="rId14"/>
    <p:sldId id="260" r:id="rId15"/>
    <p:sldId id="275" r:id="rId16"/>
    <p:sldId id="270" r:id="rId17"/>
    <p:sldId id="278" r:id="rId18"/>
    <p:sldId id="280" r:id="rId19"/>
    <p:sldId id="288" r:id="rId20"/>
    <p:sldId id="281" r:id="rId21"/>
    <p:sldId id="282" r:id="rId22"/>
    <p:sldId id="283" r:id="rId23"/>
    <p:sldId id="290" r:id="rId24"/>
    <p:sldId id="277" r:id="rId25"/>
    <p:sldId id="292" r:id="rId26"/>
    <p:sldId id="296" r:id="rId27"/>
    <p:sldId id="293" r:id="rId28"/>
    <p:sldId id="294" r:id="rId29"/>
    <p:sldId id="291" r:id="rId30"/>
    <p:sldId id="295" r:id="rId31"/>
    <p:sldId id="300" r:id="rId32"/>
    <p:sldId id="301" r:id="rId33"/>
    <p:sldId id="298" r:id="rId34"/>
    <p:sldId id="302" r:id="rId35"/>
    <p:sldId id="303" r:id="rId36"/>
    <p:sldId id="3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70D33-F522-495C-B938-A104CBFC4602}" type="datetimeFigureOut">
              <a:rPr lang="en-IN" smtClean="0"/>
              <a:t>28-04-2025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F22BB-0C4D-43E3-A4C0-875F64ED2AAC}" type="slidenum">
              <a:rPr lang="en-IN" smtClean="0"/>
              <a:t>‹#›</a:t>
            </a:fld>
            <a:endParaRPr lang="en-IN"/>
          </a:p>
        </p:txBody>
      </p:sp>
    </p:spTree>
    <p:extLst>
      <p:ext uri="{BB962C8B-B14F-4D97-AF65-F5344CB8AC3E}">
        <p14:creationId xmlns:p14="http://schemas.microsoft.com/office/powerpoint/2010/main" val="255441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0705-8EB5-F8B7-A5F9-11990B8F3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5AEDB81-8E06-DADB-89C9-68BF3A7A6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75FB0E4-FCBE-864B-205A-9B8063CE0A6A}"/>
              </a:ext>
            </a:extLst>
          </p:cNvPr>
          <p:cNvSpPr>
            <a:spLocks noGrp="1"/>
          </p:cNvSpPr>
          <p:nvPr>
            <p:ph type="dt" sz="half" idx="10"/>
          </p:nvPr>
        </p:nvSpPr>
        <p:spPr/>
        <p:txBody>
          <a:bodyPr/>
          <a:lstStyle/>
          <a:p>
            <a:fld id="{0285D4F0-549C-4BE4-B680-2DBF9685BEE9}" type="datetimeFigureOut">
              <a:rPr lang="en-IN" smtClean="0"/>
              <a:t>28-04-2025</a:t>
            </a:fld>
            <a:endParaRPr lang="en-IN"/>
          </a:p>
        </p:txBody>
      </p:sp>
      <p:sp>
        <p:nvSpPr>
          <p:cNvPr id="5" name="Footer Placeholder 4">
            <a:extLst>
              <a:ext uri="{FF2B5EF4-FFF2-40B4-BE49-F238E27FC236}">
                <a16:creationId xmlns:a16="http://schemas.microsoft.com/office/drawing/2014/main" id="{E348323E-00FF-2AFD-A5E5-4779794B0A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693B112-3960-B68B-8970-EA0A9274A095}"/>
              </a:ext>
            </a:extLst>
          </p:cNvPr>
          <p:cNvSpPr>
            <a:spLocks noGrp="1"/>
          </p:cNvSpPr>
          <p:nvPr>
            <p:ph type="sldNum" sz="quarter" idx="12"/>
          </p:nvPr>
        </p:nvSpPr>
        <p:spPr/>
        <p:txBody>
          <a:bodyPr/>
          <a:lstStyle/>
          <a:p>
            <a:fld id="{6A8254BB-E4F3-4AF5-B6F2-503613FE7C2F}" type="slidenum">
              <a:rPr lang="en-IN" smtClean="0"/>
              <a:t>‹#›</a:t>
            </a:fld>
            <a:endParaRPr lang="en-IN"/>
          </a:p>
        </p:txBody>
      </p:sp>
    </p:spTree>
    <p:extLst>
      <p:ext uri="{BB962C8B-B14F-4D97-AF65-F5344CB8AC3E}">
        <p14:creationId xmlns:p14="http://schemas.microsoft.com/office/powerpoint/2010/main" val="341310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1607-00F4-DB9A-D1C4-368D0972016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D632708-ACD1-27CC-EC9F-808C07E8E1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8C9AAFF-6123-85C4-FDC7-8BFE725AEB25}"/>
              </a:ext>
            </a:extLst>
          </p:cNvPr>
          <p:cNvSpPr>
            <a:spLocks noGrp="1"/>
          </p:cNvSpPr>
          <p:nvPr>
            <p:ph type="dt" sz="half" idx="10"/>
          </p:nvPr>
        </p:nvSpPr>
        <p:spPr/>
        <p:txBody>
          <a:bodyPr/>
          <a:lstStyle/>
          <a:p>
            <a:fld id="{0285D4F0-549C-4BE4-B680-2DBF9685BEE9}" type="datetimeFigureOut">
              <a:rPr lang="en-IN" smtClean="0"/>
              <a:t>28-04-2025</a:t>
            </a:fld>
            <a:endParaRPr lang="en-IN"/>
          </a:p>
        </p:txBody>
      </p:sp>
      <p:sp>
        <p:nvSpPr>
          <p:cNvPr id="5" name="Footer Placeholder 4">
            <a:extLst>
              <a:ext uri="{FF2B5EF4-FFF2-40B4-BE49-F238E27FC236}">
                <a16:creationId xmlns:a16="http://schemas.microsoft.com/office/drawing/2014/main" id="{DA9D8667-0B14-C22C-0395-98EDFDCE30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492C525-7489-6264-FE56-71367C717D2F}"/>
              </a:ext>
            </a:extLst>
          </p:cNvPr>
          <p:cNvSpPr>
            <a:spLocks noGrp="1"/>
          </p:cNvSpPr>
          <p:nvPr>
            <p:ph type="sldNum" sz="quarter" idx="12"/>
          </p:nvPr>
        </p:nvSpPr>
        <p:spPr/>
        <p:txBody>
          <a:bodyPr/>
          <a:lstStyle/>
          <a:p>
            <a:fld id="{6A8254BB-E4F3-4AF5-B6F2-503613FE7C2F}" type="slidenum">
              <a:rPr lang="en-IN" smtClean="0"/>
              <a:t>‹#›</a:t>
            </a:fld>
            <a:endParaRPr lang="en-IN"/>
          </a:p>
        </p:txBody>
      </p:sp>
    </p:spTree>
    <p:extLst>
      <p:ext uri="{BB962C8B-B14F-4D97-AF65-F5344CB8AC3E}">
        <p14:creationId xmlns:p14="http://schemas.microsoft.com/office/powerpoint/2010/main" val="57731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3DC58C-82E5-ADC7-1A35-06976BB862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526EAAC-C7D8-65CB-E41C-EC6D77D7D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B9E60A-E488-0B7E-E68D-9B19655A927D}"/>
              </a:ext>
            </a:extLst>
          </p:cNvPr>
          <p:cNvSpPr>
            <a:spLocks noGrp="1"/>
          </p:cNvSpPr>
          <p:nvPr>
            <p:ph type="dt" sz="half" idx="10"/>
          </p:nvPr>
        </p:nvSpPr>
        <p:spPr/>
        <p:txBody>
          <a:bodyPr/>
          <a:lstStyle/>
          <a:p>
            <a:fld id="{0285D4F0-549C-4BE4-B680-2DBF9685BEE9}" type="datetimeFigureOut">
              <a:rPr lang="en-IN" smtClean="0"/>
              <a:t>28-04-2025</a:t>
            </a:fld>
            <a:endParaRPr lang="en-IN"/>
          </a:p>
        </p:txBody>
      </p:sp>
      <p:sp>
        <p:nvSpPr>
          <p:cNvPr id="5" name="Footer Placeholder 4">
            <a:extLst>
              <a:ext uri="{FF2B5EF4-FFF2-40B4-BE49-F238E27FC236}">
                <a16:creationId xmlns:a16="http://schemas.microsoft.com/office/drawing/2014/main" id="{BA3CB943-0BEF-4A04-1248-E5D10A734CB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70CF7AE-B11A-22FD-AAA1-052DA2C554E1}"/>
              </a:ext>
            </a:extLst>
          </p:cNvPr>
          <p:cNvSpPr>
            <a:spLocks noGrp="1"/>
          </p:cNvSpPr>
          <p:nvPr>
            <p:ph type="sldNum" sz="quarter" idx="12"/>
          </p:nvPr>
        </p:nvSpPr>
        <p:spPr/>
        <p:txBody>
          <a:bodyPr/>
          <a:lstStyle/>
          <a:p>
            <a:fld id="{6A8254BB-E4F3-4AF5-B6F2-503613FE7C2F}" type="slidenum">
              <a:rPr lang="en-IN" smtClean="0"/>
              <a:t>‹#›</a:t>
            </a:fld>
            <a:endParaRPr lang="en-IN"/>
          </a:p>
        </p:txBody>
      </p:sp>
    </p:spTree>
    <p:extLst>
      <p:ext uri="{BB962C8B-B14F-4D97-AF65-F5344CB8AC3E}">
        <p14:creationId xmlns:p14="http://schemas.microsoft.com/office/powerpoint/2010/main" val="161215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9AF0C-3570-CCD9-BC45-E9247B2C7C1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042C7B5-77B8-2F25-0B4D-C6A3F9290B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1B5077-6A2F-40A3-A4BA-1ED7C5BEB735}"/>
              </a:ext>
            </a:extLst>
          </p:cNvPr>
          <p:cNvSpPr>
            <a:spLocks noGrp="1"/>
          </p:cNvSpPr>
          <p:nvPr>
            <p:ph type="dt" sz="half" idx="10"/>
          </p:nvPr>
        </p:nvSpPr>
        <p:spPr/>
        <p:txBody>
          <a:bodyPr/>
          <a:lstStyle/>
          <a:p>
            <a:fld id="{0285D4F0-549C-4BE4-B680-2DBF9685BEE9}" type="datetimeFigureOut">
              <a:rPr lang="en-IN" smtClean="0"/>
              <a:t>28-04-2025</a:t>
            </a:fld>
            <a:endParaRPr lang="en-IN"/>
          </a:p>
        </p:txBody>
      </p:sp>
      <p:sp>
        <p:nvSpPr>
          <p:cNvPr id="5" name="Footer Placeholder 4">
            <a:extLst>
              <a:ext uri="{FF2B5EF4-FFF2-40B4-BE49-F238E27FC236}">
                <a16:creationId xmlns:a16="http://schemas.microsoft.com/office/drawing/2014/main" id="{CA78ED2F-E454-F2E0-2C08-8C06B339EF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36DB14-4568-8B47-9E34-70BDF8ACF4E6}"/>
              </a:ext>
            </a:extLst>
          </p:cNvPr>
          <p:cNvSpPr>
            <a:spLocks noGrp="1"/>
          </p:cNvSpPr>
          <p:nvPr>
            <p:ph type="sldNum" sz="quarter" idx="12"/>
          </p:nvPr>
        </p:nvSpPr>
        <p:spPr/>
        <p:txBody>
          <a:bodyPr/>
          <a:lstStyle/>
          <a:p>
            <a:fld id="{6A8254BB-E4F3-4AF5-B6F2-503613FE7C2F}" type="slidenum">
              <a:rPr lang="en-IN" smtClean="0"/>
              <a:t>‹#›</a:t>
            </a:fld>
            <a:endParaRPr lang="en-IN"/>
          </a:p>
        </p:txBody>
      </p:sp>
    </p:spTree>
    <p:extLst>
      <p:ext uri="{BB962C8B-B14F-4D97-AF65-F5344CB8AC3E}">
        <p14:creationId xmlns:p14="http://schemas.microsoft.com/office/powerpoint/2010/main" val="233219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87D8-9EEF-EFC0-1E01-5423C1E904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D06E23B-F1B7-11B6-1AEA-676674650B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5341AA-7451-2263-6A91-749E1F61E885}"/>
              </a:ext>
            </a:extLst>
          </p:cNvPr>
          <p:cNvSpPr>
            <a:spLocks noGrp="1"/>
          </p:cNvSpPr>
          <p:nvPr>
            <p:ph type="dt" sz="half" idx="10"/>
          </p:nvPr>
        </p:nvSpPr>
        <p:spPr/>
        <p:txBody>
          <a:bodyPr/>
          <a:lstStyle/>
          <a:p>
            <a:fld id="{0285D4F0-549C-4BE4-B680-2DBF9685BEE9}" type="datetimeFigureOut">
              <a:rPr lang="en-IN" smtClean="0"/>
              <a:t>28-04-2025</a:t>
            </a:fld>
            <a:endParaRPr lang="en-IN"/>
          </a:p>
        </p:txBody>
      </p:sp>
      <p:sp>
        <p:nvSpPr>
          <p:cNvPr id="5" name="Footer Placeholder 4">
            <a:extLst>
              <a:ext uri="{FF2B5EF4-FFF2-40B4-BE49-F238E27FC236}">
                <a16:creationId xmlns:a16="http://schemas.microsoft.com/office/drawing/2014/main" id="{77FD3B54-45D4-0E86-3474-F6D6710A3D5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757EACA-4F9B-69CD-FE5B-CE2E407769E7}"/>
              </a:ext>
            </a:extLst>
          </p:cNvPr>
          <p:cNvSpPr>
            <a:spLocks noGrp="1"/>
          </p:cNvSpPr>
          <p:nvPr>
            <p:ph type="sldNum" sz="quarter" idx="12"/>
          </p:nvPr>
        </p:nvSpPr>
        <p:spPr/>
        <p:txBody>
          <a:bodyPr/>
          <a:lstStyle/>
          <a:p>
            <a:fld id="{6A8254BB-E4F3-4AF5-B6F2-503613FE7C2F}" type="slidenum">
              <a:rPr lang="en-IN" smtClean="0"/>
              <a:t>‹#›</a:t>
            </a:fld>
            <a:endParaRPr lang="en-IN"/>
          </a:p>
        </p:txBody>
      </p:sp>
    </p:spTree>
    <p:extLst>
      <p:ext uri="{BB962C8B-B14F-4D97-AF65-F5344CB8AC3E}">
        <p14:creationId xmlns:p14="http://schemas.microsoft.com/office/powerpoint/2010/main" val="376158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540F-BCAF-F8AD-026C-DF4955E096F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19137FD-5D3C-C725-EEE0-A2355BDF26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57A9776-9963-DDF2-BAA5-4D281E0A73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54EC4BE-D650-A62B-09AF-4DCEE2A609F5}"/>
              </a:ext>
            </a:extLst>
          </p:cNvPr>
          <p:cNvSpPr>
            <a:spLocks noGrp="1"/>
          </p:cNvSpPr>
          <p:nvPr>
            <p:ph type="dt" sz="half" idx="10"/>
          </p:nvPr>
        </p:nvSpPr>
        <p:spPr/>
        <p:txBody>
          <a:bodyPr/>
          <a:lstStyle/>
          <a:p>
            <a:fld id="{0285D4F0-549C-4BE4-B680-2DBF9685BEE9}" type="datetimeFigureOut">
              <a:rPr lang="en-IN" smtClean="0"/>
              <a:t>28-04-2025</a:t>
            </a:fld>
            <a:endParaRPr lang="en-IN"/>
          </a:p>
        </p:txBody>
      </p:sp>
      <p:sp>
        <p:nvSpPr>
          <p:cNvPr id="6" name="Footer Placeholder 5">
            <a:extLst>
              <a:ext uri="{FF2B5EF4-FFF2-40B4-BE49-F238E27FC236}">
                <a16:creationId xmlns:a16="http://schemas.microsoft.com/office/drawing/2014/main" id="{6760E958-38BD-9552-5861-4EB6C56E0B0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D8AE558-0B60-B223-2A7A-3617448A6468}"/>
              </a:ext>
            </a:extLst>
          </p:cNvPr>
          <p:cNvSpPr>
            <a:spLocks noGrp="1"/>
          </p:cNvSpPr>
          <p:nvPr>
            <p:ph type="sldNum" sz="quarter" idx="12"/>
          </p:nvPr>
        </p:nvSpPr>
        <p:spPr/>
        <p:txBody>
          <a:bodyPr/>
          <a:lstStyle/>
          <a:p>
            <a:fld id="{6A8254BB-E4F3-4AF5-B6F2-503613FE7C2F}" type="slidenum">
              <a:rPr lang="en-IN" smtClean="0"/>
              <a:t>‹#›</a:t>
            </a:fld>
            <a:endParaRPr lang="en-IN"/>
          </a:p>
        </p:txBody>
      </p:sp>
    </p:spTree>
    <p:extLst>
      <p:ext uri="{BB962C8B-B14F-4D97-AF65-F5344CB8AC3E}">
        <p14:creationId xmlns:p14="http://schemas.microsoft.com/office/powerpoint/2010/main" val="206664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B6AF5-6C38-4D80-2435-28064296564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E944D66-141D-4BA5-6431-E1A995A754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D87E17-7B38-CC22-4423-109D939CC3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E704651-8F34-D14B-9262-A031FA389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36C148-080D-2313-F252-D93CB2263E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CF65471-B0C3-CB36-CAC8-BDA7D04AA4A2}"/>
              </a:ext>
            </a:extLst>
          </p:cNvPr>
          <p:cNvSpPr>
            <a:spLocks noGrp="1"/>
          </p:cNvSpPr>
          <p:nvPr>
            <p:ph type="dt" sz="half" idx="10"/>
          </p:nvPr>
        </p:nvSpPr>
        <p:spPr/>
        <p:txBody>
          <a:bodyPr/>
          <a:lstStyle/>
          <a:p>
            <a:fld id="{0285D4F0-549C-4BE4-B680-2DBF9685BEE9}" type="datetimeFigureOut">
              <a:rPr lang="en-IN" smtClean="0"/>
              <a:t>28-04-2025</a:t>
            </a:fld>
            <a:endParaRPr lang="en-IN"/>
          </a:p>
        </p:txBody>
      </p:sp>
      <p:sp>
        <p:nvSpPr>
          <p:cNvPr id="8" name="Footer Placeholder 7">
            <a:extLst>
              <a:ext uri="{FF2B5EF4-FFF2-40B4-BE49-F238E27FC236}">
                <a16:creationId xmlns:a16="http://schemas.microsoft.com/office/drawing/2014/main" id="{DD1BC4BF-8F26-2657-E5D2-551F58DE0ED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1A75F20-FF5A-E898-7F9E-8BB99FF2C84C}"/>
              </a:ext>
            </a:extLst>
          </p:cNvPr>
          <p:cNvSpPr>
            <a:spLocks noGrp="1"/>
          </p:cNvSpPr>
          <p:nvPr>
            <p:ph type="sldNum" sz="quarter" idx="12"/>
          </p:nvPr>
        </p:nvSpPr>
        <p:spPr/>
        <p:txBody>
          <a:bodyPr/>
          <a:lstStyle/>
          <a:p>
            <a:fld id="{6A8254BB-E4F3-4AF5-B6F2-503613FE7C2F}" type="slidenum">
              <a:rPr lang="en-IN" smtClean="0"/>
              <a:t>‹#›</a:t>
            </a:fld>
            <a:endParaRPr lang="en-IN"/>
          </a:p>
        </p:txBody>
      </p:sp>
    </p:spTree>
    <p:extLst>
      <p:ext uri="{BB962C8B-B14F-4D97-AF65-F5344CB8AC3E}">
        <p14:creationId xmlns:p14="http://schemas.microsoft.com/office/powerpoint/2010/main" val="50189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9E6B-CB96-3219-5989-DD696122084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1D3C978-7A2A-288A-D643-D122DA7A10E3}"/>
              </a:ext>
            </a:extLst>
          </p:cNvPr>
          <p:cNvSpPr>
            <a:spLocks noGrp="1"/>
          </p:cNvSpPr>
          <p:nvPr>
            <p:ph type="dt" sz="half" idx="10"/>
          </p:nvPr>
        </p:nvSpPr>
        <p:spPr/>
        <p:txBody>
          <a:bodyPr/>
          <a:lstStyle/>
          <a:p>
            <a:fld id="{0285D4F0-549C-4BE4-B680-2DBF9685BEE9}" type="datetimeFigureOut">
              <a:rPr lang="en-IN" smtClean="0"/>
              <a:t>28-04-2025</a:t>
            </a:fld>
            <a:endParaRPr lang="en-IN"/>
          </a:p>
        </p:txBody>
      </p:sp>
      <p:sp>
        <p:nvSpPr>
          <p:cNvPr id="4" name="Footer Placeholder 3">
            <a:extLst>
              <a:ext uri="{FF2B5EF4-FFF2-40B4-BE49-F238E27FC236}">
                <a16:creationId xmlns:a16="http://schemas.microsoft.com/office/drawing/2014/main" id="{70637182-5E23-FFC7-248D-3A4BD645A25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4A5B9F5-1D1A-3D97-F57C-D348420D0DF6}"/>
              </a:ext>
            </a:extLst>
          </p:cNvPr>
          <p:cNvSpPr>
            <a:spLocks noGrp="1"/>
          </p:cNvSpPr>
          <p:nvPr>
            <p:ph type="sldNum" sz="quarter" idx="12"/>
          </p:nvPr>
        </p:nvSpPr>
        <p:spPr/>
        <p:txBody>
          <a:bodyPr/>
          <a:lstStyle/>
          <a:p>
            <a:fld id="{6A8254BB-E4F3-4AF5-B6F2-503613FE7C2F}" type="slidenum">
              <a:rPr lang="en-IN" smtClean="0"/>
              <a:t>‹#›</a:t>
            </a:fld>
            <a:endParaRPr lang="en-IN"/>
          </a:p>
        </p:txBody>
      </p:sp>
    </p:spTree>
    <p:extLst>
      <p:ext uri="{BB962C8B-B14F-4D97-AF65-F5344CB8AC3E}">
        <p14:creationId xmlns:p14="http://schemas.microsoft.com/office/powerpoint/2010/main" val="357606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E59B1D-241C-F5B4-638D-41547E63A1EA}"/>
              </a:ext>
            </a:extLst>
          </p:cNvPr>
          <p:cNvSpPr>
            <a:spLocks noGrp="1"/>
          </p:cNvSpPr>
          <p:nvPr>
            <p:ph type="dt" sz="half" idx="10"/>
          </p:nvPr>
        </p:nvSpPr>
        <p:spPr/>
        <p:txBody>
          <a:bodyPr/>
          <a:lstStyle/>
          <a:p>
            <a:fld id="{0285D4F0-549C-4BE4-B680-2DBF9685BEE9}" type="datetimeFigureOut">
              <a:rPr lang="en-IN" smtClean="0"/>
              <a:t>28-04-2025</a:t>
            </a:fld>
            <a:endParaRPr lang="en-IN"/>
          </a:p>
        </p:txBody>
      </p:sp>
      <p:sp>
        <p:nvSpPr>
          <p:cNvPr id="3" name="Footer Placeholder 2">
            <a:extLst>
              <a:ext uri="{FF2B5EF4-FFF2-40B4-BE49-F238E27FC236}">
                <a16:creationId xmlns:a16="http://schemas.microsoft.com/office/drawing/2014/main" id="{5248B5D0-1106-E50C-8CD3-B216EC9C5A2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C855FE5-7CC7-F05C-E076-81FD65FB718F}"/>
              </a:ext>
            </a:extLst>
          </p:cNvPr>
          <p:cNvSpPr>
            <a:spLocks noGrp="1"/>
          </p:cNvSpPr>
          <p:nvPr>
            <p:ph type="sldNum" sz="quarter" idx="12"/>
          </p:nvPr>
        </p:nvSpPr>
        <p:spPr/>
        <p:txBody>
          <a:bodyPr/>
          <a:lstStyle/>
          <a:p>
            <a:fld id="{6A8254BB-E4F3-4AF5-B6F2-503613FE7C2F}" type="slidenum">
              <a:rPr lang="en-IN" smtClean="0"/>
              <a:t>‹#›</a:t>
            </a:fld>
            <a:endParaRPr lang="en-IN"/>
          </a:p>
        </p:txBody>
      </p:sp>
    </p:spTree>
    <p:extLst>
      <p:ext uri="{BB962C8B-B14F-4D97-AF65-F5344CB8AC3E}">
        <p14:creationId xmlns:p14="http://schemas.microsoft.com/office/powerpoint/2010/main" val="57498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347E-A0AD-5553-81CD-A6CEDB6E8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7668147-AB31-EDD6-B654-AF1206BFB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A938835-AD13-CEF0-F9FE-E2D663AE0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CC971-9569-D84D-E555-38C99F288DA8}"/>
              </a:ext>
            </a:extLst>
          </p:cNvPr>
          <p:cNvSpPr>
            <a:spLocks noGrp="1"/>
          </p:cNvSpPr>
          <p:nvPr>
            <p:ph type="dt" sz="half" idx="10"/>
          </p:nvPr>
        </p:nvSpPr>
        <p:spPr/>
        <p:txBody>
          <a:bodyPr/>
          <a:lstStyle/>
          <a:p>
            <a:fld id="{0285D4F0-549C-4BE4-B680-2DBF9685BEE9}" type="datetimeFigureOut">
              <a:rPr lang="en-IN" smtClean="0"/>
              <a:t>28-04-2025</a:t>
            </a:fld>
            <a:endParaRPr lang="en-IN"/>
          </a:p>
        </p:txBody>
      </p:sp>
      <p:sp>
        <p:nvSpPr>
          <p:cNvPr id="6" name="Footer Placeholder 5">
            <a:extLst>
              <a:ext uri="{FF2B5EF4-FFF2-40B4-BE49-F238E27FC236}">
                <a16:creationId xmlns:a16="http://schemas.microsoft.com/office/drawing/2014/main" id="{9B9F9411-4FE6-1F9F-9F1C-540E99A9B16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6CBB933-F63C-A64C-720C-CD52D36464E8}"/>
              </a:ext>
            </a:extLst>
          </p:cNvPr>
          <p:cNvSpPr>
            <a:spLocks noGrp="1"/>
          </p:cNvSpPr>
          <p:nvPr>
            <p:ph type="sldNum" sz="quarter" idx="12"/>
          </p:nvPr>
        </p:nvSpPr>
        <p:spPr/>
        <p:txBody>
          <a:bodyPr/>
          <a:lstStyle/>
          <a:p>
            <a:fld id="{6A8254BB-E4F3-4AF5-B6F2-503613FE7C2F}" type="slidenum">
              <a:rPr lang="en-IN" smtClean="0"/>
              <a:t>‹#›</a:t>
            </a:fld>
            <a:endParaRPr lang="en-IN"/>
          </a:p>
        </p:txBody>
      </p:sp>
    </p:spTree>
    <p:extLst>
      <p:ext uri="{BB962C8B-B14F-4D97-AF65-F5344CB8AC3E}">
        <p14:creationId xmlns:p14="http://schemas.microsoft.com/office/powerpoint/2010/main" val="305177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77A0-DB54-2653-C2FD-5275409B3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322D7E0-A272-97BB-D57D-38CC245DC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D49D608-3520-5171-DC79-713199965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31FC35-A9FC-3D24-D95F-57E35D7D0775}"/>
              </a:ext>
            </a:extLst>
          </p:cNvPr>
          <p:cNvSpPr>
            <a:spLocks noGrp="1"/>
          </p:cNvSpPr>
          <p:nvPr>
            <p:ph type="dt" sz="half" idx="10"/>
          </p:nvPr>
        </p:nvSpPr>
        <p:spPr/>
        <p:txBody>
          <a:bodyPr/>
          <a:lstStyle/>
          <a:p>
            <a:fld id="{0285D4F0-549C-4BE4-B680-2DBF9685BEE9}" type="datetimeFigureOut">
              <a:rPr lang="en-IN" smtClean="0"/>
              <a:t>28-04-2025</a:t>
            </a:fld>
            <a:endParaRPr lang="en-IN"/>
          </a:p>
        </p:txBody>
      </p:sp>
      <p:sp>
        <p:nvSpPr>
          <p:cNvPr id="6" name="Footer Placeholder 5">
            <a:extLst>
              <a:ext uri="{FF2B5EF4-FFF2-40B4-BE49-F238E27FC236}">
                <a16:creationId xmlns:a16="http://schemas.microsoft.com/office/drawing/2014/main" id="{FC2F9E20-7E8C-A4E7-9970-AE71467A518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AD6E91D-D1AB-7750-B0DB-690688473BBA}"/>
              </a:ext>
            </a:extLst>
          </p:cNvPr>
          <p:cNvSpPr>
            <a:spLocks noGrp="1"/>
          </p:cNvSpPr>
          <p:nvPr>
            <p:ph type="sldNum" sz="quarter" idx="12"/>
          </p:nvPr>
        </p:nvSpPr>
        <p:spPr/>
        <p:txBody>
          <a:bodyPr/>
          <a:lstStyle/>
          <a:p>
            <a:fld id="{6A8254BB-E4F3-4AF5-B6F2-503613FE7C2F}" type="slidenum">
              <a:rPr lang="en-IN" smtClean="0"/>
              <a:t>‹#›</a:t>
            </a:fld>
            <a:endParaRPr lang="en-IN"/>
          </a:p>
        </p:txBody>
      </p:sp>
    </p:spTree>
    <p:extLst>
      <p:ext uri="{BB962C8B-B14F-4D97-AF65-F5344CB8AC3E}">
        <p14:creationId xmlns:p14="http://schemas.microsoft.com/office/powerpoint/2010/main" val="122080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B60A19-EDA9-2A0F-C1D3-453965F14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C1C1D6C-2F0B-1390-BEC5-83A50C1BA2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A523D1-69C8-8C0F-7275-DFDABA1802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5D4F0-549C-4BE4-B680-2DBF9685BEE9}" type="datetimeFigureOut">
              <a:rPr lang="en-IN" smtClean="0"/>
              <a:t>28-04-2025</a:t>
            </a:fld>
            <a:endParaRPr lang="en-IN"/>
          </a:p>
        </p:txBody>
      </p:sp>
      <p:sp>
        <p:nvSpPr>
          <p:cNvPr id="5" name="Footer Placeholder 4">
            <a:extLst>
              <a:ext uri="{FF2B5EF4-FFF2-40B4-BE49-F238E27FC236}">
                <a16:creationId xmlns:a16="http://schemas.microsoft.com/office/drawing/2014/main" id="{AAC6CA8F-3166-140B-6E26-FC2329455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47326E-272D-74D3-5296-ADE0E0CA2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254BB-E4F3-4AF5-B6F2-503613FE7C2F}" type="slidenum">
              <a:rPr lang="en-IN" smtClean="0"/>
              <a:t>‹#›</a:t>
            </a:fld>
            <a:endParaRPr lang="en-IN"/>
          </a:p>
        </p:txBody>
      </p:sp>
    </p:spTree>
    <p:extLst>
      <p:ext uri="{BB962C8B-B14F-4D97-AF65-F5344CB8AC3E}">
        <p14:creationId xmlns:p14="http://schemas.microsoft.com/office/powerpoint/2010/main" val="3962445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C672C-AE45-EB1C-EA4F-3857A1F16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351" y="531103"/>
            <a:ext cx="5697314" cy="5578867"/>
          </a:xfrm>
          <a:prstGeom prst="rect">
            <a:avLst/>
          </a:prstGeom>
        </p:spPr>
      </p:pic>
      <p:sp>
        <p:nvSpPr>
          <p:cNvPr id="6" name="Rectangle 5">
            <a:extLst>
              <a:ext uri="{FF2B5EF4-FFF2-40B4-BE49-F238E27FC236}">
                <a16:creationId xmlns:a16="http://schemas.microsoft.com/office/drawing/2014/main" id="{B54D694E-6DCB-2DF0-A921-B190C544B4C8}"/>
              </a:ext>
            </a:extLst>
          </p:cNvPr>
          <p:cNvSpPr/>
          <p:nvPr/>
        </p:nvSpPr>
        <p:spPr>
          <a:xfrm>
            <a:off x="842963" y="928688"/>
            <a:ext cx="4786312" cy="5014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000" dirty="0">
                <a:solidFill>
                  <a:srgbClr val="FFFF00"/>
                </a:solidFill>
              </a:rPr>
              <a:t>OSPE- ASSESSMENT OF PRACTICAL SKILLS</a:t>
            </a:r>
          </a:p>
          <a:p>
            <a:pPr algn="ctr"/>
            <a:r>
              <a:rPr lang="en-IN" sz="2800" dirty="0"/>
              <a:t>Dr. Shweta Singh</a:t>
            </a:r>
          </a:p>
          <a:p>
            <a:pPr algn="ctr"/>
            <a:r>
              <a:rPr lang="en-IN" sz="2800" dirty="0"/>
              <a:t>Professor &amp;Head</a:t>
            </a:r>
          </a:p>
          <a:p>
            <a:pPr algn="ctr"/>
            <a:r>
              <a:rPr lang="en-IN" sz="2800" dirty="0"/>
              <a:t>Department of Anatomy</a:t>
            </a:r>
          </a:p>
          <a:p>
            <a:pPr algn="ctr"/>
            <a:r>
              <a:rPr lang="en-IN" sz="2800" dirty="0"/>
              <a:t>HIMS, Safedabad</a:t>
            </a:r>
          </a:p>
          <a:p>
            <a:pPr algn="ctr"/>
            <a:endParaRPr lang="en-IN" dirty="0"/>
          </a:p>
        </p:txBody>
      </p:sp>
    </p:spTree>
    <p:extLst>
      <p:ext uri="{BB962C8B-B14F-4D97-AF65-F5344CB8AC3E}">
        <p14:creationId xmlns:p14="http://schemas.microsoft.com/office/powerpoint/2010/main" val="1573239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023238-86BD-C1B1-618A-14FC9E6C74CC}"/>
              </a:ext>
            </a:extLst>
          </p:cNvPr>
          <p:cNvSpPr txBox="1"/>
          <p:nvPr/>
        </p:nvSpPr>
        <p:spPr>
          <a:xfrm>
            <a:off x="257174" y="206363"/>
            <a:ext cx="11530012" cy="8094524"/>
          </a:xfrm>
          <a:prstGeom prst="rect">
            <a:avLst/>
          </a:prstGeom>
          <a:noFill/>
        </p:spPr>
        <p:txBody>
          <a:bodyPr wrap="square">
            <a:spAutoFit/>
          </a:bodyPr>
          <a:lstStyle/>
          <a:p>
            <a:pPr marL="457200" indent="-457200" algn="l">
              <a:buFont typeface="Arial" panose="020B0604020202020204" pitchFamily="34" charset="0"/>
              <a:buChar char="•"/>
            </a:pPr>
            <a:r>
              <a:rPr lang="en-US" sz="3600" b="1" i="0" u="none" strike="noStrike" baseline="0" dirty="0">
                <a:latin typeface="+mj-lt"/>
              </a:rPr>
              <a:t>IA focuses on the content and process of </a:t>
            </a:r>
            <a:r>
              <a:rPr lang="en-IN" sz="3600" b="1" i="0" u="none" strike="noStrike" baseline="0" dirty="0">
                <a:latin typeface="+mj-lt"/>
              </a:rPr>
              <a:t>learning</a:t>
            </a:r>
          </a:p>
          <a:p>
            <a:pPr algn="l"/>
            <a:endParaRPr lang="en-IN" sz="3200" b="1" i="0" u="none" strike="noStrike" baseline="0" dirty="0">
              <a:latin typeface="+mj-lt"/>
            </a:endParaRPr>
          </a:p>
          <a:p>
            <a:pPr marL="457200" indent="-457200">
              <a:buFont typeface="Arial" panose="020B0604020202020204" pitchFamily="34" charset="0"/>
              <a:buChar char="•"/>
            </a:pPr>
            <a:r>
              <a:rPr lang="en-IN" sz="3600" b="1" i="0" u="none" strike="noStrike" baseline="0" dirty="0">
                <a:latin typeface="+mj-lt"/>
              </a:rPr>
              <a:t>It </a:t>
            </a:r>
            <a:r>
              <a:rPr lang="en-US" sz="3600" b="1" i="0" u="none" strike="noStrike" baseline="0" dirty="0">
                <a:latin typeface="+mj-lt"/>
              </a:rPr>
              <a:t>should involve all faculty members of a department</a:t>
            </a:r>
          </a:p>
          <a:p>
            <a:r>
              <a:rPr lang="en-US" sz="3600" b="1" i="0" u="none" strike="noStrike" baseline="0" dirty="0">
                <a:latin typeface="+mj-lt"/>
              </a:rPr>
              <a:t> </a:t>
            </a:r>
          </a:p>
          <a:p>
            <a:pPr marL="457200" indent="-457200">
              <a:buFont typeface="Arial" panose="020B0604020202020204" pitchFamily="34" charset="0"/>
              <a:buChar char="•"/>
            </a:pPr>
            <a:r>
              <a:rPr lang="en-US" sz="3600" b="1" i="0" u="none" strike="noStrike" baseline="0" dirty="0">
                <a:latin typeface="+mj-lt"/>
              </a:rPr>
              <a:t>IA can be further improved by involving all teachers in the department and limiting the contribution of individual teacher, test or tool</a:t>
            </a:r>
          </a:p>
          <a:p>
            <a:endParaRPr lang="en-US" sz="3600" b="1" i="0" u="none" strike="noStrike" baseline="0" dirty="0">
              <a:latin typeface="+mj-lt"/>
            </a:endParaRPr>
          </a:p>
          <a:p>
            <a:pPr marL="457200" indent="-457200">
              <a:buFont typeface="Arial" panose="020B0604020202020204" pitchFamily="34" charset="0"/>
              <a:buChar char="•"/>
            </a:pPr>
            <a:r>
              <a:rPr lang="en-IN" sz="3600" b="1" i="0" u="none" strike="noStrike" baseline="0" dirty="0">
                <a:latin typeface="+mj-lt"/>
              </a:rPr>
              <a:t>A blueprint may</a:t>
            </a:r>
            <a:r>
              <a:rPr lang="en-US" sz="3600" b="1" i="0" u="none" strike="noStrike" baseline="0" dirty="0">
                <a:latin typeface="+mj-lt"/>
              </a:rPr>
              <a:t>be needed to decide which competencies should be assessed during internal assessment and which should go to summative or University examinations</a:t>
            </a:r>
            <a:endParaRPr lang="en-IN" sz="3600" b="1" dirty="0">
              <a:latin typeface="+mj-lt"/>
            </a:endParaRPr>
          </a:p>
          <a:p>
            <a:pPr marL="457200" indent="-457200">
              <a:buFont typeface="Arial" panose="020B0604020202020204" pitchFamily="34" charset="0"/>
              <a:buChar char="•"/>
            </a:pPr>
            <a:endParaRPr lang="en-US" sz="2800" b="0" i="0" u="none" strike="noStrike" baseline="0" dirty="0">
              <a:latin typeface="Arial" panose="020B0604020202020204" pitchFamily="34" charset="0"/>
            </a:endParaRPr>
          </a:p>
          <a:p>
            <a:pPr marL="457200" indent="-457200">
              <a:buFont typeface="Arial" panose="020B0604020202020204" pitchFamily="34" charset="0"/>
              <a:buChar char="•"/>
            </a:pPr>
            <a:endParaRPr lang="en-IN" sz="2800" dirty="0"/>
          </a:p>
          <a:p>
            <a:pPr marL="457200" indent="-457200">
              <a:buFont typeface="Arial" panose="020B0604020202020204" pitchFamily="34" charset="0"/>
              <a:buChar char="•"/>
            </a:pPr>
            <a:endParaRPr lang="en-IN" sz="3200" dirty="0"/>
          </a:p>
          <a:p>
            <a:pPr marL="457200" indent="-457200" algn="l">
              <a:buFont typeface="Arial" panose="020B0604020202020204" pitchFamily="34" charset="0"/>
              <a:buChar char="•"/>
            </a:pPr>
            <a:endParaRPr lang="en-IN" sz="3200" dirty="0">
              <a:latin typeface="+mj-lt"/>
            </a:endParaRPr>
          </a:p>
        </p:txBody>
      </p:sp>
    </p:spTree>
    <p:extLst>
      <p:ext uri="{BB962C8B-B14F-4D97-AF65-F5344CB8AC3E}">
        <p14:creationId xmlns:p14="http://schemas.microsoft.com/office/powerpoint/2010/main" val="369300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31827D-CA96-2F59-15D9-D7B0E13019EA}"/>
              </a:ext>
            </a:extLst>
          </p:cNvPr>
          <p:cNvSpPr txBox="1"/>
          <p:nvPr/>
        </p:nvSpPr>
        <p:spPr>
          <a:xfrm>
            <a:off x="3271838" y="1463678"/>
            <a:ext cx="7534151" cy="4878900"/>
          </a:xfrm>
          <a:prstGeom prst="rect">
            <a:avLst/>
          </a:prstGeom>
          <a:noFill/>
        </p:spPr>
        <p:txBody>
          <a:bodyPr wrap="square">
            <a:spAutoFit/>
          </a:bodyPr>
          <a:lstStyle/>
          <a:p>
            <a:endParaRPr lang="en-IN" sz="2800" dirty="0"/>
          </a:p>
          <a:p>
            <a:pPr marL="342900" indent="-342900">
              <a:lnSpc>
                <a:spcPct val="150000"/>
              </a:lnSpc>
              <a:buFont typeface="+mj-lt"/>
              <a:buAutoNum type="arabicPeriod"/>
            </a:pPr>
            <a:r>
              <a:rPr lang="en-IN" sz="3200" dirty="0"/>
              <a:t> </a:t>
            </a:r>
            <a:r>
              <a:rPr lang="en-IN" sz="3200" b="1" dirty="0">
                <a:latin typeface="+mj-lt"/>
              </a:rPr>
              <a:t>Multiple methods used by</a:t>
            </a:r>
          </a:p>
          <a:p>
            <a:pPr marL="342900" indent="-342900">
              <a:lnSpc>
                <a:spcPct val="150000"/>
              </a:lnSpc>
              <a:buFont typeface="+mj-lt"/>
              <a:buAutoNum type="arabicPeriod"/>
            </a:pPr>
            <a:r>
              <a:rPr lang="en-IN" sz="3200" b="1" dirty="0">
                <a:latin typeface="+mj-lt"/>
              </a:rPr>
              <a:t> Multiple examiners in </a:t>
            </a:r>
          </a:p>
          <a:p>
            <a:pPr marL="342900" indent="-342900">
              <a:lnSpc>
                <a:spcPct val="150000"/>
              </a:lnSpc>
              <a:buFont typeface="+mj-lt"/>
              <a:buAutoNum type="arabicPeriod"/>
            </a:pPr>
            <a:r>
              <a:rPr lang="en-IN" sz="3200" b="1" dirty="0">
                <a:latin typeface="+mj-lt"/>
              </a:rPr>
              <a:t>Multiple settings to assess </a:t>
            </a:r>
          </a:p>
          <a:p>
            <a:pPr marL="342900" indent="-342900">
              <a:lnSpc>
                <a:spcPct val="150000"/>
              </a:lnSpc>
              <a:buFont typeface="+mj-lt"/>
              <a:buAutoNum type="arabicPeriod"/>
            </a:pPr>
            <a:r>
              <a:rPr lang="en-IN" sz="3200" b="1" dirty="0">
                <a:latin typeface="+mj-lt"/>
              </a:rPr>
              <a:t>Multiple competencies,</a:t>
            </a:r>
          </a:p>
          <a:p>
            <a:pPr marL="342900" indent="-342900">
              <a:lnSpc>
                <a:spcPct val="150000"/>
              </a:lnSpc>
              <a:buFont typeface="+mj-lt"/>
              <a:buAutoNum type="arabicPeriod"/>
            </a:pPr>
            <a:r>
              <a:rPr lang="en-IN" sz="3200" b="1" dirty="0">
                <a:latin typeface="+mj-lt"/>
              </a:rPr>
              <a:t> Blueprinting and </a:t>
            </a:r>
          </a:p>
          <a:p>
            <a:pPr marL="342900" indent="-342900">
              <a:lnSpc>
                <a:spcPct val="150000"/>
              </a:lnSpc>
              <a:buFont typeface="+mj-lt"/>
              <a:buAutoNum type="arabicPeriod"/>
            </a:pPr>
            <a:r>
              <a:rPr lang="en-IN" sz="3200" b="1" dirty="0">
                <a:latin typeface="+mj-lt"/>
              </a:rPr>
              <a:t>Longitudinal assessment</a:t>
            </a:r>
            <a:endParaRPr lang="en-IN" sz="1400" b="1" dirty="0">
              <a:latin typeface="+mj-lt"/>
            </a:endParaRPr>
          </a:p>
        </p:txBody>
      </p:sp>
      <p:sp>
        <p:nvSpPr>
          <p:cNvPr id="9" name="TextBox 8">
            <a:extLst>
              <a:ext uri="{FF2B5EF4-FFF2-40B4-BE49-F238E27FC236}">
                <a16:creationId xmlns:a16="http://schemas.microsoft.com/office/drawing/2014/main" id="{E51D220C-5163-8084-9971-C06F13917F01}"/>
              </a:ext>
            </a:extLst>
          </p:cNvPr>
          <p:cNvSpPr txBox="1"/>
          <p:nvPr/>
        </p:nvSpPr>
        <p:spPr>
          <a:xfrm>
            <a:off x="628650" y="515422"/>
            <a:ext cx="11215688" cy="1323439"/>
          </a:xfrm>
          <a:prstGeom prst="rect">
            <a:avLst/>
          </a:prstGeom>
          <a:noFill/>
        </p:spPr>
        <p:txBody>
          <a:bodyPr wrap="square">
            <a:spAutoFit/>
          </a:bodyPr>
          <a:lstStyle/>
          <a:p>
            <a:pPr algn="ctr"/>
            <a:r>
              <a:rPr lang="en-IN" sz="3600" dirty="0">
                <a:solidFill>
                  <a:srgbClr val="002060"/>
                </a:solidFill>
              </a:rPr>
              <a:t> </a:t>
            </a:r>
            <a:r>
              <a:rPr lang="en-IN" sz="4000" b="1" dirty="0">
                <a:solidFill>
                  <a:srgbClr val="002060"/>
                </a:solidFill>
                <a:latin typeface="+mj-lt"/>
              </a:rPr>
              <a:t>Factors which help to improve the reliability and validity of assessment are the use of</a:t>
            </a:r>
            <a:endParaRPr lang="en-IN" sz="3600" b="1" dirty="0">
              <a:solidFill>
                <a:srgbClr val="002060"/>
              </a:solidFill>
              <a:latin typeface="+mj-lt"/>
            </a:endParaRPr>
          </a:p>
        </p:txBody>
      </p:sp>
    </p:spTree>
    <p:extLst>
      <p:ext uri="{BB962C8B-B14F-4D97-AF65-F5344CB8AC3E}">
        <p14:creationId xmlns:p14="http://schemas.microsoft.com/office/powerpoint/2010/main" val="229886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1C416-2E4A-3C11-3DFB-BE4E3F512B47}"/>
              </a:ext>
            </a:extLst>
          </p:cNvPr>
          <p:cNvPicPr>
            <a:picLocks noChangeAspect="1"/>
          </p:cNvPicPr>
          <p:nvPr/>
        </p:nvPicPr>
        <p:blipFill>
          <a:blip r:embed="rId2"/>
          <a:stretch>
            <a:fillRect/>
          </a:stretch>
        </p:blipFill>
        <p:spPr>
          <a:xfrm>
            <a:off x="357228" y="714375"/>
            <a:ext cx="11672847" cy="5608819"/>
          </a:xfrm>
          <a:prstGeom prst="rect">
            <a:avLst/>
          </a:prstGeom>
        </p:spPr>
      </p:pic>
    </p:spTree>
    <p:extLst>
      <p:ext uri="{BB962C8B-B14F-4D97-AF65-F5344CB8AC3E}">
        <p14:creationId xmlns:p14="http://schemas.microsoft.com/office/powerpoint/2010/main" val="306195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6D59-BABC-4BFC-61E4-2B475F72C22A}"/>
              </a:ext>
            </a:extLst>
          </p:cNvPr>
          <p:cNvSpPr>
            <a:spLocks noGrp="1"/>
          </p:cNvSpPr>
          <p:nvPr>
            <p:ph type="title"/>
          </p:nvPr>
        </p:nvSpPr>
        <p:spPr>
          <a:xfrm>
            <a:off x="838201" y="365125"/>
            <a:ext cx="4333874" cy="6207125"/>
          </a:xfrm>
        </p:spPr>
        <p:txBody>
          <a:bodyPr>
            <a:normAutofit/>
          </a:bodyPr>
          <a:lstStyle/>
          <a:p>
            <a:r>
              <a:rPr lang="en-IN" sz="6600" b="1" dirty="0">
                <a:solidFill>
                  <a:srgbClr val="002060"/>
                </a:solidFill>
              </a:rPr>
              <a:t>Attributes of an effective assessment</a:t>
            </a:r>
          </a:p>
        </p:txBody>
      </p:sp>
      <p:sp>
        <p:nvSpPr>
          <p:cNvPr id="8" name="Rectangle 7">
            <a:extLst>
              <a:ext uri="{FF2B5EF4-FFF2-40B4-BE49-F238E27FC236}">
                <a16:creationId xmlns:a16="http://schemas.microsoft.com/office/drawing/2014/main" id="{6D448A6A-FE88-4D9C-B994-158A47AAF7A3}"/>
              </a:ext>
            </a:extLst>
          </p:cNvPr>
          <p:cNvSpPr/>
          <p:nvPr/>
        </p:nvSpPr>
        <p:spPr>
          <a:xfrm>
            <a:off x="5600700" y="365125"/>
            <a:ext cx="6172200" cy="62071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IN" sz="4800" dirty="0"/>
              <a:t>Validity</a:t>
            </a:r>
          </a:p>
          <a:p>
            <a:pPr marL="342900" indent="-342900">
              <a:buFont typeface="Wingdings" panose="05000000000000000000" pitchFamily="2" charset="2"/>
              <a:buChar char="Ø"/>
            </a:pPr>
            <a:r>
              <a:rPr lang="en-IN" sz="4800" dirty="0"/>
              <a:t>Reliability</a:t>
            </a:r>
          </a:p>
          <a:p>
            <a:pPr marL="342900" indent="-342900">
              <a:buFont typeface="Wingdings" panose="05000000000000000000" pitchFamily="2" charset="2"/>
              <a:buChar char="Ø"/>
            </a:pPr>
            <a:r>
              <a:rPr lang="en-IN" sz="4800" dirty="0"/>
              <a:t>Fairness/</a:t>
            </a:r>
            <a:r>
              <a:rPr lang="en-IN" sz="4800" dirty="0" err="1"/>
              <a:t>transperancy</a:t>
            </a:r>
            <a:endParaRPr lang="en-IN" sz="4800" dirty="0"/>
          </a:p>
          <a:p>
            <a:pPr marL="342900" indent="-342900">
              <a:buFont typeface="Wingdings" panose="05000000000000000000" pitchFamily="2" charset="2"/>
              <a:buChar char="Ø"/>
            </a:pPr>
            <a:r>
              <a:rPr lang="en-IN" sz="4800" dirty="0"/>
              <a:t>Relevance</a:t>
            </a:r>
          </a:p>
          <a:p>
            <a:pPr marL="342900" indent="-342900">
              <a:buFont typeface="Wingdings" panose="05000000000000000000" pitchFamily="2" charset="2"/>
              <a:buChar char="Ø"/>
            </a:pPr>
            <a:r>
              <a:rPr lang="en-IN" sz="4800" dirty="0"/>
              <a:t>Feasibility</a:t>
            </a:r>
          </a:p>
          <a:p>
            <a:pPr marL="342900" indent="-342900">
              <a:buFont typeface="Wingdings" panose="05000000000000000000" pitchFamily="2" charset="2"/>
              <a:buChar char="Ø"/>
            </a:pPr>
            <a:r>
              <a:rPr lang="en-IN" sz="4800" dirty="0" err="1"/>
              <a:t>Adaptibility</a:t>
            </a:r>
            <a:endParaRPr lang="en-IN" sz="4800" dirty="0"/>
          </a:p>
          <a:p>
            <a:pPr marL="342900" indent="-342900">
              <a:buFont typeface="Wingdings" panose="05000000000000000000" pitchFamily="2" charset="2"/>
              <a:buChar char="Ø"/>
            </a:pPr>
            <a:r>
              <a:rPr lang="en-IN" sz="4800" dirty="0"/>
              <a:t>comprehensive</a:t>
            </a:r>
          </a:p>
          <a:p>
            <a:pPr marL="342900" indent="-342900" algn="ctr">
              <a:buFont typeface="Wingdings" panose="05000000000000000000" pitchFamily="2" charset="2"/>
              <a:buChar char="Ø"/>
            </a:pPr>
            <a:endParaRPr lang="en-IN" dirty="0"/>
          </a:p>
        </p:txBody>
      </p:sp>
    </p:spTree>
    <p:extLst>
      <p:ext uri="{BB962C8B-B14F-4D97-AF65-F5344CB8AC3E}">
        <p14:creationId xmlns:p14="http://schemas.microsoft.com/office/powerpoint/2010/main" val="116154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1841-228C-09E5-5FE4-0ADCAE2EE1C8}"/>
              </a:ext>
            </a:extLst>
          </p:cNvPr>
          <p:cNvSpPr>
            <a:spLocks noGrp="1"/>
          </p:cNvSpPr>
          <p:nvPr>
            <p:ph type="title"/>
          </p:nvPr>
        </p:nvSpPr>
        <p:spPr/>
        <p:txBody>
          <a:bodyPr>
            <a:normAutofit/>
          </a:bodyPr>
          <a:lstStyle/>
          <a:p>
            <a:pPr algn="ctr"/>
            <a:r>
              <a:rPr lang="en-IN" sz="4800" b="1" dirty="0">
                <a:solidFill>
                  <a:srgbClr val="002060"/>
                </a:solidFill>
              </a:rPr>
              <a:t>Threats to these Attributes</a:t>
            </a:r>
          </a:p>
        </p:txBody>
      </p:sp>
      <p:sp>
        <p:nvSpPr>
          <p:cNvPr id="3" name="Content Placeholder 2">
            <a:extLst>
              <a:ext uri="{FF2B5EF4-FFF2-40B4-BE49-F238E27FC236}">
                <a16:creationId xmlns:a16="http://schemas.microsoft.com/office/drawing/2014/main" id="{35928628-568A-925E-2696-C40A83F57F8C}"/>
              </a:ext>
            </a:extLst>
          </p:cNvPr>
          <p:cNvSpPr>
            <a:spLocks noGrp="1"/>
          </p:cNvSpPr>
          <p:nvPr>
            <p:ph sz="half" idx="1"/>
          </p:nvPr>
        </p:nvSpPr>
        <p:spPr>
          <a:solidFill>
            <a:schemeClr val="bg1">
              <a:lumMod val="85000"/>
            </a:schemeClr>
          </a:solidFill>
        </p:spPr>
        <p:txBody>
          <a:bodyPr/>
          <a:lstStyle/>
          <a:p>
            <a:r>
              <a:rPr lang="en-IN" sz="3600" dirty="0">
                <a:solidFill>
                  <a:srgbClr val="002060"/>
                </a:solidFill>
              </a:rPr>
              <a:t>Construct underrepresentation</a:t>
            </a:r>
          </a:p>
          <a:p>
            <a:pPr>
              <a:buFont typeface="Wingdings" panose="05000000000000000000" pitchFamily="2" charset="2"/>
              <a:buChar char="ü"/>
            </a:pPr>
            <a:r>
              <a:rPr lang="en-IN" dirty="0"/>
              <a:t>Too few items</a:t>
            </a:r>
          </a:p>
          <a:p>
            <a:pPr>
              <a:buFont typeface="Wingdings" panose="05000000000000000000" pitchFamily="2" charset="2"/>
              <a:buChar char="ü"/>
            </a:pPr>
            <a:r>
              <a:rPr lang="en-IN" dirty="0"/>
              <a:t>Low reliability</a:t>
            </a:r>
          </a:p>
          <a:p>
            <a:pPr>
              <a:buFont typeface="Wingdings" panose="05000000000000000000" pitchFamily="2" charset="2"/>
              <a:buChar char="ü"/>
            </a:pPr>
            <a:r>
              <a:rPr lang="en-IN" dirty="0"/>
              <a:t>Low </a:t>
            </a:r>
            <a:r>
              <a:rPr lang="en-IN" dirty="0" err="1"/>
              <a:t>generalibility</a:t>
            </a:r>
            <a:endParaRPr lang="en-IN" dirty="0"/>
          </a:p>
          <a:p>
            <a:pPr>
              <a:buFont typeface="Wingdings" panose="05000000000000000000" pitchFamily="2" charset="2"/>
              <a:buChar char="ü"/>
            </a:pPr>
            <a:r>
              <a:rPr lang="en-IN" dirty="0"/>
              <a:t>Too few independent raters</a:t>
            </a:r>
          </a:p>
        </p:txBody>
      </p:sp>
      <p:sp>
        <p:nvSpPr>
          <p:cNvPr id="5" name="Content Placeholder 4">
            <a:extLst>
              <a:ext uri="{FF2B5EF4-FFF2-40B4-BE49-F238E27FC236}">
                <a16:creationId xmlns:a16="http://schemas.microsoft.com/office/drawing/2014/main" id="{3CAADA0E-899D-7845-A807-0D0002A08C5E}"/>
              </a:ext>
            </a:extLst>
          </p:cNvPr>
          <p:cNvSpPr>
            <a:spLocks noGrp="1"/>
          </p:cNvSpPr>
          <p:nvPr>
            <p:ph sz="half" idx="2"/>
          </p:nvPr>
        </p:nvSpPr>
        <p:spPr>
          <a:solidFill>
            <a:srgbClr val="D4D4D4"/>
          </a:solidFill>
        </p:spPr>
        <p:txBody>
          <a:bodyPr/>
          <a:lstStyle/>
          <a:p>
            <a:r>
              <a:rPr lang="en-IN" sz="3600" dirty="0">
                <a:solidFill>
                  <a:srgbClr val="002060"/>
                </a:solidFill>
              </a:rPr>
              <a:t>Construct irrelevant variance</a:t>
            </a:r>
          </a:p>
          <a:p>
            <a:pPr>
              <a:buFont typeface="Wingdings" panose="05000000000000000000" pitchFamily="2" charset="2"/>
              <a:buChar char="ü"/>
            </a:pPr>
            <a:r>
              <a:rPr lang="en-IN" dirty="0"/>
              <a:t>Flawed items</a:t>
            </a:r>
          </a:p>
          <a:p>
            <a:pPr>
              <a:buFont typeface="Wingdings" panose="05000000000000000000" pitchFamily="2" charset="2"/>
              <a:buChar char="ü"/>
            </a:pPr>
            <a:r>
              <a:rPr lang="en-IN" dirty="0"/>
              <a:t>Biased items/inappropriate difficulty level</a:t>
            </a:r>
          </a:p>
          <a:p>
            <a:pPr>
              <a:buFont typeface="Wingdings" panose="05000000000000000000" pitchFamily="2" charset="2"/>
              <a:buChar char="ü"/>
            </a:pPr>
            <a:r>
              <a:rPr lang="en-IN" dirty="0"/>
              <a:t>Cheating/ teaching to the test</a:t>
            </a:r>
          </a:p>
          <a:p>
            <a:pPr>
              <a:buFont typeface="Wingdings" panose="05000000000000000000" pitchFamily="2" charset="2"/>
              <a:buChar char="ü"/>
            </a:pPr>
            <a:r>
              <a:rPr lang="en-IN" dirty="0"/>
              <a:t>Halo effect/ leniency/central tendency</a:t>
            </a:r>
          </a:p>
          <a:p>
            <a:pPr>
              <a:buFont typeface="Wingdings" panose="05000000000000000000" pitchFamily="2" charset="2"/>
              <a:buChar char="ü"/>
            </a:pPr>
            <a:endParaRPr lang="en-IN" dirty="0"/>
          </a:p>
        </p:txBody>
      </p:sp>
    </p:spTree>
    <p:extLst>
      <p:ext uri="{BB962C8B-B14F-4D97-AF65-F5344CB8AC3E}">
        <p14:creationId xmlns:p14="http://schemas.microsoft.com/office/powerpoint/2010/main" val="4431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D7B13A-CCB1-3759-26C2-6787B837328A}"/>
              </a:ext>
            </a:extLst>
          </p:cNvPr>
          <p:cNvSpPr txBox="1"/>
          <p:nvPr/>
        </p:nvSpPr>
        <p:spPr>
          <a:xfrm>
            <a:off x="385763" y="1128714"/>
            <a:ext cx="11658600" cy="5078313"/>
          </a:xfrm>
          <a:prstGeom prst="rect">
            <a:avLst/>
          </a:prstGeom>
          <a:noFill/>
        </p:spPr>
        <p:txBody>
          <a:bodyPr wrap="square">
            <a:spAutoFit/>
          </a:bodyPr>
          <a:lstStyle/>
          <a:p>
            <a:pPr algn="ctr"/>
            <a:r>
              <a:rPr lang="en-US" sz="5400" b="1" i="0" dirty="0">
                <a:solidFill>
                  <a:srgbClr val="1B1B1B"/>
                </a:solidFill>
                <a:effectLst/>
                <a:highlight>
                  <a:srgbClr val="FFFF00"/>
                </a:highlight>
                <a:latin typeface="+mj-lt"/>
              </a:rPr>
              <a:t>Blueprint is a map and a specification for an assessment program which ensures that all aspects of the curriculum and educational domains are covered by assessment programs over a specified period of time</a:t>
            </a:r>
            <a:r>
              <a:rPr lang="en-US" b="1" i="0" dirty="0">
                <a:solidFill>
                  <a:srgbClr val="1B1B1B"/>
                </a:solidFill>
                <a:effectLst/>
                <a:latin typeface="+mj-lt"/>
              </a:rPr>
              <a:t>.</a:t>
            </a:r>
            <a:endParaRPr lang="en-IN" b="1" dirty="0">
              <a:latin typeface="+mj-lt"/>
            </a:endParaRPr>
          </a:p>
        </p:txBody>
      </p:sp>
    </p:spTree>
    <p:extLst>
      <p:ext uri="{BB962C8B-B14F-4D97-AF65-F5344CB8AC3E}">
        <p14:creationId xmlns:p14="http://schemas.microsoft.com/office/powerpoint/2010/main" val="4336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5D1DF-4871-32FB-E234-1B686B077FA7}"/>
              </a:ext>
            </a:extLst>
          </p:cNvPr>
          <p:cNvSpPr>
            <a:spLocks noGrp="1"/>
          </p:cNvSpPr>
          <p:nvPr>
            <p:ph idx="1"/>
          </p:nvPr>
        </p:nvSpPr>
        <p:spPr>
          <a:xfrm>
            <a:off x="542926" y="214314"/>
            <a:ext cx="11287126" cy="6491288"/>
          </a:xfrm>
        </p:spPr>
        <p:txBody>
          <a:bodyPr>
            <a:normAutofit fontScale="40000" lnSpcReduction="20000"/>
          </a:bodyPr>
          <a:lstStyle/>
          <a:p>
            <a:endParaRPr lang="en-IN" dirty="0"/>
          </a:p>
          <a:p>
            <a:pPr>
              <a:lnSpc>
                <a:spcPct val="160000"/>
              </a:lnSpc>
              <a:buFont typeface="Wingdings" panose="05000000000000000000" pitchFamily="2" charset="2"/>
              <a:buChar char="q"/>
            </a:pPr>
            <a:r>
              <a:rPr lang="en-IN" sz="7400" b="1" dirty="0">
                <a:solidFill>
                  <a:srgbClr val="002060"/>
                </a:solidFill>
                <a:latin typeface="+mj-lt"/>
              </a:rPr>
              <a:t>How to determine the assessment scheme</a:t>
            </a:r>
            <a:endParaRPr lang="en-IN" sz="7600" b="1" dirty="0">
              <a:solidFill>
                <a:srgbClr val="002060"/>
              </a:solidFill>
              <a:latin typeface="+mj-lt"/>
            </a:endParaRPr>
          </a:p>
          <a:p>
            <a:pPr>
              <a:lnSpc>
                <a:spcPct val="160000"/>
              </a:lnSpc>
              <a:buFont typeface="Wingdings" panose="05000000000000000000" pitchFamily="2" charset="2"/>
              <a:buChar char="ü"/>
            </a:pPr>
            <a:r>
              <a:rPr lang="en-IN" sz="7000" b="1" dirty="0">
                <a:latin typeface="+mj-lt"/>
              </a:rPr>
              <a:t>Laid out by the university for summative assessment</a:t>
            </a:r>
          </a:p>
          <a:p>
            <a:pPr>
              <a:lnSpc>
                <a:spcPct val="160000"/>
              </a:lnSpc>
              <a:buFont typeface="Wingdings" panose="05000000000000000000" pitchFamily="2" charset="2"/>
              <a:buChar char="ü"/>
            </a:pPr>
            <a:r>
              <a:rPr lang="en-US" sz="7000" b="1" dirty="0">
                <a:latin typeface="+mj-lt"/>
              </a:rPr>
              <a:t>all levels of knowledge domain</a:t>
            </a:r>
            <a:endParaRPr lang="en-IN" sz="7000" b="1" dirty="0">
              <a:latin typeface="+mj-lt"/>
            </a:endParaRPr>
          </a:p>
          <a:p>
            <a:pPr>
              <a:lnSpc>
                <a:spcPct val="160000"/>
              </a:lnSpc>
              <a:buFont typeface="Wingdings" panose="05000000000000000000" pitchFamily="2" charset="2"/>
              <a:buChar char="ü"/>
            </a:pPr>
            <a:r>
              <a:rPr lang="en-US" sz="7000" b="1" dirty="0">
                <a:latin typeface="+mj-lt"/>
              </a:rPr>
              <a:t>Use appropriate verbs for the questions at each level to assess higher levels of learning.</a:t>
            </a:r>
            <a:endParaRPr lang="en-IN" sz="7000" b="1" dirty="0">
              <a:latin typeface="+mj-lt"/>
            </a:endParaRPr>
          </a:p>
          <a:p>
            <a:pPr>
              <a:lnSpc>
                <a:spcPct val="160000"/>
              </a:lnSpc>
              <a:buFont typeface="Wingdings" panose="05000000000000000000" pitchFamily="2" charset="2"/>
              <a:buChar char="ü"/>
            </a:pPr>
            <a:r>
              <a:rPr lang="en-US" sz="7000" b="1" dirty="0">
                <a:latin typeface="+mj-lt"/>
              </a:rPr>
              <a:t>Use combination of various types of questions e.g. LAQ,SAQ, MCQ.</a:t>
            </a:r>
          </a:p>
          <a:p>
            <a:pPr>
              <a:lnSpc>
                <a:spcPct val="160000"/>
              </a:lnSpc>
              <a:buFont typeface="Wingdings" panose="05000000000000000000" pitchFamily="2" charset="2"/>
              <a:buChar char="ü"/>
            </a:pPr>
            <a:r>
              <a:rPr lang="en-US" sz="7000" b="1" dirty="0">
                <a:latin typeface="+mj-lt"/>
              </a:rPr>
              <a:t>Marks for each part should be indicated separately.</a:t>
            </a:r>
          </a:p>
          <a:p>
            <a:pPr>
              <a:lnSpc>
                <a:spcPct val="160000"/>
              </a:lnSpc>
              <a:buFont typeface="Wingdings" panose="05000000000000000000" pitchFamily="2" charset="2"/>
              <a:buChar char="ü"/>
            </a:pPr>
            <a:r>
              <a:rPr lang="en-US" sz="7000" b="1" dirty="0">
                <a:latin typeface="+mj-lt"/>
              </a:rPr>
              <a:t>The question paper setter must sample the contents appropriately from competencies.</a:t>
            </a:r>
            <a:endParaRPr lang="en-IN" sz="7000" b="1" dirty="0">
              <a:latin typeface="+mj-lt"/>
            </a:endParaRPr>
          </a:p>
        </p:txBody>
      </p:sp>
    </p:spTree>
    <p:extLst>
      <p:ext uri="{BB962C8B-B14F-4D97-AF65-F5344CB8AC3E}">
        <p14:creationId xmlns:p14="http://schemas.microsoft.com/office/powerpoint/2010/main" val="3407243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6B7CB-0A08-9EA7-0C91-B99C83881F65}"/>
              </a:ext>
            </a:extLst>
          </p:cNvPr>
          <p:cNvSpPr/>
          <p:nvPr/>
        </p:nvSpPr>
        <p:spPr>
          <a:xfrm>
            <a:off x="1395412" y="1657350"/>
            <a:ext cx="9401175" cy="388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400" dirty="0"/>
              <a:t>CAN YOU WRITE THE SCHEME FOR PRACTICAL ASSESSMENT IN YOUR DEPARTMENT IN INTERNAL ASSESSMENT?</a:t>
            </a:r>
          </a:p>
        </p:txBody>
      </p:sp>
    </p:spTree>
    <p:extLst>
      <p:ext uri="{BB962C8B-B14F-4D97-AF65-F5344CB8AC3E}">
        <p14:creationId xmlns:p14="http://schemas.microsoft.com/office/powerpoint/2010/main" val="8130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F42F-D482-D8C4-BFBE-A364E55A7852}"/>
              </a:ext>
            </a:extLst>
          </p:cNvPr>
          <p:cNvSpPr>
            <a:spLocks noGrp="1"/>
          </p:cNvSpPr>
          <p:nvPr>
            <p:ph type="title"/>
          </p:nvPr>
        </p:nvSpPr>
        <p:spPr>
          <a:xfrm>
            <a:off x="171450" y="365125"/>
            <a:ext cx="11787188" cy="1325563"/>
          </a:xfrm>
        </p:spPr>
        <p:txBody>
          <a:bodyPr/>
          <a:lstStyle/>
          <a:p>
            <a:pPr algn="ctr"/>
            <a:r>
              <a:rPr lang="en-IN" b="1" dirty="0">
                <a:solidFill>
                  <a:srgbClr val="002060"/>
                </a:solidFill>
              </a:rPr>
              <a:t>Scheme for Practical examination for PC practical in   IA practical in Anatomy (50 marks)</a:t>
            </a:r>
          </a:p>
        </p:txBody>
      </p:sp>
      <p:sp>
        <p:nvSpPr>
          <p:cNvPr id="3" name="Content Placeholder 2">
            <a:extLst>
              <a:ext uri="{FF2B5EF4-FFF2-40B4-BE49-F238E27FC236}">
                <a16:creationId xmlns:a16="http://schemas.microsoft.com/office/drawing/2014/main" id="{A494F870-306A-0F23-FB48-E051FD9EC893}"/>
              </a:ext>
            </a:extLst>
          </p:cNvPr>
          <p:cNvSpPr>
            <a:spLocks noGrp="1"/>
          </p:cNvSpPr>
          <p:nvPr>
            <p:ph idx="1"/>
          </p:nvPr>
        </p:nvSpPr>
        <p:spPr>
          <a:xfrm>
            <a:off x="838199" y="1825625"/>
            <a:ext cx="10620375" cy="4789488"/>
          </a:xfrm>
        </p:spPr>
        <p:txBody>
          <a:bodyPr/>
          <a:lstStyle/>
          <a:p>
            <a:r>
              <a:rPr lang="en-IN" sz="3600" dirty="0">
                <a:solidFill>
                  <a:srgbClr val="002060"/>
                </a:solidFill>
              </a:rPr>
              <a:t>OSPE</a:t>
            </a:r>
            <a:r>
              <a:rPr lang="en-IN" sz="3200" dirty="0"/>
              <a:t> – 10 non observed stations and 2 observed station carrying 2.5 marks each(25 marks)</a:t>
            </a:r>
          </a:p>
          <a:p>
            <a:r>
              <a:rPr lang="en-IN" sz="3600" dirty="0">
                <a:solidFill>
                  <a:srgbClr val="002060"/>
                </a:solidFill>
              </a:rPr>
              <a:t>Gross practical</a:t>
            </a:r>
            <a:r>
              <a:rPr lang="en-IN" sz="3200" dirty="0"/>
              <a:t>(6 marks)</a:t>
            </a:r>
          </a:p>
          <a:p>
            <a:r>
              <a:rPr lang="en-IN" sz="3600" dirty="0">
                <a:solidFill>
                  <a:srgbClr val="002060"/>
                </a:solidFill>
              </a:rPr>
              <a:t>Histology practical</a:t>
            </a:r>
            <a:r>
              <a:rPr lang="en-IN" sz="3200" dirty="0"/>
              <a:t>( 5 marks)</a:t>
            </a:r>
          </a:p>
          <a:p>
            <a:r>
              <a:rPr lang="en-IN" sz="3200" dirty="0">
                <a:solidFill>
                  <a:srgbClr val="002060"/>
                </a:solidFill>
              </a:rPr>
              <a:t>Osteology viva</a:t>
            </a:r>
            <a:r>
              <a:rPr lang="en-IN" sz="3200" dirty="0"/>
              <a:t>(6 marks)</a:t>
            </a:r>
          </a:p>
          <a:p>
            <a:r>
              <a:rPr lang="en-IN" sz="3600" dirty="0">
                <a:solidFill>
                  <a:srgbClr val="002060"/>
                </a:solidFill>
              </a:rPr>
              <a:t>Embryology viva</a:t>
            </a:r>
            <a:r>
              <a:rPr lang="en-IN" sz="3200" dirty="0"/>
              <a:t>(3 marks)</a:t>
            </a:r>
          </a:p>
          <a:p>
            <a:r>
              <a:rPr lang="en-IN" sz="3600" dirty="0">
                <a:solidFill>
                  <a:srgbClr val="002060"/>
                </a:solidFill>
              </a:rPr>
              <a:t>Radiology viva</a:t>
            </a:r>
            <a:r>
              <a:rPr lang="en-IN" sz="3200" dirty="0"/>
              <a:t>(3marks)</a:t>
            </a:r>
          </a:p>
          <a:p>
            <a:r>
              <a:rPr lang="en-IN" sz="3600" dirty="0">
                <a:solidFill>
                  <a:srgbClr val="002060"/>
                </a:solidFill>
              </a:rPr>
              <a:t>Surface marking viva</a:t>
            </a:r>
            <a:r>
              <a:rPr lang="en-IN" sz="3200" dirty="0"/>
              <a:t>(2 marks)</a:t>
            </a:r>
          </a:p>
          <a:p>
            <a:endParaRPr lang="en-IN" dirty="0"/>
          </a:p>
        </p:txBody>
      </p:sp>
    </p:spTree>
    <p:extLst>
      <p:ext uri="{BB962C8B-B14F-4D97-AF65-F5344CB8AC3E}">
        <p14:creationId xmlns:p14="http://schemas.microsoft.com/office/powerpoint/2010/main" val="385763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AA098-113C-CDF9-8635-D83E27227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8F5AAE-F653-4DBA-E54B-A5AC1D6C2344}"/>
              </a:ext>
            </a:extLst>
          </p:cNvPr>
          <p:cNvSpPr>
            <a:spLocks noGrp="1"/>
          </p:cNvSpPr>
          <p:nvPr>
            <p:ph type="title" idx="4294967295"/>
          </p:nvPr>
        </p:nvSpPr>
        <p:spPr>
          <a:xfrm>
            <a:off x="714375" y="45720"/>
            <a:ext cx="10515600" cy="1325563"/>
          </a:xfrm>
        </p:spPr>
        <p:txBody>
          <a:bodyPr>
            <a:normAutofit/>
          </a:bodyPr>
          <a:lstStyle/>
          <a:p>
            <a:pPr algn="ctr"/>
            <a:r>
              <a:rPr lang="en-IN" b="1" dirty="0">
                <a:solidFill>
                  <a:srgbClr val="002060"/>
                </a:solidFill>
              </a:rPr>
              <a:t>Formative assessment on the topic of thorax</a:t>
            </a:r>
          </a:p>
        </p:txBody>
      </p:sp>
      <p:sp>
        <p:nvSpPr>
          <p:cNvPr id="3" name="Content Placeholder 2">
            <a:extLst>
              <a:ext uri="{FF2B5EF4-FFF2-40B4-BE49-F238E27FC236}">
                <a16:creationId xmlns:a16="http://schemas.microsoft.com/office/drawing/2014/main" id="{DF506FDC-8D5B-C7B7-FE28-2ABCC2BC78D6}"/>
              </a:ext>
            </a:extLst>
          </p:cNvPr>
          <p:cNvSpPr>
            <a:spLocks noGrp="1"/>
          </p:cNvSpPr>
          <p:nvPr>
            <p:ph idx="4294967295"/>
          </p:nvPr>
        </p:nvSpPr>
        <p:spPr>
          <a:xfrm>
            <a:off x="2303858" y="1339533"/>
            <a:ext cx="7884319" cy="1325563"/>
          </a:xfrm>
        </p:spPr>
        <p:txBody>
          <a:bodyPr>
            <a:normAutofit lnSpcReduction="10000"/>
          </a:bodyPr>
          <a:lstStyle/>
          <a:p>
            <a:r>
              <a:rPr lang="en-IN" dirty="0"/>
              <a:t>Theory(50 marks) and Practical(50 marks)</a:t>
            </a:r>
          </a:p>
          <a:p>
            <a:r>
              <a:rPr lang="en-IN" dirty="0"/>
              <a:t>Topics as per NMC- Topics 21-25 in the CBME curriculum(11+7+6+6+9) competencies</a:t>
            </a:r>
          </a:p>
        </p:txBody>
      </p:sp>
      <p:graphicFrame>
        <p:nvGraphicFramePr>
          <p:cNvPr id="5" name="Table 4">
            <a:extLst>
              <a:ext uri="{FF2B5EF4-FFF2-40B4-BE49-F238E27FC236}">
                <a16:creationId xmlns:a16="http://schemas.microsoft.com/office/drawing/2014/main" id="{DA3D32A9-D036-FB9C-9D27-0F7B69B28D7A}"/>
              </a:ext>
            </a:extLst>
          </p:cNvPr>
          <p:cNvGraphicFramePr>
            <a:graphicFrameLocks noGrp="1"/>
          </p:cNvGraphicFramePr>
          <p:nvPr>
            <p:extLst>
              <p:ext uri="{D42A27DB-BD31-4B8C-83A1-F6EECF244321}">
                <p14:modId xmlns:p14="http://schemas.microsoft.com/office/powerpoint/2010/main" val="3888740275"/>
              </p:ext>
            </p:extLst>
          </p:nvPr>
        </p:nvGraphicFramePr>
        <p:xfrm>
          <a:off x="1832371" y="2808288"/>
          <a:ext cx="8827294" cy="3931920"/>
        </p:xfrm>
        <a:graphic>
          <a:graphicData uri="http://schemas.openxmlformats.org/drawingml/2006/table">
            <a:tbl>
              <a:tblPr/>
              <a:tblGrid>
                <a:gridCol w="8827294">
                  <a:extLst>
                    <a:ext uri="{9D8B030D-6E8A-4147-A177-3AD203B41FA5}">
                      <a16:colId xmlns:a16="http://schemas.microsoft.com/office/drawing/2014/main" val="744598151"/>
                    </a:ext>
                  </a:extLst>
                </a:gridCol>
              </a:tblGrid>
              <a:tr h="2557463">
                <a:tc>
                  <a:txBody>
                    <a:bodyPr/>
                    <a:lstStyle/>
                    <a:p>
                      <a:pPr marL="342900" indent="-342900">
                        <a:buFont typeface="+mj-lt"/>
                        <a:buAutoNum type="arabicPeriod"/>
                      </a:pPr>
                      <a:r>
                        <a:rPr lang="en-IN" sz="2800" dirty="0"/>
                        <a:t>Thoracic cage</a:t>
                      </a:r>
                    </a:p>
                    <a:p>
                      <a:pPr marL="342900" indent="-342900">
                        <a:buFont typeface="+mj-lt"/>
                        <a:buAutoNum type="arabicPeriod"/>
                      </a:pPr>
                      <a:r>
                        <a:rPr lang="en-IN" sz="2800" dirty="0"/>
                        <a:t>Heart and pericardium</a:t>
                      </a:r>
                    </a:p>
                    <a:p>
                      <a:pPr marL="342900" indent="-342900">
                        <a:buFont typeface="+mj-lt"/>
                        <a:buAutoNum type="arabicPeriod"/>
                      </a:pPr>
                      <a:r>
                        <a:rPr lang="en-IN" sz="2800" dirty="0"/>
                        <a:t>Mediastinum</a:t>
                      </a:r>
                    </a:p>
                    <a:p>
                      <a:pPr marL="342900" indent="-342900">
                        <a:buFont typeface="+mj-lt"/>
                        <a:buAutoNum type="arabicPeriod"/>
                      </a:pPr>
                      <a:r>
                        <a:rPr lang="en-IN" sz="2800" dirty="0"/>
                        <a:t>Lung and trachea</a:t>
                      </a:r>
                    </a:p>
                    <a:p>
                      <a:pPr marL="342900" indent="-342900">
                        <a:buFont typeface="+mj-lt"/>
                        <a:buAutoNum type="arabicPeriod"/>
                      </a:pPr>
                      <a:r>
                        <a:rPr lang="en-IN" sz="2800" dirty="0"/>
                        <a:t>Histology of lung ,trachea and heart</a:t>
                      </a:r>
                    </a:p>
                    <a:p>
                      <a:pPr marL="342900" indent="-342900">
                        <a:buFont typeface="+mj-lt"/>
                        <a:buAutoNum type="arabicPeriod"/>
                      </a:pPr>
                      <a:r>
                        <a:rPr lang="en-IN" sz="2800" dirty="0"/>
                        <a:t>Development and related anomalies of lung and CVS</a:t>
                      </a:r>
                    </a:p>
                    <a:p>
                      <a:pPr marL="342900" indent="-342900">
                        <a:buFont typeface="+mj-lt"/>
                        <a:buAutoNum type="arabicPeriod"/>
                      </a:pPr>
                      <a:r>
                        <a:rPr lang="en-IN" sz="2800" dirty="0"/>
                        <a:t>Osteology of thorax</a:t>
                      </a:r>
                    </a:p>
                    <a:p>
                      <a:pPr marL="342900" indent="-342900">
                        <a:buFont typeface="+mj-lt"/>
                        <a:buAutoNum type="arabicPeriod"/>
                      </a:pPr>
                      <a:r>
                        <a:rPr lang="en-IN" sz="2800" dirty="0"/>
                        <a:t>Radiology of thorax</a:t>
                      </a:r>
                    </a:p>
                    <a:p>
                      <a:pPr marL="342900" indent="-342900">
                        <a:buFont typeface="+mj-lt"/>
                        <a:buAutoNum type="arabicPeriod"/>
                      </a:pPr>
                      <a:r>
                        <a:rPr lang="en-IN" sz="2800" dirty="0"/>
                        <a:t>Surface marking of thorax</a:t>
                      </a:r>
                      <a:endParaRPr lang="en-IN"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59159027"/>
                  </a:ext>
                </a:extLst>
              </a:tr>
            </a:tbl>
          </a:graphicData>
        </a:graphic>
      </p:graphicFrame>
    </p:spTree>
    <p:extLst>
      <p:ext uri="{BB962C8B-B14F-4D97-AF65-F5344CB8AC3E}">
        <p14:creationId xmlns:p14="http://schemas.microsoft.com/office/powerpoint/2010/main" val="19706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D28943-1694-E39E-108D-1A2227799F59}"/>
              </a:ext>
            </a:extLst>
          </p:cNvPr>
          <p:cNvSpPr txBox="1"/>
          <p:nvPr/>
        </p:nvSpPr>
        <p:spPr>
          <a:xfrm>
            <a:off x="1128712" y="1980292"/>
            <a:ext cx="10158412" cy="1938992"/>
          </a:xfrm>
          <a:prstGeom prst="rect">
            <a:avLst/>
          </a:prstGeom>
          <a:noFill/>
        </p:spPr>
        <p:txBody>
          <a:bodyPr wrap="square">
            <a:spAutoFit/>
          </a:bodyPr>
          <a:lstStyle/>
          <a:p>
            <a:pPr algn="l"/>
            <a:r>
              <a:rPr lang="en-US" sz="4000" b="1" i="0" u="none" strike="noStrike" baseline="0" dirty="0">
                <a:latin typeface="+mj-lt"/>
              </a:rPr>
              <a:t>Understand the role and place of assessment(OSPE) in new competency based</a:t>
            </a:r>
          </a:p>
          <a:p>
            <a:pPr algn="l"/>
            <a:r>
              <a:rPr lang="en-IN" sz="4000" b="1" i="0" u="none" strike="noStrike" baseline="0" dirty="0">
                <a:latin typeface="+mj-lt"/>
              </a:rPr>
              <a:t>curriculum</a:t>
            </a:r>
            <a:endParaRPr lang="en-IN" sz="4000" b="1" dirty="0">
              <a:latin typeface="+mj-lt"/>
            </a:endParaRPr>
          </a:p>
        </p:txBody>
      </p:sp>
      <p:sp>
        <p:nvSpPr>
          <p:cNvPr id="5" name="TextBox 4">
            <a:extLst>
              <a:ext uri="{FF2B5EF4-FFF2-40B4-BE49-F238E27FC236}">
                <a16:creationId xmlns:a16="http://schemas.microsoft.com/office/drawing/2014/main" id="{E3FAF3E7-24EA-60D8-375D-BBA1E53802A9}"/>
              </a:ext>
            </a:extLst>
          </p:cNvPr>
          <p:cNvSpPr txBox="1"/>
          <p:nvPr/>
        </p:nvSpPr>
        <p:spPr>
          <a:xfrm>
            <a:off x="1128712" y="4271977"/>
            <a:ext cx="8986837" cy="1323439"/>
          </a:xfrm>
          <a:prstGeom prst="rect">
            <a:avLst/>
          </a:prstGeom>
          <a:noFill/>
        </p:spPr>
        <p:txBody>
          <a:bodyPr wrap="square">
            <a:spAutoFit/>
          </a:bodyPr>
          <a:lstStyle/>
          <a:p>
            <a:r>
              <a:rPr lang="en-US" sz="4000" b="1" i="0" u="none" strike="noStrike" baseline="0" dirty="0">
                <a:latin typeface="+mj-lt"/>
              </a:rPr>
              <a:t>Plan, develop and implement CBA(OSPE) in the colleges.</a:t>
            </a:r>
            <a:endParaRPr lang="en-IN" sz="4000" b="1" dirty="0">
              <a:latin typeface="+mj-lt"/>
            </a:endParaRPr>
          </a:p>
        </p:txBody>
      </p:sp>
      <p:sp>
        <p:nvSpPr>
          <p:cNvPr id="8" name="Rectangle 7">
            <a:extLst>
              <a:ext uri="{FF2B5EF4-FFF2-40B4-BE49-F238E27FC236}">
                <a16:creationId xmlns:a16="http://schemas.microsoft.com/office/drawing/2014/main" id="{BDF27394-CE7C-C24A-F042-514452A451A8}"/>
              </a:ext>
            </a:extLst>
          </p:cNvPr>
          <p:cNvSpPr/>
          <p:nvPr/>
        </p:nvSpPr>
        <p:spPr>
          <a:xfrm>
            <a:off x="3143251" y="648370"/>
            <a:ext cx="5657850" cy="6098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FFFF00"/>
                </a:solidFill>
              </a:rPr>
              <a:t>Learning objectives</a:t>
            </a:r>
          </a:p>
        </p:txBody>
      </p:sp>
    </p:spTree>
    <p:extLst>
      <p:ext uri="{BB962C8B-B14F-4D97-AF65-F5344CB8AC3E}">
        <p14:creationId xmlns:p14="http://schemas.microsoft.com/office/powerpoint/2010/main" val="312540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6C3F-68EC-095F-83B4-8808A65498C6}"/>
              </a:ext>
            </a:extLst>
          </p:cNvPr>
          <p:cNvSpPr>
            <a:spLocks noGrp="1"/>
          </p:cNvSpPr>
          <p:nvPr>
            <p:ph type="title" idx="4294967295"/>
          </p:nvPr>
        </p:nvSpPr>
        <p:spPr>
          <a:xfrm>
            <a:off x="1238248" y="103981"/>
            <a:ext cx="10120315" cy="1325563"/>
          </a:xfrm>
          <a:solidFill>
            <a:schemeClr val="bg1">
              <a:lumMod val="75000"/>
            </a:schemeClr>
          </a:solidFill>
        </p:spPr>
        <p:txBody>
          <a:bodyPr>
            <a:normAutofit/>
          </a:bodyPr>
          <a:lstStyle/>
          <a:p>
            <a:r>
              <a:rPr lang="en-IN" b="1" dirty="0">
                <a:solidFill>
                  <a:srgbClr val="002060"/>
                </a:solidFill>
              </a:rPr>
              <a:t>Structuring of OSPE in practical Assessment</a:t>
            </a:r>
          </a:p>
        </p:txBody>
      </p:sp>
      <p:sp>
        <p:nvSpPr>
          <p:cNvPr id="5" name="Rectangle 4">
            <a:extLst>
              <a:ext uri="{FF2B5EF4-FFF2-40B4-BE49-F238E27FC236}">
                <a16:creationId xmlns:a16="http://schemas.microsoft.com/office/drawing/2014/main" id="{3CA49C2A-3332-0C04-74F2-9CA377BB7023}"/>
              </a:ext>
            </a:extLst>
          </p:cNvPr>
          <p:cNvSpPr/>
          <p:nvPr/>
        </p:nvSpPr>
        <p:spPr>
          <a:xfrm>
            <a:off x="1238250" y="2886074"/>
            <a:ext cx="4319588" cy="84772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Non observed Stations(10)(2marks each)</a:t>
            </a:r>
          </a:p>
        </p:txBody>
      </p:sp>
      <p:sp>
        <p:nvSpPr>
          <p:cNvPr id="6" name="Rectangle 5">
            <a:extLst>
              <a:ext uri="{FF2B5EF4-FFF2-40B4-BE49-F238E27FC236}">
                <a16:creationId xmlns:a16="http://schemas.microsoft.com/office/drawing/2014/main" id="{186377F9-4E77-E596-BF7C-52CC3D8DF9DA}"/>
              </a:ext>
            </a:extLst>
          </p:cNvPr>
          <p:cNvSpPr/>
          <p:nvPr/>
        </p:nvSpPr>
        <p:spPr>
          <a:xfrm>
            <a:off x="6634164" y="2817813"/>
            <a:ext cx="5253036" cy="915986"/>
          </a:xfrm>
          <a:prstGeom prst="rect">
            <a:avLst/>
          </a:prstGeom>
          <a:solidFill>
            <a:srgbClr val="60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t>Observed stations(2) with observers and checklists(2.5marks each)</a:t>
            </a:r>
          </a:p>
        </p:txBody>
      </p:sp>
      <p:sp>
        <p:nvSpPr>
          <p:cNvPr id="7" name="Rectangle 6">
            <a:extLst>
              <a:ext uri="{FF2B5EF4-FFF2-40B4-BE49-F238E27FC236}">
                <a16:creationId xmlns:a16="http://schemas.microsoft.com/office/drawing/2014/main" id="{32E8A411-B12B-6C78-C7E3-F904C6C32BB0}"/>
              </a:ext>
            </a:extLst>
          </p:cNvPr>
          <p:cNvSpPr/>
          <p:nvPr/>
        </p:nvSpPr>
        <p:spPr>
          <a:xfrm>
            <a:off x="95249" y="4083840"/>
            <a:ext cx="4433889" cy="153829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One each for Histology, AETCOM, ECE, Embryology, Radiology,</a:t>
            </a:r>
          </a:p>
        </p:txBody>
      </p:sp>
      <p:sp>
        <p:nvSpPr>
          <p:cNvPr id="8" name="Rectangle 7">
            <a:extLst>
              <a:ext uri="{FF2B5EF4-FFF2-40B4-BE49-F238E27FC236}">
                <a16:creationId xmlns:a16="http://schemas.microsoft.com/office/drawing/2014/main" id="{C359DCBC-839B-DF07-722A-6B431CADE110}"/>
              </a:ext>
            </a:extLst>
          </p:cNvPr>
          <p:cNvSpPr/>
          <p:nvPr/>
        </p:nvSpPr>
        <p:spPr>
          <a:xfrm>
            <a:off x="1238248" y="5853110"/>
            <a:ext cx="4991101" cy="84772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Two to three each for Gross and Osteology,</a:t>
            </a:r>
          </a:p>
        </p:txBody>
      </p:sp>
      <p:sp>
        <p:nvSpPr>
          <p:cNvPr id="9" name="Rectangle 8">
            <a:extLst>
              <a:ext uri="{FF2B5EF4-FFF2-40B4-BE49-F238E27FC236}">
                <a16:creationId xmlns:a16="http://schemas.microsoft.com/office/drawing/2014/main" id="{02591ABD-CC04-009C-976B-29AFF7455B3C}"/>
              </a:ext>
            </a:extLst>
          </p:cNvPr>
          <p:cNvSpPr/>
          <p:nvPr/>
        </p:nvSpPr>
        <p:spPr>
          <a:xfrm>
            <a:off x="3200400" y="1698626"/>
            <a:ext cx="6543675" cy="6889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t>OSPE stations(12)(25marks)</a:t>
            </a:r>
          </a:p>
        </p:txBody>
      </p:sp>
      <p:sp>
        <p:nvSpPr>
          <p:cNvPr id="12" name="Rectangle 11">
            <a:extLst>
              <a:ext uri="{FF2B5EF4-FFF2-40B4-BE49-F238E27FC236}">
                <a16:creationId xmlns:a16="http://schemas.microsoft.com/office/drawing/2014/main" id="{D67E8342-ECC6-2AB5-3AF2-1BC3C4BB4205}"/>
              </a:ext>
            </a:extLst>
          </p:cNvPr>
          <p:cNvSpPr/>
          <p:nvPr/>
        </p:nvSpPr>
        <p:spPr>
          <a:xfrm>
            <a:off x="5931695" y="4356098"/>
            <a:ext cx="3186112" cy="1158874"/>
          </a:xfrm>
          <a:prstGeom prst="rect">
            <a:avLst/>
          </a:prstGeom>
          <a:solidFill>
            <a:srgbClr val="60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t>One Observed stations for osteology</a:t>
            </a:r>
          </a:p>
        </p:txBody>
      </p:sp>
      <p:sp>
        <p:nvSpPr>
          <p:cNvPr id="13" name="Rectangle 12">
            <a:extLst>
              <a:ext uri="{FF2B5EF4-FFF2-40B4-BE49-F238E27FC236}">
                <a16:creationId xmlns:a16="http://schemas.microsoft.com/office/drawing/2014/main" id="{FFE8EB3F-CA9F-EC8B-1D6E-FBEB00CD0B6B}"/>
              </a:ext>
            </a:extLst>
          </p:cNvPr>
          <p:cNvSpPr/>
          <p:nvPr/>
        </p:nvSpPr>
        <p:spPr>
          <a:xfrm>
            <a:off x="9382125" y="4872034"/>
            <a:ext cx="2714626" cy="1158874"/>
          </a:xfrm>
          <a:prstGeom prst="rect">
            <a:avLst/>
          </a:prstGeom>
          <a:solidFill>
            <a:srgbClr val="60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t>One Observed stations for embryology/gross</a:t>
            </a:r>
          </a:p>
        </p:txBody>
      </p:sp>
      <p:sp>
        <p:nvSpPr>
          <p:cNvPr id="14" name="Arrow: Down 13">
            <a:extLst>
              <a:ext uri="{FF2B5EF4-FFF2-40B4-BE49-F238E27FC236}">
                <a16:creationId xmlns:a16="http://schemas.microsoft.com/office/drawing/2014/main" id="{E1DB019E-DDB3-8908-4258-C5676C1EA238}"/>
              </a:ext>
            </a:extLst>
          </p:cNvPr>
          <p:cNvSpPr/>
          <p:nvPr/>
        </p:nvSpPr>
        <p:spPr>
          <a:xfrm>
            <a:off x="4171950" y="2386013"/>
            <a:ext cx="357188" cy="50006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row: Down 14">
            <a:extLst>
              <a:ext uri="{FF2B5EF4-FFF2-40B4-BE49-F238E27FC236}">
                <a16:creationId xmlns:a16="http://schemas.microsoft.com/office/drawing/2014/main" id="{358023E6-C77A-A8D0-AD52-2A1C37EFD6C8}"/>
              </a:ext>
            </a:extLst>
          </p:cNvPr>
          <p:cNvSpPr/>
          <p:nvPr/>
        </p:nvSpPr>
        <p:spPr>
          <a:xfrm>
            <a:off x="8596313" y="2352676"/>
            <a:ext cx="357188" cy="500061"/>
          </a:xfrm>
          <a:prstGeom prst="downArrow">
            <a:avLst/>
          </a:prstGeom>
          <a:solidFill>
            <a:srgbClr val="00AA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Down 15">
            <a:extLst>
              <a:ext uri="{FF2B5EF4-FFF2-40B4-BE49-F238E27FC236}">
                <a16:creationId xmlns:a16="http://schemas.microsoft.com/office/drawing/2014/main" id="{5D9FFAF6-201D-9308-5E95-A1868EBE8E17}"/>
              </a:ext>
            </a:extLst>
          </p:cNvPr>
          <p:cNvSpPr/>
          <p:nvPr/>
        </p:nvSpPr>
        <p:spPr>
          <a:xfrm>
            <a:off x="1945481" y="3744911"/>
            <a:ext cx="357188" cy="37544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Down 16">
            <a:extLst>
              <a:ext uri="{FF2B5EF4-FFF2-40B4-BE49-F238E27FC236}">
                <a16:creationId xmlns:a16="http://schemas.microsoft.com/office/drawing/2014/main" id="{212827B9-AC70-44BE-EC6C-9F3A5A547F96}"/>
              </a:ext>
            </a:extLst>
          </p:cNvPr>
          <p:cNvSpPr/>
          <p:nvPr/>
        </p:nvSpPr>
        <p:spPr>
          <a:xfrm>
            <a:off x="4845844" y="3733799"/>
            <a:ext cx="357188" cy="211931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Down 17">
            <a:extLst>
              <a:ext uri="{FF2B5EF4-FFF2-40B4-BE49-F238E27FC236}">
                <a16:creationId xmlns:a16="http://schemas.microsoft.com/office/drawing/2014/main" id="{D4807A26-ABB6-8944-41B7-94B88977223E}"/>
              </a:ext>
            </a:extLst>
          </p:cNvPr>
          <p:cNvSpPr/>
          <p:nvPr/>
        </p:nvSpPr>
        <p:spPr>
          <a:xfrm>
            <a:off x="7662863" y="3733799"/>
            <a:ext cx="357188" cy="622299"/>
          </a:xfrm>
          <a:prstGeom prst="downArrow">
            <a:avLst/>
          </a:prstGeom>
          <a:solidFill>
            <a:srgbClr val="00AA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Down 18">
            <a:extLst>
              <a:ext uri="{FF2B5EF4-FFF2-40B4-BE49-F238E27FC236}">
                <a16:creationId xmlns:a16="http://schemas.microsoft.com/office/drawing/2014/main" id="{30AB7036-6C4F-54C2-74C7-51609FEBBB79}"/>
              </a:ext>
            </a:extLst>
          </p:cNvPr>
          <p:cNvSpPr/>
          <p:nvPr/>
        </p:nvSpPr>
        <p:spPr>
          <a:xfrm>
            <a:off x="10658476" y="3744911"/>
            <a:ext cx="357188" cy="1127123"/>
          </a:xfrm>
          <a:prstGeom prst="downArrow">
            <a:avLst/>
          </a:prstGeom>
          <a:solidFill>
            <a:srgbClr val="00AA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8361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FC8F6-93EE-A0F8-C559-963490CAD431}"/>
              </a:ext>
            </a:extLst>
          </p:cNvPr>
          <p:cNvSpPr>
            <a:spLocks noGrp="1"/>
          </p:cNvSpPr>
          <p:nvPr>
            <p:ph type="title"/>
          </p:nvPr>
        </p:nvSpPr>
        <p:spPr/>
        <p:txBody>
          <a:bodyPr>
            <a:normAutofit/>
          </a:bodyPr>
          <a:lstStyle/>
          <a:p>
            <a:r>
              <a:rPr lang="en-IN" sz="4800" dirty="0">
                <a:solidFill>
                  <a:srgbClr val="002060"/>
                </a:solidFill>
              </a:rPr>
              <a:t> </a:t>
            </a:r>
            <a:r>
              <a:rPr lang="en-IN" sz="4800" b="1" i="1" dirty="0">
                <a:solidFill>
                  <a:srgbClr val="002060"/>
                </a:solidFill>
              </a:rPr>
              <a:t>Weightage(W)= Impact(I) × Frequency(F)</a:t>
            </a:r>
          </a:p>
        </p:txBody>
      </p:sp>
      <p:sp>
        <p:nvSpPr>
          <p:cNvPr id="3" name="Content Placeholder 2">
            <a:extLst>
              <a:ext uri="{FF2B5EF4-FFF2-40B4-BE49-F238E27FC236}">
                <a16:creationId xmlns:a16="http://schemas.microsoft.com/office/drawing/2014/main" id="{F3CFE701-1089-615D-8B80-1658136CC448}"/>
              </a:ext>
            </a:extLst>
          </p:cNvPr>
          <p:cNvSpPr>
            <a:spLocks noGrp="1"/>
          </p:cNvSpPr>
          <p:nvPr>
            <p:ph idx="1"/>
          </p:nvPr>
        </p:nvSpPr>
        <p:spPr/>
        <p:txBody>
          <a:bodyPr/>
          <a:lstStyle/>
          <a:p>
            <a:r>
              <a:rPr lang="en-IN" dirty="0"/>
              <a:t>Perceived Impact/ importance of topic</a:t>
            </a:r>
          </a:p>
          <a:p>
            <a:pPr>
              <a:buFont typeface="Wingdings" panose="05000000000000000000" pitchFamily="2" charset="2"/>
              <a:buChar char="q"/>
            </a:pPr>
            <a:r>
              <a:rPr lang="en-IN" dirty="0"/>
              <a:t>Non urgent, little prevention potential-        1</a:t>
            </a:r>
          </a:p>
          <a:p>
            <a:pPr>
              <a:buFont typeface="Wingdings" panose="05000000000000000000" pitchFamily="2" charset="2"/>
              <a:buChar char="q"/>
            </a:pPr>
            <a:r>
              <a:rPr lang="en-IN" dirty="0"/>
              <a:t>Serious but not urgent-                                    2</a:t>
            </a:r>
          </a:p>
          <a:p>
            <a:pPr>
              <a:buFont typeface="Wingdings" panose="05000000000000000000" pitchFamily="2" charset="2"/>
              <a:buChar char="q"/>
            </a:pPr>
            <a:r>
              <a:rPr lang="en-IN" dirty="0"/>
              <a:t>Life threatening-                                                3</a:t>
            </a:r>
          </a:p>
          <a:p>
            <a:r>
              <a:rPr lang="en-IN" dirty="0"/>
              <a:t>Frequency of occurrence of condition</a:t>
            </a:r>
          </a:p>
          <a:p>
            <a:pPr>
              <a:buFont typeface="Wingdings" panose="05000000000000000000" pitchFamily="2" charset="2"/>
              <a:buChar char="q"/>
            </a:pPr>
            <a:r>
              <a:rPr lang="en-IN" dirty="0"/>
              <a:t>Rarely seen-                                                       1</a:t>
            </a:r>
          </a:p>
          <a:p>
            <a:pPr>
              <a:buFont typeface="Wingdings" panose="05000000000000000000" pitchFamily="2" charset="2"/>
              <a:buChar char="q"/>
            </a:pPr>
            <a:r>
              <a:rPr lang="en-IN" dirty="0"/>
              <a:t>Relatively common-                                          2</a:t>
            </a:r>
          </a:p>
          <a:p>
            <a:pPr>
              <a:buFont typeface="Wingdings" panose="05000000000000000000" pitchFamily="2" charset="2"/>
              <a:buChar char="q"/>
            </a:pPr>
            <a:r>
              <a:rPr lang="en-IN" dirty="0"/>
              <a:t>Very common-                                                   3   </a:t>
            </a:r>
          </a:p>
        </p:txBody>
      </p:sp>
    </p:spTree>
    <p:extLst>
      <p:ext uri="{BB962C8B-B14F-4D97-AF65-F5344CB8AC3E}">
        <p14:creationId xmlns:p14="http://schemas.microsoft.com/office/powerpoint/2010/main" val="2140801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375DCA-AF1F-085A-48F2-235E8B40EE18}"/>
              </a:ext>
            </a:extLst>
          </p:cNvPr>
          <p:cNvPicPr>
            <a:picLocks noChangeAspect="1"/>
          </p:cNvPicPr>
          <p:nvPr/>
        </p:nvPicPr>
        <p:blipFill>
          <a:blip r:embed="rId2"/>
          <a:stretch>
            <a:fillRect/>
          </a:stretch>
        </p:blipFill>
        <p:spPr>
          <a:xfrm>
            <a:off x="1733190" y="3928876"/>
            <a:ext cx="8725617" cy="2818287"/>
          </a:xfrm>
          <a:prstGeom prst="rect">
            <a:avLst/>
          </a:prstGeom>
        </p:spPr>
      </p:pic>
      <p:pic>
        <p:nvPicPr>
          <p:cNvPr id="5" name="Picture 4">
            <a:extLst>
              <a:ext uri="{FF2B5EF4-FFF2-40B4-BE49-F238E27FC236}">
                <a16:creationId xmlns:a16="http://schemas.microsoft.com/office/drawing/2014/main" id="{222B1AAC-7501-FBAC-81A1-227548D76C2F}"/>
              </a:ext>
            </a:extLst>
          </p:cNvPr>
          <p:cNvPicPr>
            <a:picLocks noChangeAspect="1"/>
          </p:cNvPicPr>
          <p:nvPr/>
        </p:nvPicPr>
        <p:blipFill>
          <a:blip r:embed="rId3"/>
          <a:stretch>
            <a:fillRect/>
          </a:stretch>
        </p:blipFill>
        <p:spPr>
          <a:xfrm>
            <a:off x="3107406" y="237016"/>
            <a:ext cx="5977187" cy="3545484"/>
          </a:xfrm>
          <a:prstGeom prst="rect">
            <a:avLst/>
          </a:prstGeom>
        </p:spPr>
      </p:pic>
    </p:spTree>
    <p:extLst>
      <p:ext uri="{BB962C8B-B14F-4D97-AF65-F5344CB8AC3E}">
        <p14:creationId xmlns:p14="http://schemas.microsoft.com/office/powerpoint/2010/main" val="2305980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D0A6AC4-9009-7DE4-52C6-CB71D4468B25}"/>
              </a:ext>
            </a:extLst>
          </p:cNvPr>
          <p:cNvGraphicFramePr>
            <a:graphicFrameLocks noGrp="1"/>
          </p:cNvGraphicFramePr>
          <p:nvPr>
            <p:extLst>
              <p:ext uri="{D42A27DB-BD31-4B8C-83A1-F6EECF244321}">
                <p14:modId xmlns:p14="http://schemas.microsoft.com/office/powerpoint/2010/main" val="1750347152"/>
              </p:ext>
            </p:extLst>
          </p:nvPr>
        </p:nvGraphicFramePr>
        <p:xfrm>
          <a:off x="581025" y="262920"/>
          <a:ext cx="11029949" cy="6332160"/>
        </p:xfrm>
        <a:graphic>
          <a:graphicData uri="http://schemas.openxmlformats.org/drawingml/2006/table">
            <a:tbl>
              <a:tblPr firstRow="1" firstCol="1" bandRow="1">
                <a:tableStyleId>{5C22544A-7EE6-4342-B048-85BDC9FD1C3A}</a:tableStyleId>
              </a:tblPr>
              <a:tblGrid>
                <a:gridCol w="861255">
                  <a:extLst>
                    <a:ext uri="{9D8B030D-6E8A-4147-A177-3AD203B41FA5}">
                      <a16:colId xmlns:a16="http://schemas.microsoft.com/office/drawing/2014/main" val="3607148280"/>
                    </a:ext>
                  </a:extLst>
                </a:gridCol>
                <a:gridCol w="2209415">
                  <a:extLst>
                    <a:ext uri="{9D8B030D-6E8A-4147-A177-3AD203B41FA5}">
                      <a16:colId xmlns:a16="http://schemas.microsoft.com/office/drawing/2014/main" val="1523484396"/>
                    </a:ext>
                  </a:extLst>
                </a:gridCol>
                <a:gridCol w="1596504">
                  <a:extLst>
                    <a:ext uri="{9D8B030D-6E8A-4147-A177-3AD203B41FA5}">
                      <a16:colId xmlns:a16="http://schemas.microsoft.com/office/drawing/2014/main" val="580137906"/>
                    </a:ext>
                  </a:extLst>
                </a:gridCol>
                <a:gridCol w="1700493">
                  <a:extLst>
                    <a:ext uri="{9D8B030D-6E8A-4147-A177-3AD203B41FA5}">
                      <a16:colId xmlns:a16="http://schemas.microsoft.com/office/drawing/2014/main" val="1980352323"/>
                    </a:ext>
                  </a:extLst>
                </a:gridCol>
                <a:gridCol w="910190">
                  <a:extLst>
                    <a:ext uri="{9D8B030D-6E8A-4147-A177-3AD203B41FA5}">
                      <a16:colId xmlns:a16="http://schemas.microsoft.com/office/drawing/2014/main" val="2195963812"/>
                    </a:ext>
                  </a:extLst>
                </a:gridCol>
                <a:gridCol w="2269361">
                  <a:extLst>
                    <a:ext uri="{9D8B030D-6E8A-4147-A177-3AD203B41FA5}">
                      <a16:colId xmlns:a16="http://schemas.microsoft.com/office/drawing/2014/main" val="2385010645"/>
                    </a:ext>
                  </a:extLst>
                </a:gridCol>
                <a:gridCol w="1482731">
                  <a:extLst>
                    <a:ext uri="{9D8B030D-6E8A-4147-A177-3AD203B41FA5}">
                      <a16:colId xmlns:a16="http://schemas.microsoft.com/office/drawing/2014/main" val="825274904"/>
                    </a:ext>
                  </a:extLst>
                </a:gridCol>
              </a:tblGrid>
              <a:tr h="1110300">
                <a:tc>
                  <a:txBody>
                    <a:bodyPr/>
                    <a:lstStyle/>
                    <a:p>
                      <a:pPr>
                        <a:lnSpc>
                          <a:spcPct val="107000"/>
                        </a:lnSpc>
                        <a:spcAft>
                          <a:spcPts val="800"/>
                        </a:spcAft>
                        <a:buNone/>
                      </a:pPr>
                      <a:r>
                        <a:rPr lang="en-IN" sz="2000" kern="100" dirty="0">
                          <a:effectLst/>
                        </a:rPr>
                        <a:t>Sl.no</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dirty="0">
                          <a:effectLst/>
                        </a:rPr>
                        <a:t>Topic</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Impact</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Frequency</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I*F</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Combined weightage</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Percentage weightage</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0022139"/>
                  </a:ext>
                </a:extLst>
              </a:tr>
              <a:tr h="268285">
                <a:tc>
                  <a:txBody>
                    <a:bodyPr/>
                    <a:lstStyle/>
                    <a:p>
                      <a:pPr>
                        <a:lnSpc>
                          <a:spcPct val="107000"/>
                        </a:lnSpc>
                        <a:spcAft>
                          <a:spcPts val="800"/>
                        </a:spcAft>
                        <a:buNone/>
                      </a:pPr>
                      <a:r>
                        <a:rPr lang="en-IN" sz="2000" kern="100">
                          <a:effectLst/>
                        </a:rPr>
                        <a:t>1</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Thoracic Cage</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2</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6</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.09</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9</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6135032"/>
                  </a:ext>
                </a:extLst>
              </a:tr>
              <a:tr h="548958">
                <a:tc>
                  <a:txBody>
                    <a:bodyPr/>
                    <a:lstStyle/>
                    <a:p>
                      <a:pPr>
                        <a:lnSpc>
                          <a:spcPct val="107000"/>
                        </a:lnSpc>
                        <a:spcAft>
                          <a:spcPts val="800"/>
                        </a:spcAft>
                        <a:buNone/>
                      </a:pPr>
                      <a:r>
                        <a:rPr lang="en-IN" sz="2000" kern="100">
                          <a:effectLst/>
                        </a:rPr>
                        <a:t>2</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dirty="0">
                          <a:effectLst/>
                        </a:rPr>
                        <a:t>Heart &amp;Pericardium</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9</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.14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14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4084796"/>
                  </a:ext>
                </a:extLst>
              </a:tr>
              <a:tr h="268285">
                <a:tc>
                  <a:txBody>
                    <a:bodyPr/>
                    <a:lstStyle/>
                    <a:p>
                      <a:pPr>
                        <a:lnSpc>
                          <a:spcPct val="107000"/>
                        </a:lnSpc>
                        <a:spcAft>
                          <a:spcPts val="800"/>
                        </a:spcAft>
                        <a:buNone/>
                      </a:pPr>
                      <a:r>
                        <a:rPr lang="en-IN" sz="2000" kern="100">
                          <a:effectLst/>
                        </a:rPr>
                        <a:t>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Mediastinum</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2</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2</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.07</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7</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2070480"/>
                  </a:ext>
                </a:extLst>
              </a:tr>
              <a:tr h="268285">
                <a:tc>
                  <a:txBody>
                    <a:bodyPr/>
                    <a:lstStyle/>
                    <a:p>
                      <a:pPr>
                        <a:lnSpc>
                          <a:spcPct val="107000"/>
                        </a:lnSpc>
                        <a:spcAft>
                          <a:spcPts val="800"/>
                        </a:spcAft>
                        <a:buNone/>
                      </a:pPr>
                      <a:r>
                        <a:rPr lang="en-IN" sz="2000" kern="100">
                          <a:effectLst/>
                        </a:rPr>
                        <a:t>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Lung &amp;Trachea</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9</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.14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14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059683"/>
                  </a:ext>
                </a:extLst>
              </a:tr>
              <a:tr h="548958">
                <a:tc>
                  <a:txBody>
                    <a:bodyPr/>
                    <a:lstStyle/>
                    <a:p>
                      <a:pPr>
                        <a:lnSpc>
                          <a:spcPct val="107000"/>
                        </a:lnSpc>
                        <a:spcAft>
                          <a:spcPts val="800"/>
                        </a:spcAft>
                        <a:buNone/>
                      </a:pPr>
                      <a:r>
                        <a:rPr lang="en-IN" sz="2000" kern="100">
                          <a:effectLst/>
                        </a:rPr>
                        <a:t>5</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dirty="0">
                          <a:effectLst/>
                        </a:rPr>
                        <a:t>Histology of Lung &amp;Trachea</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2</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2</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.07</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7</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207298"/>
                  </a:ext>
                </a:extLst>
              </a:tr>
              <a:tr h="829629">
                <a:tc>
                  <a:txBody>
                    <a:bodyPr/>
                    <a:lstStyle/>
                    <a:p>
                      <a:pPr>
                        <a:lnSpc>
                          <a:spcPct val="107000"/>
                        </a:lnSpc>
                        <a:spcAft>
                          <a:spcPts val="800"/>
                        </a:spcAft>
                        <a:buNone/>
                      </a:pPr>
                      <a:r>
                        <a:rPr lang="en-IN" sz="2000" kern="100">
                          <a:effectLst/>
                        </a:rPr>
                        <a:t>6</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dirty="0">
                          <a:effectLst/>
                        </a:rPr>
                        <a:t>Embryology of Respiratory system and CVS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dirty="0">
                          <a:effectLst/>
                        </a:rPr>
                        <a:t>2</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dirty="0">
                          <a:effectLst/>
                        </a:rPr>
                        <a:t>2</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.07</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7</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3063234"/>
                  </a:ext>
                </a:extLst>
              </a:tr>
              <a:tr h="548958">
                <a:tc>
                  <a:txBody>
                    <a:bodyPr/>
                    <a:lstStyle/>
                    <a:p>
                      <a:pPr>
                        <a:lnSpc>
                          <a:spcPct val="107000"/>
                        </a:lnSpc>
                        <a:spcAft>
                          <a:spcPts val="800"/>
                        </a:spcAft>
                        <a:buNone/>
                      </a:pPr>
                      <a:r>
                        <a:rPr lang="en-IN" sz="2000" kern="100">
                          <a:effectLst/>
                        </a:rPr>
                        <a:t>7</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Osteology of Thorax</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dirty="0">
                          <a:effectLst/>
                        </a:rPr>
                        <a:t>3</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9</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.14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14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1489668"/>
                  </a:ext>
                </a:extLst>
              </a:tr>
              <a:tr h="548958">
                <a:tc>
                  <a:txBody>
                    <a:bodyPr/>
                    <a:lstStyle/>
                    <a:p>
                      <a:pPr>
                        <a:lnSpc>
                          <a:spcPct val="107000"/>
                        </a:lnSpc>
                        <a:spcAft>
                          <a:spcPts val="800"/>
                        </a:spcAft>
                        <a:buNone/>
                      </a:pPr>
                      <a:r>
                        <a:rPr lang="en-IN" sz="2000" kern="100">
                          <a:effectLst/>
                        </a:rPr>
                        <a:t>8</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Surface marking of thorax</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dirty="0">
                          <a:effectLst/>
                        </a:rPr>
                        <a:t>9</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dirty="0">
                          <a:effectLst/>
                        </a:rPr>
                        <a:t>.14</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14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8224817"/>
                  </a:ext>
                </a:extLst>
              </a:tr>
              <a:tr h="548958">
                <a:tc>
                  <a:txBody>
                    <a:bodyPr/>
                    <a:lstStyle/>
                    <a:p>
                      <a:pPr>
                        <a:lnSpc>
                          <a:spcPct val="107000"/>
                        </a:lnSpc>
                        <a:spcAft>
                          <a:spcPts val="800"/>
                        </a:spcAft>
                        <a:buNone/>
                      </a:pPr>
                      <a:r>
                        <a:rPr lang="en-IN" sz="2000" kern="100">
                          <a:effectLst/>
                        </a:rPr>
                        <a:t>9</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Radiology Of Thorax</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9</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dirty="0">
                          <a:effectLst/>
                        </a:rPr>
                        <a:t>.14</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14</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9280434"/>
                  </a:ext>
                </a:extLst>
              </a:tr>
              <a:tr h="268285">
                <a:tc>
                  <a:txBody>
                    <a:bodyPr/>
                    <a:lstStyle/>
                    <a:p>
                      <a:pPr>
                        <a:lnSpc>
                          <a:spcPct val="107000"/>
                        </a:lnSpc>
                        <a:spcAft>
                          <a:spcPts val="800"/>
                        </a:spcAft>
                        <a:buNone/>
                      </a:pPr>
                      <a:r>
                        <a:rPr lang="en-IN" sz="2000" kern="100">
                          <a:effectLst/>
                        </a:rPr>
                        <a:t>10</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 </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 </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 </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a:effectLst/>
                        </a:rPr>
                        <a:t>63</a:t>
                      </a:r>
                      <a:endParaRPr lang="en-IN"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dirty="0">
                          <a:effectLst/>
                        </a:rPr>
                        <a:t>I*F/SUM(63)=1</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IN" sz="2000" kern="100" dirty="0">
                          <a:effectLst/>
                        </a:rPr>
                        <a:t>100</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2039104"/>
                  </a:ext>
                </a:extLst>
              </a:tr>
            </a:tbl>
          </a:graphicData>
        </a:graphic>
      </p:graphicFrame>
    </p:spTree>
    <p:extLst>
      <p:ext uri="{BB962C8B-B14F-4D97-AF65-F5344CB8AC3E}">
        <p14:creationId xmlns:p14="http://schemas.microsoft.com/office/powerpoint/2010/main" val="194798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95742D-9A7B-EAF6-EED8-AEB8DD4E2F29}"/>
              </a:ext>
            </a:extLst>
          </p:cNvPr>
          <p:cNvGraphicFramePr>
            <a:graphicFrameLocks noGrp="1"/>
          </p:cNvGraphicFramePr>
          <p:nvPr>
            <p:extLst>
              <p:ext uri="{D42A27DB-BD31-4B8C-83A1-F6EECF244321}">
                <p14:modId xmlns:p14="http://schemas.microsoft.com/office/powerpoint/2010/main" val="2862400332"/>
              </p:ext>
            </p:extLst>
          </p:nvPr>
        </p:nvGraphicFramePr>
        <p:xfrm>
          <a:off x="657226" y="136397"/>
          <a:ext cx="10344148" cy="6585206"/>
        </p:xfrm>
        <a:graphic>
          <a:graphicData uri="http://schemas.openxmlformats.org/drawingml/2006/table">
            <a:tbl>
              <a:tblPr firstRow="1" firstCol="1" bandRow="1">
                <a:tableStyleId>{5C22544A-7EE6-4342-B048-85BDC9FD1C3A}</a:tableStyleId>
              </a:tblPr>
              <a:tblGrid>
                <a:gridCol w="1525868">
                  <a:extLst>
                    <a:ext uri="{9D8B030D-6E8A-4147-A177-3AD203B41FA5}">
                      <a16:colId xmlns:a16="http://schemas.microsoft.com/office/drawing/2014/main" val="3369288851"/>
                    </a:ext>
                  </a:extLst>
                </a:gridCol>
                <a:gridCol w="2002218">
                  <a:extLst>
                    <a:ext uri="{9D8B030D-6E8A-4147-A177-3AD203B41FA5}">
                      <a16:colId xmlns:a16="http://schemas.microsoft.com/office/drawing/2014/main" val="739732009"/>
                    </a:ext>
                  </a:extLst>
                </a:gridCol>
                <a:gridCol w="1800834">
                  <a:extLst>
                    <a:ext uri="{9D8B030D-6E8A-4147-A177-3AD203B41FA5}">
                      <a16:colId xmlns:a16="http://schemas.microsoft.com/office/drawing/2014/main" val="148612839"/>
                    </a:ext>
                  </a:extLst>
                </a:gridCol>
                <a:gridCol w="2771607">
                  <a:extLst>
                    <a:ext uri="{9D8B030D-6E8A-4147-A177-3AD203B41FA5}">
                      <a16:colId xmlns:a16="http://schemas.microsoft.com/office/drawing/2014/main" val="960496165"/>
                    </a:ext>
                  </a:extLst>
                </a:gridCol>
                <a:gridCol w="2243621">
                  <a:extLst>
                    <a:ext uri="{9D8B030D-6E8A-4147-A177-3AD203B41FA5}">
                      <a16:colId xmlns:a16="http://schemas.microsoft.com/office/drawing/2014/main" val="2373589896"/>
                    </a:ext>
                  </a:extLst>
                </a:gridCol>
              </a:tblGrid>
              <a:tr h="465472">
                <a:tc>
                  <a:txBody>
                    <a:bodyPr/>
                    <a:lstStyle/>
                    <a:p>
                      <a:pPr>
                        <a:lnSpc>
                          <a:spcPct val="107000"/>
                        </a:lnSpc>
                        <a:spcAft>
                          <a:spcPts val="800"/>
                        </a:spcAft>
                        <a:buNone/>
                      </a:pPr>
                      <a:r>
                        <a:rPr lang="en-IN" sz="2000" kern="100" dirty="0" err="1">
                          <a:effectLst/>
                        </a:rPr>
                        <a:t>Sl.No</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Topic</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Recall(50%)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Comprehension(25%)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Application(25%)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extLst>
                  <a:ext uri="{0D108BD9-81ED-4DB2-BD59-A6C34878D82A}">
                    <a16:rowId xmlns:a16="http://schemas.microsoft.com/office/drawing/2014/main" val="1010408703"/>
                  </a:ext>
                </a:extLst>
              </a:tr>
              <a:tr h="465472">
                <a:tc>
                  <a:txBody>
                    <a:bodyPr/>
                    <a:lstStyle/>
                    <a:p>
                      <a:pPr>
                        <a:lnSpc>
                          <a:spcPct val="107000"/>
                        </a:lnSpc>
                        <a:spcAft>
                          <a:spcPts val="800"/>
                        </a:spcAft>
                        <a:buNone/>
                      </a:pPr>
                      <a:r>
                        <a:rPr lang="en-IN" sz="2000" kern="100" dirty="0">
                          <a:effectLst/>
                        </a:rPr>
                        <a:t>1</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Thoracic Cage</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4.5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2.25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2.25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extLst>
                  <a:ext uri="{0D108BD9-81ED-4DB2-BD59-A6C34878D82A}">
                    <a16:rowId xmlns:a16="http://schemas.microsoft.com/office/drawing/2014/main" val="968036361"/>
                  </a:ext>
                </a:extLst>
              </a:tr>
              <a:tr h="703471">
                <a:tc>
                  <a:txBody>
                    <a:bodyPr/>
                    <a:lstStyle/>
                    <a:p>
                      <a:pPr>
                        <a:lnSpc>
                          <a:spcPct val="107000"/>
                        </a:lnSpc>
                        <a:spcAft>
                          <a:spcPts val="800"/>
                        </a:spcAft>
                        <a:buNone/>
                      </a:pPr>
                      <a:r>
                        <a:rPr lang="en-IN" sz="2000" kern="100">
                          <a:effectLst/>
                        </a:rPr>
                        <a:t>2</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dirty="0">
                          <a:effectLst/>
                        </a:rPr>
                        <a:t>Heart &amp;Pericardium</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3.5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3.5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extLst>
                  <a:ext uri="{0D108BD9-81ED-4DB2-BD59-A6C34878D82A}">
                    <a16:rowId xmlns:a16="http://schemas.microsoft.com/office/drawing/2014/main" val="3803760519"/>
                  </a:ext>
                </a:extLst>
              </a:tr>
              <a:tr h="227470">
                <a:tc>
                  <a:txBody>
                    <a:bodyPr/>
                    <a:lstStyle/>
                    <a:p>
                      <a:pPr>
                        <a:lnSpc>
                          <a:spcPct val="107000"/>
                        </a:lnSpc>
                        <a:spcAft>
                          <a:spcPts val="800"/>
                        </a:spcAft>
                        <a:buNone/>
                      </a:pPr>
                      <a:r>
                        <a:rPr lang="en-IN" sz="2000" kern="100">
                          <a:effectLst/>
                        </a:rPr>
                        <a:t>3</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dirty="0">
                          <a:effectLst/>
                        </a:rPr>
                        <a:t>Mediastinum</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3.5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1.75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1.75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extLst>
                  <a:ext uri="{0D108BD9-81ED-4DB2-BD59-A6C34878D82A}">
                    <a16:rowId xmlns:a16="http://schemas.microsoft.com/office/drawing/2014/main" val="659064333"/>
                  </a:ext>
                </a:extLst>
              </a:tr>
              <a:tr h="465472">
                <a:tc>
                  <a:txBody>
                    <a:bodyPr/>
                    <a:lstStyle/>
                    <a:p>
                      <a:pPr>
                        <a:lnSpc>
                          <a:spcPct val="107000"/>
                        </a:lnSpc>
                        <a:spcAft>
                          <a:spcPts val="800"/>
                        </a:spcAft>
                        <a:buNone/>
                      </a:pPr>
                      <a:r>
                        <a:rPr lang="en-IN" sz="2000" kern="100">
                          <a:effectLst/>
                        </a:rPr>
                        <a:t>4</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Lung &amp;Trachea</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dirty="0">
                          <a:effectLst/>
                        </a:rPr>
                        <a:t>7</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3.5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3.5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extLst>
                  <a:ext uri="{0D108BD9-81ED-4DB2-BD59-A6C34878D82A}">
                    <a16:rowId xmlns:a16="http://schemas.microsoft.com/office/drawing/2014/main" val="599160016"/>
                  </a:ext>
                </a:extLst>
              </a:tr>
              <a:tr h="703471">
                <a:tc>
                  <a:txBody>
                    <a:bodyPr/>
                    <a:lstStyle/>
                    <a:p>
                      <a:pPr>
                        <a:lnSpc>
                          <a:spcPct val="107000"/>
                        </a:lnSpc>
                        <a:spcAft>
                          <a:spcPts val="800"/>
                        </a:spcAft>
                        <a:buNone/>
                      </a:pPr>
                      <a:r>
                        <a:rPr lang="en-IN" sz="2000" kern="100">
                          <a:effectLst/>
                        </a:rPr>
                        <a:t>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Histology of Lung &amp;Trachea</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dirty="0">
                          <a:effectLst/>
                        </a:rPr>
                        <a:t>3.5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1.75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1.75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extLst>
                  <a:ext uri="{0D108BD9-81ED-4DB2-BD59-A6C34878D82A}">
                    <a16:rowId xmlns:a16="http://schemas.microsoft.com/office/drawing/2014/main" val="1418745409"/>
                  </a:ext>
                </a:extLst>
              </a:tr>
              <a:tr h="1179473">
                <a:tc>
                  <a:txBody>
                    <a:bodyPr/>
                    <a:lstStyle/>
                    <a:p>
                      <a:pPr>
                        <a:lnSpc>
                          <a:spcPct val="107000"/>
                        </a:lnSpc>
                        <a:spcAft>
                          <a:spcPts val="800"/>
                        </a:spcAft>
                        <a:buNone/>
                      </a:pPr>
                      <a:r>
                        <a:rPr lang="en-IN" sz="2000" kern="100">
                          <a:effectLst/>
                        </a:rPr>
                        <a:t>6</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Embryology of Respiratory system and CVS</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dirty="0">
                          <a:effectLst/>
                        </a:rPr>
                        <a:t>3.5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1.75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1.75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extLst>
                  <a:ext uri="{0D108BD9-81ED-4DB2-BD59-A6C34878D82A}">
                    <a16:rowId xmlns:a16="http://schemas.microsoft.com/office/drawing/2014/main" val="1742882319"/>
                  </a:ext>
                </a:extLst>
              </a:tr>
              <a:tr h="465472">
                <a:tc>
                  <a:txBody>
                    <a:bodyPr/>
                    <a:lstStyle/>
                    <a:p>
                      <a:pPr>
                        <a:lnSpc>
                          <a:spcPct val="107000"/>
                        </a:lnSpc>
                        <a:spcAft>
                          <a:spcPts val="800"/>
                        </a:spcAft>
                        <a:buNone/>
                      </a:pPr>
                      <a:r>
                        <a:rPr lang="en-IN" sz="2000" kern="100">
                          <a:effectLst/>
                        </a:rPr>
                        <a:t>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Osteology of Thorax</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dirty="0">
                          <a:effectLst/>
                        </a:rPr>
                        <a:t>3.5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3.5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extLst>
                  <a:ext uri="{0D108BD9-81ED-4DB2-BD59-A6C34878D82A}">
                    <a16:rowId xmlns:a16="http://schemas.microsoft.com/office/drawing/2014/main" val="2534924412"/>
                  </a:ext>
                </a:extLst>
              </a:tr>
              <a:tr h="703471">
                <a:tc>
                  <a:txBody>
                    <a:bodyPr/>
                    <a:lstStyle/>
                    <a:p>
                      <a:pPr>
                        <a:lnSpc>
                          <a:spcPct val="107000"/>
                        </a:lnSpc>
                        <a:spcAft>
                          <a:spcPts val="800"/>
                        </a:spcAft>
                        <a:buNone/>
                      </a:pPr>
                      <a:r>
                        <a:rPr lang="en-IN" sz="2000" kern="100">
                          <a:effectLst/>
                        </a:rPr>
                        <a:t>8</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Surface marking of thorax</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3.5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3.5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extLst>
                  <a:ext uri="{0D108BD9-81ED-4DB2-BD59-A6C34878D82A}">
                    <a16:rowId xmlns:a16="http://schemas.microsoft.com/office/drawing/2014/main" val="3227920158"/>
                  </a:ext>
                </a:extLst>
              </a:tr>
              <a:tr h="465472">
                <a:tc>
                  <a:txBody>
                    <a:bodyPr/>
                    <a:lstStyle/>
                    <a:p>
                      <a:pPr>
                        <a:lnSpc>
                          <a:spcPct val="107000"/>
                        </a:lnSpc>
                        <a:spcAft>
                          <a:spcPts val="800"/>
                        </a:spcAft>
                        <a:buNone/>
                      </a:pPr>
                      <a:r>
                        <a:rPr lang="en-IN" sz="2000" kern="100">
                          <a:effectLst/>
                        </a:rPr>
                        <a:t>9</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Radiology Of Thorax</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7</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dirty="0">
                          <a:effectLst/>
                        </a:rPr>
                        <a:t>3.5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3.5</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extLst>
                  <a:ext uri="{0D108BD9-81ED-4DB2-BD59-A6C34878D82A}">
                    <a16:rowId xmlns:a16="http://schemas.microsoft.com/office/drawing/2014/main" val="448664337"/>
                  </a:ext>
                </a:extLst>
              </a:tr>
              <a:tr h="227470">
                <a:tc>
                  <a:txBody>
                    <a:bodyPr/>
                    <a:lstStyle/>
                    <a:p>
                      <a:pPr>
                        <a:lnSpc>
                          <a:spcPct val="107000"/>
                        </a:lnSpc>
                        <a:spcAft>
                          <a:spcPts val="800"/>
                        </a:spcAft>
                        <a:buNone/>
                      </a:pPr>
                      <a:r>
                        <a:rPr lang="en-IN" sz="1600" kern="100">
                          <a:effectLst/>
                        </a:rPr>
                        <a:t>10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1400" kern="100">
                          <a:effectLst/>
                        </a:rPr>
                        <a:t> </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a:effectLst/>
                        </a:rPr>
                        <a:t>50</a:t>
                      </a:r>
                      <a:endParaRPr lang="en-IN"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dirty="0">
                          <a:effectLst/>
                        </a:rPr>
                        <a:t>25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tc>
                  <a:txBody>
                    <a:bodyPr/>
                    <a:lstStyle/>
                    <a:p>
                      <a:pPr>
                        <a:lnSpc>
                          <a:spcPct val="107000"/>
                        </a:lnSpc>
                        <a:spcAft>
                          <a:spcPts val="800"/>
                        </a:spcAft>
                        <a:buNone/>
                      </a:pPr>
                      <a:r>
                        <a:rPr lang="en-IN" sz="2000" kern="100" dirty="0">
                          <a:effectLst/>
                        </a:rPr>
                        <a:t>25</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2200" marR="62200" marT="0" marB="0"/>
                </a:tc>
                <a:extLst>
                  <a:ext uri="{0D108BD9-81ED-4DB2-BD59-A6C34878D82A}">
                    <a16:rowId xmlns:a16="http://schemas.microsoft.com/office/drawing/2014/main" val="3416012862"/>
                  </a:ext>
                </a:extLst>
              </a:tr>
            </a:tbl>
          </a:graphicData>
        </a:graphic>
      </p:graphicFrame>
    </p:spTree>
    <p:extLst>
      <p:ext uri="{BB962C8B-B14F-4D97-AF65-F5344CB8AC3E}">
        <p14:creationId xmlns:p14="http://schemas.microsoft.com/office/powerpoint/2010/main" val="4003009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410F8-2373-9447-2305-09F3D4538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93CB4-E525-633C-F60C-CB23FC0D789C}"/>
              </a:ext>
            </a:extLst>
          </p:cNvPr>
          <p:cNvSpPr>
            <a:spLocks noGrp="1"/>
          </p:cNvSpPr>
          <p:nvPr>
            <p:ph type="title"/>
          </p:nvPr>
        </p:nvSpPr>
        <p:spPr>
          <a:xfrm>
            <a:off x="171450" y="365125"/>
            <a:ext cx="11787188" cy="1325563"/>
          </a:xfrm>
        </p:spPr>
        <p:txBody>
          <a:bodyPr/>
          <a:lstStyle/>
          <a:p>
            <a:pPr algn="ctr"/>
            <a:r>
              <a:rPr lang="en-IN" b="1" dirty="0">
                <a:solidFill>
                  <a:srgbClr val="002060"/>
                </a:solidFill>
              </a:rPr>
              <a:t>Scheme for Practical examination for PC practical in t for IA practical in Anatomy (50 marks)</a:t>
            </a:r>
          </a:p>
        </p:txBody>
      </p:sp>
      <p:sp>
        <p:nvSpPr>
          <p:cNvPr id="3" name="Content Placeholder 2">
            <a:extLst>
              <a:ext uri="{FF2B5EF4-FFF2-40B4-BE49-F238E27FC236}">
                <a16:creationId xmlns:a16="http://schemas.microsoft.com/office/drawing/2014/main" id="{2B0DEA82-849B-A93A-01E4-067F8003F0E9}"/>
              </a:ext>
            </a:extLst>
          </p:cNvPr>
          <p:cNvSpPr>
            <a:spLocks noGrp="1"/>
          </p:cNvSpPr>
          <p:nvPr>
            <p:ph idx="1"/>
          </p:nvPr>
        </p:nvSpPr>
        <p:spPr>
          <a:xfrm>
            <a:off x="838199" y="1825625"/>
            <a:ext cx="10620375" cy="4789488"/>
          </a:xfrm>
        </p:spPr>
        <p:txBody>
          <a:bodyPr/>
          <a:lstStyle/>
          <a:p>
            <a:r>
              <a:rPr lang="en-IN" sz="3600" dirty="0">
                <a:solidFill>
                  <a:srgbClr val="002060"/>
                </a:solidFill>
              </a:rPr>
              <a:t>OSPE</a:t>
            </a:r>
            <a:r>
              <a:rPr lang="en-IN" sz="3200" dirty="0"/>
              <a:t> – 10 non observed stations and 2 observed station carrying 2.5 marks each(25 marks)</a:t>
            </a:r>
          </a:p>
          <a:p>
            <a:r>
              <a:rPr lang="en-IN" sz="3600" dirty="0">
                <a:solidFill>
                  <a:srgbClr val="002060"/>
                </a:solidFill>
              </a:rPr>
              <a:t>Gross practical</a:t>
            </a:r>
            <a:r>
              <a:rPr lang="en-IN" sz="3200" dirty="0"/>
              <a:t>(6 marks)</a:t>
            </a:r>
          </a:p>
          <a:p>
            <a:r>
              <a:rPr lang="en-IN" sz="3600" dirty="0">
                <a:solidFill>
                  <a:srgbClr val="002060"/>
                </a:solidFill>
              </a:rPr>
              <a:t>Histology practical</a:t>
            </a:r>
            <a:r>
              <a:rPr lang="en-IN" sz="3200" dirty="0"/>
              <a:t>( 5 marks)</a:t>
            </a:r>
          </a:p>
          <a:p>
            <a:r>
              <a:rPr lang="en-IN" sz="3200" dirty="0">
                <a:solidFill>
                  <a:srgbClr val="002060"/>
                </a:solidFill>
              </a:rPr>
              <a:t>Osteology viva</a:t>
            </a:r>
            <a:r>
              <a:rPr lang="en-IN" sz="3200" dirty="0"/>
              <a:t>(6 marks)</a:t>
            </a:r>
          </a:p>
          <a:p>
            <a:r>
              <a:rPr lang="en-IN" sz="3600" dirty="0">
                <a:solidFill>
                  <a:srgbClr val="002060"/>
                </a:solidFill>
              </a:rPr>
              <a:t>Embryology viva</a:t>
            </a:r>
            <a:r>
              <a:rPr lang="en-IN" sz="3200" dirty="0"/>
              <a:t>(3 marks)</a:t>
            </a:r>
          </a:p>
          <a:p>
            <a:r>
              <a:rPr lang="en-IN" sz="3600" dirty="0">
                <a:solidFill>
                  <a:srgbClr val="002060"/>
                </a:solidFill>
              </a:rPr>
              <a:t>Radiology viva</a:t>
            </a:r>
            <a:r>
              <a:rPr lang="en-IN" sz="3200" dirty="0"/>
              <a:t>(3marks)</a:t>
            </a:r>
          </a:p>
          <a:p>
            <a:r>
              <a:rPr lang="en-IN" sz="3600" dirty="0">
                <a:solidFill>
                  <a:srgbClr val="002060"/>
                </a:solidFill>
              </a:rPr>
              <a:t>Surface marking viva</a:t>
            </a:r>
            <a:r>
              <a:rPr lang="en-IN" sz="3200" dirty="0"/>
              <a:t>(2 marks)</a:t>
            </a:r>
          </a:p>
          <a:p>
            <a:endParaRPr lang="en-IN" dirty="0"/>
          </a:p>
        </p:txBody>
      </p:sp>
    </p:spTree>
    <p:extLst>
      <p:ext uri="{BB962C8B-B14F-4D97-AF65-F5344CB8AC3E}">
        <p14:creationId xmlns:p14="http://schemas.microsoft.com/office/powerpoint/2010/main" val="2281220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7D456-863C-8245-702A-0E65012A8438}"/>
              </a:ext>
            </a:extLst>
          </p:cNvPr>
          <p:cNvSpPr>
            <a:spLocks noGrp="1"/>
          </p:cNvSpPr>
          <p:nvPr>
            <p:ph idx="1"/>
          </p:nvPr>
        </p:nvSpPr>
        <p:spPr>
          <a:xfrm>
            <a:off x="514350" y="357188"/>
            <a:ext cx="11372850" cy="6243637"/>
          </a:xfrm>
        </p:spPr>
        <p:txBody>
          <a:bodyPr>
            <a:normAutofit fontScale="92500" lnSpcReduction="10000"/>
          </a:bodyPr>
          <a:lstStyle/>
          <a:p>
            <a:r>
              <a:rPr lang="en-US" sz="3200" dirty="0">
                <a:solidFill>
                  <a:srgbClr val="000000"/>
                </a:solidFill>
                <a:highlight>
                  <a:srgbClr val="FFFF00"/>
                </a:highlight>
                <a:latin typeface="+mj-lt"/>
              </a:rPr>
              <a:t>A</a:t>
            </a:r>
            <a:r>
              <a:rPr lang="en-US" sz="3200" b="0" i="0" u="none" strike="noStrike" baseline="0" dirty="0">
                <a:solidFill>
                  <a:srgbClr val="000000"/>
                </a:solidFill>
                <a:highlight>
                  <a:srgbClr val="FFFF00"/>
                </a:highlight>
                <a:latin typeface="+mj-lt"/>
              </a:rPr>
              <a:t>n objective exam </a:t>
            </a:r>
            <a:r>
              <a:rPr lang="en-US" sz="3200" b="0" i="0" u="none" strike="noStrike" baseline="0" dirty="0">
                <a:solidFill>
                  <a:srgbClr val="000000"/>
                </a:solidFill>
                <a:latin typeface="+mj-lt"/>
              </a:rPr>
              <a:t>because it is based on using the same stations and the same assessment checklist in the student evaluation to enable the student to get marks for every performed step </a:t>
            </a:r>
          </a:p>
          <a:p>
            <a:pPr marL="0" indent="0">
              <a:buNone/>
            </a:pPr>
            <a:endParaRPr lang="en-US" sz="3200" b="0" i="0" u="none" strike="noStrike" baseline="0" dirty="0">
              <a:solidFill>
                <a:srgbClr val="000000"/>
              </a:solidFill>
              <a:latin typeface="+mj-lt"/>
            </a:endParaRPr>
          </a:p>
          <a:p>
            <a:r>
              <a:rPr lang="en-US" sz="3200" b="0" i="0" u="none" strike="noStrike" baseline="0" dirty="0">
                <a:solidFill>
                  <a:srgbClr val="000000"/>
                </a:solidFill>
                <a:latin typeface="+mj-lt"/>
              </a:rPr>
              <a:t> </a:t>
            </a:r>
            <a:r>
              <a:rPr lang="en-US" sz="3200" dirty="0">
                <a:solidFill>
                  <a:srgbClr val="000000"/>
                </a:solidFill>
                <a:highlight>
                  <a:srgbClr val="FFFF00"/>
                </a:highlight>
                <a:latin typeface="+mj-lt"/>
              </a:rPr>
              <a:t>A</a:t>
            </a:r>
            <a:r>
              <a:rPr lang="en-US" sz="3200" b="0" i="0" u="none" strike="noStrike" baseline="0" dirty="0">
                <a:solidFill>
                  <a:srgbClr val="000000"/>
                </a:solidFill>
                <a:highlight>
                  <a:srgbClr val="FFFF00"/>
                </a:highlight>
                <a:latin typeface="+mj-lt"/>
              </a:rPr>
              <a:t> structured exam </a:t>
            </a:r>
            <a:r>
              <a:rPr lang="en-US" sz="3200" b="0" i="0" u="none" strike="noStrike" baseline="0" dirty="0">
                <a:solidFill>
                  <a:srgbClr val="000000"/>
                </a:solidFill>
                <a:latin typeface="+mj-lt"/>
              </a:rPr>
              <a:t>because it depends on providing the designed specific tasks that cover all curriculums for all students with specific instructions. </a:t>
            </a:r>
          </a:p>
          <a:p>
            <a:pPr marL="0" indent="0">
              <a:buNone/>
            </a:pPr>
            <a:endParaRPr lang="en-US" sz="3200" dirty="0">
              <a:solidFill>
                <a:srgbClr val="000000"/>
              </a:solidFill>
              <a:latin typeface="+mj-lt"/>
            </a:endParaRPr>
          </a:p>
          <a:p>
            <a:r>
              <a:rPr lang="en-US" sz="3200" b="0" i="0" u="none" strike="noStrike" baseline="0" dirty="0">
                <a:solidFill>
                  <a:srgbClr val="000000"/>
                </a:solidFill>
                <a:latin typeface="+mj-lt"/>
              </a:rPr>
              <a:t>The </a:t>
            </a:r>
            <a:r>
              <a:rPr lang="en-US" sz="3200" b="0" i="0" u="none" strike="noStrike" baseline="0" dirty="0">
                <a:solidFill>
                  <a:srgbClr val="000000"/>
                </a:solidFill>
                <a:highlight>
                  <a:srgbClr val="FFFF00"/>
                </a:highlight>
                <a:latin typeface="+mj-lt"/>
              </a:rPr>
              <a:t>validity of OSCE </a:t>
            </a:r>
            <a:r>
              <a:rPr lang="en-US" sz="3200" b="0" i="0" u="none" strike="noStrike" baseline="0" dirty="0">
                <a:solidFill>
                  <a:srgbClr val="000000"/>
                </a:solidFill>
                <a:latin typeface="+mj-lt"/>
              </a:rPr>
              <a:t>includes content validity “a good sampling of matching skills with the learning outcomes </a:t>
            </a:r>
          </a:p>
          <a:p>
            <a:pPr marL="0" indent="0">
              <a:buNone/>
            </a:pPr>
            <a:endParaRPr lang="en-US" sz="3200" b="0" i="0" u="none" strike="noStrike" baseline="0" dirty="0">
              <a:solidFill>
                <a:srgbClr val="000000"/>
              </a:solidFill>
              <a:latin typeface="+mj-lt"/>
            </a:endParaRPr>
          </a:p>
          <a:p>
            <a:r>
              <a:rPr lang="en-US" sz="3200" dirty="0">
                <a:solidFill>
                  <a:srgbClr val="000000"/>
                </a:solidFill>
                <a:highlight>
                  <a:srgbClr val="FFFF00"/>
                </a:highlight>
                <a:latin typeface="+mj-lt"/>
              </a:rPr>
              <a:t>R</a:t>
            </a:r>
            <a:r>
              <a:rPr lang="en-US" sz="3200" b="0" i="0" u="none" strike="noStrike" baseline="0" dirty="0">
                <a:solidFill>
                  <a:srgbClr val="000000"/>
                </a:solidFill>
                <a:highlight>
                  <a:srgbClr val="FFFF00"/>
                </a:highlight>
                <a:latin typeface="+mj-lt"/>
              </a:rPr>
              <a:t>eliability</a:t>
            </a:r>
            <a:r>
              <a:rPr lang="en-US" sz="3200" b="0" i="0" u="none" strike="noStrike" baseline="0" dirty="0">
                <a:solidFill>
                  <a:srgbClr val="000000"/>
                </a:solidFill>
                <a:latin typeface="+mj-lt"/>
              </a:rPr>
              <a:t> measures the consistency of OSCE. </a:t>
            </a:r>
            <a:r>
              <a:rPr lang="en-US" sz="3200" dirty="0">
                <a:solidFill>
                  <a:srgbClr val="000000"/>
                </a:solidFill>
                <a:highlight>
                  <a:srgbClr val="FFFF00"/>
                </a:highlight>
                <a:latin typeface="+mj-lt"/>
              </a:rPr>
              <a:t>D</a:t>
            </a:r>
            <a:r>
              <a:rPr lang="en-US" sz="3200" b="0" i="0" u="none" strike="noStrike" baseline="0" dirty="0">
                <a:solidFill>
                  <a:srgbClr val="000000"/>
                </a:solidFill>
                <a:highlight>
                  <a:srgbClr val="FFFF00"/>
                </a:highlight>
                <a:latin typeface="+mj-lt"/>
              </a:rPr>
              <a:t>etailed checklists in OSCE </a:t>
            </a:r>
            <a:r>
              <a:rPr lang="en-US" sz="3200" b="0" i="0" u="none" strike="noStrike" baseline="0" dirty="0">
                <a:solidFill>
                  <a:srgbClr val="000000"/>
                </a:solidFill>
                <a:latin typeface="+mj-lt"/>
              </a:rPr>
              <a:t>may decrease inter-rater unreliability as results depend on the direct observation .</a:t>
            </a:r>
            <a:endParaRPr lang="en-IN" sz="4400" dirty="0">
              <a:latin typeface="+mj-lt"/>
            </a:endParaRPr>
          </a:p>
        </p:txBody>
      </p:sp>
    </p:spTree>
    <p:extLst>
      <p:ext uri="{BB962C8B-B14F-4D97-AF65-F5344CB8AC3E}">
        <p14:creationId xmlns:p14="http://schemas.microsoft.com/office/powerpoint/2010/main" val="2347790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F08EC-F6D0-5459-8DAF-C8748E104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65AA6-8CD6-EEF8-4A28-282AB67047CE}"/>
              </a:ext>
            </a:extLst>
          </p:cNvPr>
          <p:cNvSpPr>
            <a:spLocks noGrp="1"/>
          </p:cNvSpPr>
          <p:nvPr>
            <p:ph type="title" idx="4294967295"/>
          </p:nvPr>
        </p:nvSpPr>
        <p:spPr>
          <a:xfrm>
            <a:off x="1238248" y="103981"/>
            <a:ext cx="10120315" cy="1325563"/>
          </a:xfrm>
          <a:solidFill>
            <a:schemeClr val="bg1">
              <a:lumMod val="75000"/>
            </a:schemeClr>
          </a:solidFill>
        </p:spPr>
        <p:txBody>
          <a:bodyPr>
            <a:normAutofit/>
          </a:bodyPr>
          <a:lstStyle/>
          <a:p>
            <a:r>
              <a:rPr lang="en-IN" b="1" dirty="0">
                <a:solidFill>
                  <a:srgbClr val="002060"/>
                </a:solidFill>
              </a:rPr>
              <a:t>Structuring of OSPE in practical Assessment</a:t>
            </a:r>
          </a:p>
        </p:txBody>
      </p:sp>
      <p:sp>
        <p:nvSpPr>
          <p:cNvPr id="5" name="Rectangle 4">
            <a:extLst>
              <a:ext uri="{FF2B5EF4-FFF2-40B4-BE49-F238E27FC236}">
                <a16:creationId xmlns:a16="http://schemas.microsoft.com/office/drawing/2014/main" id="{A4F34015-F718-5C36-F2D4-7E3CBE8CF388}"/>
              </a:ext>
            </a:extLst>
          </p:cNvPr>
          <p:cNvSpPr/>
          <p:nvPr/>
        </p:nvSpPr>
        <p:spPr>
          <a:xfrm>
            <a:off x="1238250" y="2886074"/>
            <a:ext cx="4319588" cy="84772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Non observed Stations(10)(2marks each)</a:t>
            </a:r>
          </a:p>
        </p:txBody>
      </p:sp>
      <p:sp>
        <p:nvSpPr>
          <p:cNvPr id="6" name="Rectangle 5">
            <a:extLst>
              <a:ext uri="{FF2B5EF4-FFF2-40B4-BE49-F238E27FC236}">
                <a16:creationId xmlns:a16="http://schemas.microsoft.com/office/drawing/2014/main" id="{68A65DEE-F68F-60DA-7189-91B061927721}"/>
              </a:ext>
            </a:extLst>
          </p:cNvPr>
          <p:cNvSpPr/>
          <p:nvPr/>
        </p:nvSpPr>
        <p:spPr>
          <a:xfrm>
            <a:off x="6634164" y="2817813"/>
            <a:ext cx="5253036" cy="915986"/>
          </a:xfrm>
          <a:prstGeom prst="rect">
            <a:avLst/>
          </a:prstGeom>
          <a:solidFill>
            <a:srgbClr val="60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t>Observed stations(2) with observers and checklists(2.5marks each)</a:t>
            </a:r>
          </a:p>
        </p:txBody>
      </p:sp>
      <p:sp>
        <p:nvSpPr>
          <p:cNvPr id="7" name="Rectangle 6">
            <a:extLst>
              <a:ext uri="{FF2B5EF4-FFF2-40B4-BE49-F238E27FC236}">
                <a16:creationId xmlns:a16="http://schemas.microsoft.com/office/drawing/2014/main" id="{79340D06-7404-2C35-9377-C082448628F2}"/>
              </a:ext>
            </a:extLst>
          </p:cNvPr>
          <p:cNvSpPr/>
          <p:nvPr/>
        </p:nvSpPr>
        <p:spPr>
          <a:xfrm>
            <a:off x="95249" y="4083840"/>
            <a:ext cx="4433889" cy="153829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One each for Histology, AETCOM, ECE, Embryology, Radiology,</a:t>
            </a:r>
          </a:p>
        </p:txBody>
      </p:sp>
      <p:sp>
        <p:nvSpPr>
          <p:cNvPr id="8" name="Rectangle 7">
            <a:extLst>
              <a:ext uri="{FF2B5EF4-FFF2-40B4-BE49-F238E27FC236}">
                <a16:creationId xmlns:a16="http://schemas.microsoft.com/office/drawing/2014/main" id="{7EB14C32-43D9-704E-D1BD-53B309F040CC}"/>
              </a:ext>
            </a:extLst>
          </p:cNvPr>
          <p:cNvSpPr/>
          <p:nvPr/>
        </p:nvSpPr>
        <p:spPr>
          <a:xfrm>
            <a:off x="1238248" y="5853110"/>
            <a:ext cx="4991101" cy="84772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t>Two to three each for Gross and Osteology,</a:t>
            </a:r>
          </a:p>
        </p:txBody>
      </p:sp>
      <p:sp>
        <p:nvSpPr>
          <p:cNvPr id="9" name="Rectangle 8">
            <a:extLst>
              <a:ext uri="{FF2B5EF4-FFF2-40B4-BE49-F238E27FC236}">
                <a16:creationId xmlns:a16="http://schemas.microsoft.com/office/drawing/2014/main" id="{03BAB160-DEA4-BC50-951F-6FCA95051BA6}"/>
              </a:ext>
            </a:extLst>
          </p:cNvPr>
          <p:cNvSpPr/>
          <p:nvPr/>
        </p:nvSpPr>
        <p:spPr>
          <a:xfrm>
            <a:off x="3200400" y="1698626"/>
            <a:ext cx="6543675" cy="6889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t>OSPE stations(12)(25marks)</a:t>
            </a:r>
          </a:p>
        </p:txBody>
      </p:sp>
      <p:sp>
        <p:nvSpPr>
          <p:cNvPr id="12" name="Rectangle 11">
            <a:extLst>
              <a:ext uri="{FF2B5EF4-FFF2-40B4-BE49-F238E27FC236}">
                <a16:creationId xmlns:a16="http://schemas.microsoft.com/office/drawing/2014/main" id="{EDE72971-CD8A-2296-8C5C-C18DC8B3B9B2}"/>
              </a:ext>
            </a:extLst>
          </p:cNvPr>
          <p:cNvSpPr/>
          <p:nvPr/>
        </p:nvSpPr>
        <p:spPr>
          <a:xfrm>
            <a:off x="5931695" y="4356098"/>
            <a:ext cx="3186112" cy="1158874"/>
          </a:xfrm>
          <a:prstGeom prst="rect">
            <a:avLst/>
          </a:prstGeom>
          <a:solidFill>
            <a:srgbClr val="60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t>One Observed stations for osteology</a:t>
            </a:r>
          </a:p>
        </p:txBody>
      </p:sp>
      <p:sp>
        <p:nvSpPr>
          <p:cNvPr id="13" name="Rectangle 12">
            <a:extLst>
              <a:ext uri="{FF2B5EF4-FFF2-40B4-BE49-F238E27FC236}">
                <a16:creationId xmlns:a16="http://schemas.microsoft.com/office/drawing/2014/main" id="{A1E5F86B-4493-3197-8A4E-07C6065EA564}"/>
              </a:ext>
            </a:extLst>
          </p:cNvPr>
          <p:cNvSpPr/>
          <p:nvPr/>
        </p:nvSpPr>
        <p:spPr>
          <a:xfrm>
            <a:off x="9382125" y="4872034"/>
            <a:ext cx="2714626" cy="1714504"/>
          </a:xfrm>
          <a:prstGeom prst="rect">
            <a:avLst/>
          </a:prstGeom>
          <a:solidFill>
            <a:srgbClr val="60A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t>One Observed stations for embryology/gross/</a:t>
            </a:r>
          </a:p>
          <a:p>
            <a:pPr algn="ctr"/>
            <a:r>
              <a:rPr lang="en-IN" sz="2400" dirty="0"/>
              <a:t>surface marking</a:t>
            </a:r>
          </a:p>
        </p:txBody>
      </p:sp>
      <p:sp>
        <p:nvSpPr>
          <p:cNvPr id="14" name="Arrow: Down 13">
            <a:extLst>
              <a:ext uri="{FF2B5EF4-FFF2-40B4-BE49-F238E27FC236}">
                <a16:creationId xmlns:a16="http://schemas.microsoft.com/office/drawing/2014/main" id="{B5F4FF29-ED12-DC31-263B-3C73C7AD9715}"/>
              </a:ext>
            </a:extLst>
          </p:cNvPr>
          <p:cNvSpPr/>
          <p:nvPr/>
        </p:nvSpPr>
        <p:spPr>
          <a:xfrm>
            <a:off x="4171950" y="2386013"/>
            <a:ext cx="357188" cy="50006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row: Down 14">
            <a:extLst>
              <a:ext uri="{FF2B5EF4-FFF2-40B4-BE49-F238E27FC236}">
                <a16:creationId xmlns:a16="http://schemas.microsoft.com/office/drawing/2014/main" id="{257C0AF0-040A-4A76-1D44-3815B5C6D728}"/>
              </a:ext>
            </a:extLst>
          </p:cNvPr>
          <p:cNvSpPr/>
          <p:nvPr/>
        </p:nvSpPr>
        <p:spPr>
          <a:xfrm>
            <a:off x="8596313" y="2352676"/>
            <a:ext cx="357188" cy="500061"/>
          </a:xfrm>
          <a:prstGeom prst="downArrow">
            <a:avLst/>
          </a:prstGeom>
          <a:solidFill>
            <a:srgbClr val="00AA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Down 15">
            <a:extLst>
              <a:ext uri="{FF2B5EF4-FFF2-40B4-BE49-F238E27FC236}">
                <a16:creationId xmlns:a16="http://schemas.microsoft.com/office/drawing/2014/main" id="{C3D7B3F4-8BF7-635A-73F9-C692B30683C8}"/>
              </a:ext>
            </a:extLst>
          </p:cNvPr>
          <p:cNvSpPr/>
          <p:nvPr/>
        </p:nvSpPr>
        <p:spPr>
          <a:xfrm>
            <a:off x="1945481" y="3744911"/>
            <a:ext cx="357188" cy="37544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Down 16">
            <a:extLst>
              <a:ext uri="{FF2B5EF4-FFF2-40B4-BE49-F238E27FC236}">
                <a16:creationId xmlns:a16="http://schemas.microsoft.com/office/drawing/2014/main" id="{793E2E20-8728-EFE1-7660-26873667C0AA}"/>
              </a:ext>
            </a:extLst>
          </p:cNvPr>
          <p:cNvSpPr/>
          <p:nvPr/>
        </p:nvSpPr>
        <p:spPr>
          <a:xfrm>
            <a:off x="4845844" y="3733799"/>
            <a:ext cx="357188" cy="211931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Down 17">
            <a:extLst>
              <a:ext uri="{FF2B5EF4-FFF2-40B4-BE49-F238E27FC236}">
                <a16:creationId xmlns:a16="http://schemas.microsoft.com/office/drawing/2014/main" id="{EF4E3FEC-9817-6D4E-D012-C7A72BBE085F}"/>
              </a:ext>
            </a:extLst>
          </p:cNvPr>
          <p:cNvSpPr/>
          <p:nvPr/>
        </p:nvSpPr>
        <p:spPr>
          <a:xfrm>
            <a:off x="7662863" y="3733799"/>
            <a:ext cx="357188" cy="622299"/>
          </a:xfrm>
          <a:prstGeom prst="downArrow">
            <a:avLst/>
          </a:prstGeom>
          <a:solidFill>
            <a:srgbClr val="00AA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Down 18">
            <a:extLst>
              <a:ext uri="{FF2B5EF4-FFF2-40B4-BE49-F238E27FC236}">
                <a16:creationId xmlns:a16="http://schemas.microsoft.com/office/drawing/2014/main" id="{A6618920-98C3-D0EA-35F5-82F3C6D4FE0F}"/>
              </a:ext>
            </a:extLst>
          </p:cNvPr>
          <p:cNvSpPr/>
          <p:nvPr/>
        </p:nvSpPr>
        <p:spPr>
          <a:xfrm>
            <a:off x="10658476" y="3744911"/>
            <a:ext cx="357188" cy="1127123"/>
          </a:xfrm>
          <a:prstGeom prst="downArrow">
            <a:avLst/>
          </a:prstGeom>
          <a:solidFill>
            <a:srgbClr val="00AA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17478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B31E99-DDAB-8235-3B35-113C1B52A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160" y="142875"/>
            <a:ext cx="7003605" cy="6858000"/>
          </a:xfrm>
          <a:prstGeom prst="rect">
            <a:avLst/>
          </a:prstGeom>
        </p:spPr>
      </p:pic>
      <p:sp>
        <p:nvSpPr>
          <p:cNvPr id="4" name="Rectangle 3">
            <a:extLst>
              <a:ext uri="{FF2B5EF4-FFF2-40B4-BE49-F238E27FC236}">
                <a16:creationId xmlns:a16="http://schemas.microsoft.com/office/drawing/2014/main" id="{7D88E401-7588-3BB7-7F4A-5A318BF037E1}"/>
              </a:ext>
            </a:extLst>
          </p:cNvPr>
          <p:cNvSpPr/>
          <p:nvPr/>
        </p:nvSpPr>
        <p:spPr>
          <a:xfrm>
            <a:off x="400050" y="1143000"/>
            <a:ext cx="3743325" cy="54435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FF00"/>
                </a:solidFill>
              </a:rPr>
              <a:t>The Venue, resources setting and timing .</a:t>
            </a:r>
            <a:endParaRPr lang="en-IN" sz="4800" dirty="0">
              <a:solidFill>
                <a:srgbClr val="FFFF00"/>
              </a:solidFill>
            </a:endParaRPr>
          </a:p>
        </p:txBody>
      </p:sp>
    </p:spTree>
    <p:extLst>
      <p:ext uri="{BB962C8B-B14F-4D97-AF65-F5344CB8AC3E}">
        <p14:creationId xmlns:p14="http://schemas.microsoft.com/office/powerpoint/2010/main" val="4008062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BB3251-CF34-5530-E669-A47073BA2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562" y="0"/>
            <a:ext cx="10081027" cy="6836196"/>
          </a:xfrm>
          <a:prstGeom prst="rect">
            <a:avLst/>
          </a:prstGeom>
        </p:spPr>
      </p:pic>
      <p:sp>
        <p:nvSpPr>
          <p:cNvPr id="4" name="Rectangle 3">
            <a:extLst>
              <a:ext uri="{FF2B5EF4-FFF2-40B4-BE49-F238E27FC236}">
                <a16:creationId xmlns:a16="http://schemas.microsoft.com/office/drawing/2014/main" id="{E5EDDE83-5C0D-0C70-B8F6-0FC620711890}"/>
              </a:ext>
            </a:extLst>
          </p:cNvPr>
          <p:cNvSpPr/>
          <p:nvPr/>
        </p:nvSpPr>
        <p:spPr>
          <a:xfrm>
            <a:off x="1071562" y="5443538"/>
            <a:ext cx="10048876" cy="13926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FF00"/>
                </a:solidFill>
              </a:rPr>
              <a:t>The </a:t>
            </a:r>
            <a:r>
              <a:rPr lang="en-US" sz="5400" dirty="0" err="1">
                <a:solidFill>
                  <a:srgbClr val="FFFF00"/>
                </a:solidFill>
              </a:rPr>
              <a:t>Station,materials</a:t>
            </a:r>
            <a:r>
              <a:rPr lang="en-US" sz="5400" dirty="0">
                <a:solidFill>
                  <a:srgbClr val="FFFF00"/>
                </a:solidFill>
              </a:rPr>
              <a:t> required, instruction and  marks.</a:t>
            </a:r>
            <a:endParaRPr lang="en-IN" sz="5400" dirty="0">
              <a:solidFill>
                <a:srgbClr val="FFFF00"/>
              </a:solidFill>
            </a:endParaRPr>
          </a:p>
        </p:txBody>
      </p:sp>
    </p:spTree>
    <p:extLst>
      <p:ext uri="{BB962C8B-B14F-4D97-AF65-F5344CB8AC3E}">
        <p14:creationId xmlns:p14="http://schemas.microsoft.com/office/powerpoint/2010/main" val="54121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4A3EAE-8BDB-3F25-38A2-9A04DBD187DE}"/>
              </a:ext>
            </a:extLst>
          </p:cNvPr>
          <p:cNvSpPr txBox="1"/>
          <p:nvPr/>
        </p:nvSpPr>
        <p:spPr>
          <a:xfrm>
            <a:off x="2052638" y="1097497"/>
            <a:ext cx="8086724" cy="2062103"/>
          </a:xfrm>
          <a:prstGeom prst="rect">
            <a:avLst/>
          </a:prstGeom>
          <a:noFill/>
        </p:spPr>
        <p:txBody>
          <a:bodyPr wrap="square">
            <a:spAutoFit/>
          </a:bodyPr>
          <a:lstStyle/>
          <a:p>
            <a:r>
              <a:rPr lang="en-US" sz="3200" b="1" i="0" u="none" strike="noStrike" baseline="0" dirty="0">
                <a:latin typeface="+mj-lt"/>
              </a:rPr>
              <a:t>The </a:t>
            </a:r>
            <a:r>
              <a:rPr lang="en-US" sz="3200" b="1" i="0" u="none" strike="noStrike" baseline="0" dirty="0">
                <a:highlight>
                  <a:srgbClr val="FFFF00"/>
                </a:highlight>
                <a:latin typeface="+mj-lt"/>
              </a:rPr>
              <a:t>objective structured practical examination</a:t>
            </a:r>
          </a:p>
          <a:p>
            <a:r>
              <a:rPr lang="en-US" sz="3200" b="1" i="0" u="none" strike="noStrike" baseline="0" dirty="0">
                <a:latin typeface="+mj-lt"/>
              </a:rPr>
              <a:t>(OSPE) was modified from Objective Structured Clinical Examination (OSCE) in the 1970s</a:t>
            </a:r>
            <a:r>
              <a:rPr lang="en-IN" sz="3200" b="1" i="0" u="none" strike="noStrike" baseline="0" dirty="0">
                <a:latin typeface="+mj-lt"/>
              </a:rPr>
              <a:t>(Harden and Cairncross, 1980</a:t>
            </a:r>
            <a:r>
              <a:rPr lang="en-IN" sz="3200" b="1" dirty="0">
                <a:latin typeface="+mj-lt"/>
              </a:rPr>
              <a:t>)</a:t>
            </a:r>
          </a:p>
        </p:txBody>
      </p:sp>
      <p:sp>
        <p:nvSpPr>
          <p:cNvPr id="5" name="TextBox 4">
            <a:extLst>
              <a:ext uri="{FF2B5EF4-FFF2-40B4-BE49-F238E27FC236}">
                <a16:creationId xmlns:a16="http://schemas.microsoft.com/office/drawing/2014/main" id="{E9C7B376-12EA-61CB-2A09-AC8CCB27B1B5}"/>
              </a:ext>
            </a:extLst>
          </p:cNvPr>
          <p:cNvSpPr txBox="1"/>
          <p:nvPr/>
        </p:nvSpPr>
        <p:spPr>
          <a:xfrm>
            <a:off x="1171577" y="3549432"/>
            <a:ext cx="10587036" cy="3108543"/>
          </a:xfrm>
          <a:prstGeom prst="rect">
            <a:avLst/>
          </a:prstGeom>
          <a:noFill/>
        </p:spPr>
        <p:txBody>
          <a:bodyPr wrap="square">
            <a:spAutoFit/>
          </a:bodyPr>
          <a:lstStyle/>
          <a:p>
            <a:pPr algn="l"/>
            <a:r>
              <a:rPr lang="en-US" sz="3600" b="1" i="0" u="none" strike="noStrike" baseline="0" dirty="0">
                <a:highlight>
                  <a:srgbClr val="FFFF00"/>
                </a:highlight>
                <a:latin typeface="+mj-lt"/>
              </a:rPr>
              <a:t>CBA is Competency Based Assessment</a:t>
            </a:r>
          </a:p>
          <a:p>
            <a:pPr marL="285750" indent="-285750" algn="l">
              <a:buFont typeface="Arial" panose="020B0604020202020204" pitchFamily="34" charset="0"/>
              <a:buChar char="•"/>
            </a:pPr>
            <a:r>
              <a:rPr lang="en-US" sz="3200" b="1" i="0" u="none" strike="noStrike" baseline="0" dirty="0">
                <a:latin typeface="+mj-lt"/>
              </a:rPr>
              <a:t> based on direct observation and therefore helps in generation of authentic assessment</a:t>
            </a:r>
          </a:p>
          <a:p>
            <a:pPr marL="285750" indent="-285750" algn="l">
              <a:buFont typeface="Arial" panose="020B0604020202020204" pitchFamily="34" charset="0"/>
              <a:buChar char="•"/>
            </a:pPr>
            <a:r>
              <a:rPr lang="en-US" sz="3200" b="1" i="0" u="none" strike="noStrike" baseline="0" dirty="0">
                <a:latin typeface="+mj-lt"/>
              </a:rPr>
              <a:t>feedback, which helps the students to learn better. </a:t>
            </a:r>
          </a:p>
          <a:p>
            <a:pPr marL="285750" indent="-285750" algn="l">
              <a:buFont typeface="Arial" panose="020B0604020202020204" pitchFamily="34" charset="0"/>
              <a:buChar char="•"/>
            </a:pPr>
            <a:r>
              <a:rPr lang="en-US" sz="3200" b="1" i="0" u="none" strike="noStrike" baseline="0" dirty="0">
                <a:latin typeface="+mj-lt"/>
              </a:rPr>
              <a:t> </a:t>
            </a:r>
            <a:r>
              <a:rPr lang="en-US" sz="3200" b="1" i="1" u="none" strike="noStrike" baseline="0" dirty="0">
                <a:latin typeface="+mj-lt"/>
              </a:rPr>
              <a:t>assessment for learning </a:t>
            </a:r>
            <a:r>
              <a:rPr lang="en-US" sz="3200" b="1" i="0" u="none" strike="noStrike" baseline="0" dirty="0">
                <a:latin typeface="+mj-lt"/>
              </a:rPr>
              <a:t>is crucial for the acquisition of competencies</a:t>
            </a:r>
            <a:r>
              <a:rPr lang="en-US" sz="2800" b="0" i="0" u="none" strike="noStrike" baseline="0" dirty="0">
                <a:latin typeface="+mj-lt"/>
              </a:rPr>
              <a:t>.</a:t>
            </a:r>
            <a:endParaRPr lang="en-IN" sz="2800" dirty="0">
              <a:latin typeface="+mj-lt"/>
            </a:endParaRPr>
          </a:p>
        </p:txBody>
      </p:sp>
      <p:sp>
        <p:nvSpPr>
          <p:cNvPr id="8" name="Rectangle 7">
            <a:extLst>
              <a:ext uri="{FF2B5EF4-FFF2-40B4-BE49-F238E27FC236}">
                <a16:creationId xmlns:a16="http://schemas.microsoft.com/office/drawing/2014/main" id="{C4E3B2F4-26AF-E467-FAA6-701E74B748AB}"/>
              </a:ext>
            </a:extLst>
          </p:cNvPr>
          <p:cNvSpPr/>
          <p:nvPr/>
        </p:nvSpPr>
        <p:spPr>
          <a:xfrm>
            <a:off x="757238" y="200025"/>
            <a:ext cx="10887075" cy="7572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solidFill>
                  <a:srgbClr val="FFFF00"/>
                </a:solidFill>
              </a:rPr>
              <a:t>KNOW THE TERMS- OSPE AND CBA</a:t>
            </a:r>
          </a:p>
        </p:txBody>
      </p:sp>
    </p:spTree>
    <p:extLst>
      <p:ext uri="{BB962C8B-B14F-4D97-AF65-F5344CB8AC3E}">
        <p14:creationId xmlns:p14="http://schemas.microsoft.com/office/powerpoint/2010/main" val="424939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F2D1B2-6755-C142-66CF-8B1E17356F84}"/>
              </a:ext>
            </a:extLst>
          </p:cNvPr>
          <p:cNvPicPr>
            <a:picLocks noChangeAspect="1"/>
          </p:cNvPicPr>
          <p:nvPr/>
        </p:nvPicPr>
        <p:blipFill>
          <a:blip r:embed="rId2"/>
          <a:srcRect/>
          <a:stretch>
            <a:fillRect/>
          </a:stretch>
        </p:blipFill>
        <p:spPr bwMode="auto">
          <a:xfrm>
            <a:off x="3922077" y="665797"/>
            <a:ext cx="4347845" cy="5526405"/>
          </a:xfrm>
          <a:prstGeom prst="rect">
            <a:avLst/>
          </a:prstGeom>
          <a:noFill/>
        </p:spPr>
      </p:pic>
      <p:sp>
        <p:nvSpPr>
          <p:cNvPr id="3" name="Rectangle 2">
            <a:extLst>
              <a:ext uri="{FF2B5EF4-FFF2-40B4-BE49-F238E27FC236}">
                <a16:creationId xmlns:a16="http://schemas.microsoft.com/office/drawing/2014/main" id="{851AAE4D-8122-B0A7-AC49-5259ADE3C25F}"/>
              </a:ext>
            </a:extLst>
          </p:cNvPr>
          <p:cNvSpPr/>
          <p:nvPr/>
        </p:nvSpPr>
        <p:spPr>
          <a:xfrm>
            <a:off x="857250" y="1914525"/>
            <a:ext cx="2343150" cy="31289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rPr>
              <a:t>The Check List and Marking sheet</a:t>
            </a:r>
            <a:endParaRPr lang="en-IN" sz="4000" dirty="0">
              <a:solidFill>
                <a:srgbClr val="FFFF00"/>
              </a:solidFill>
            </a:endParaRPr>
          </a:p>
        </p:txBody>
      </p:sp>
    </p:spTree>
    <p:extLst>
      <p:ext uri="{BB962C8B-B14F-4D97-AF65-F5344CB8AC3E}">
        <p14:creationId xmlns:p14="http://schemas.microsoft.com/office/powerpoint/2010/main" val="1178815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386751-0CDC-EBA1-F90D-5CB830F189D9}"/>
              </a:ext>
            </a:extLst>
          </p:cNvPr>
          <p:cNvSpPr/>
          <p:nvPr/>
        </p:nvSpPr>
        <p:spPr>
          <a:xfrm>
            <a:off x="1257300" y="142875"/>
            <a:ext cx="9244013" cy="9763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rPr>
              <a:t>Planning, Designing and Implementation</a:t>
            </a:r>
            <a:endParaRPr lang="en-IN" sz="4000" dirty="0">
              <a:solidFill>
                <a:srgbClr val="FFFF00"/>
              </a:solidFill>
            </a:endParaRPr>
          </a:p>
        </p:txBody>
      </p:sp>
      <p:sp>
        <p:nvSpPr>
          <p:cNvPr id="3" name="Rectangle 2">
            <a:extLst>
              <a:ext uri="{FF2B5EF4-FFF2-40B4-BE49-F238E27FC236}">
                <a16:creationId xmlns:a16="http://schemas.microsoft.com/office/drawing/2014/main" id="{FD410BFE-2796-CE3C-C5B8-035BE985D0AF}"/>
              </a:ext>
            </a:extLst>
          </p:cNvPr>
          <p:cNvSpPr/>
          <p:nvPr/>
        </p:nvSpPr>
        <p:spPr>
          <a:xfrm>
            <a:off x="1966912" y="1297780"/>
            <a:ext cx="8258175" cy="6715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0" i="0" u="none" strike="noStrike" baseline="0" dirty="0">
                <a:latin typeface="+mj-lt"/>
              </a:rPr>
              <a:t> </a:t>
            </a:r>
            <a:r>
              <a:rPr lang="en-US" sz="2800" dirty="0">
                <a:solidFill>
                  <a:schemeClr val="bg1"/>
                </a:solidFill>
                <a:latin typeface="+mj-lt"/>
              </a:rPr>
              <a:t>C</a:t>
            </a:r>
            <a:r>
              <a:rPr lang="en-US" sz="2800" b="0" i="0" u="none" strike="noStrike" baseline="0" dirty="0">
                <a:solidFill>
                  <a:schemeClr val="bg1"/>
                </a:solidFill>
                <a:latin typeface="+mj-lt"/>
              </a:rPr>
              <a:t>ommittee for the designing to implementation</a:t>
            </a:r>
            <a:r>
              <a:rPr lang="en-US" dirty="0">
                <a:solidFill>
                  <a:schemeClr val="bg1"/>
                </a:solidFill>
                <a:latin typeface="+mj-lt"/>
              </a:rPr>
              <a:t> </a:t>
            </a:r>
            <a:r>
              <a:rPr lang="en-US" sz="2800" dirty="0">
                <a:solidFill>
                  <a:schemeClr val="bg1"/>
                </a:solidFill>
                <a:latin typeface="+mj-lt"/>
              </a:rPr>
              <a:t>stage</a:t>
            </a:r>
            <a:r>
              <a:rPr lang="en-US" sz="2800" b="0" i="0" u="none" strike="noStrike" baseline="0" dirty="0">
                <a:solidFill>
                  <a:schemeClr val="bg1"/>
                </a:solidFill>
                <a:latin typeface="+mj-lt"/>
              </a:rPr>
              <a:t> </a:t>
            </a:r>
            <a:endParaRPr lang="en-US" sz="1800" b="0" i="0" u="none" strike="noStrike" baseline="0" dirty="0">
              <a:solidFill>
                <a:schemeClr val="bg1"/>
              </a:solidFill>
              <a:latin typeface="+mj-lt"/>
            </a:endParaRPr>
          </a:p>
        </p:txBody>
      </p:sp>
      <p:sp>
        <p:nvSpPr>
          <p:cNvPr id="4" name="Rectangle 3">
            <a:extLst>
              <a:ext uri="{FF2B5EF4-FFF2-40B4-BE49-F238E27FC236}">
                <a16:creationId xmlns:a16="http://schemas.microsoft.com/office/drawing/2014/main" id="{2C80B193-318B-C4AB-D79C-9859F635CE0B}"/>
              </a:ext>
            </a:extLst>
          </p:cNvPr>
          <p:cNvSpPr/>
          <p:nvPr/>
        </p:nvSpPr>
        <p:spPr>
          <a:xfrm>
            <a:off x="2336006" y="2349103"/>
            <a:ext cx="7086600" cy="6715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0" i="0" u="none" strike="noStrike" baseline="0" dirty="0">
                <a:solidFill>
                  <a:schemeClr val="bg1"/>
                </a:solidFill>
                <a:latin typeface="+mj-lt"/>
              </a:rPr>
              <a:t>Designing a blueprint</a:t>
            </a:r>
            <a:endParaRPr lang="en-IN" sz="2800" dirty="0">
              <a:solidFill>
                <a:schemeClr val="bg1"/>
              </a:solidFill>
            </a:endParaRPr>
          </a:p>
        </p:txBody>
      </p:sp>
      <p:sp>
        <p:nvSpPr>
          <p:cNvPr id="5" name="Rectangle 4">
            <a:extLst>
              <a:ext uri="{FF2B5EF4-FFF2-40B4-BE49-F238E27FC236}">
                <a16:creationId xmlns:a16="http://schemas.microsoft.com/office/drawing/2014/main" id="{759232CB-7789-DCB1-4003-4754A777D84C}"/>
              </a:ext>
            </a:extLst>
          </p:cNvPr>
          <p:cNvSpPr/>
          <p:nvPr/>
        </p:nvSpPr>
        <p:spPr>
          <a:xfrm>
            <a:off x="414339" y="3321844"/>
            <a:ext cx="11272836" cy="9763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rgbClr val="000000"/>
                </a:solidFill>
                <a:latin typeface="+mj-lt"/>
              </a:rPr>
              <a:t> </a:t>
            </a:r>
            <a:r>
              <a:rPr lang="en-US" sz="2800" dirty="0">
                <a:solidFill>
                  <a:schemeClr val="bg1"/>
                </a:solidFill>
                <a:latin typeface="+mj-lt"/>
              </a:rPr>
              <a:t>The B</a:t>
            </a:r>
            <a:r>
              <a:rPr lang="en-US" sz="2800" b="0" i="0" u="none" strike="noStrike" baseline="0" dirty="0">
                <a:solidFill>
                  <a:schemeClr val="bg1"/>
                </a:solidFill>
                <a:latin typeface="+mj-lt"/>
              </a:rPr>
              <a:t>lueprint should translate into definite skills, behaviors, and attitudes that will be assessed by the examiners based on the learning objectives </a:t>
            </a:r>
            <a:endParaRPr lang="en-US" sz="1800" b="0" i="0" u="none" strike="noStrike" baseline="0" dirty="0">
              <a:solidFill>
                <a:schemeClr val="bg1"/>
              </a:solidFill>
              <a:latin typeface="+mj-lt"/>
            </a:endParaRPr>
          </a:p>
        </p:txBody>
      </p:sp>
      <p:sp>
        <p:nvSpPr>
          <p:cNvPr id="6" name="Rectangle 5">
            <a:extLst>
              <a:ext uri="{FF2B5EF4-FFF2-40B4-BE49-F238E27FC236}">
                <a16:creationId xmlns:a16="http://schemas.microsoft.com/office/drawing/2014/main" id="{92580678-F0CA-E974-36B0-0D80D6A6457D}"/>
              </a:ext>
            </a:extLst>
          </p:cNvPr>
          <p:cNvSpPr/>
          <p:nvPr/>
        </p:nvSpPr>
        <p:spPr>
          <a:xfrm>
            <a:off x="1857374" y="4595812"/>
            <a:ext cx="7872413" cy="8334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mj-lt"/>
              </a:rPr>
              <a:t>T</a:t>
            </a:r>
            <a:r>
              <a:rPr lang="en-US" sz="2800" b="0" i="0" u="none" strike="noStrike" baseline="0" dirty="0">
                <a:solidFill>
                  <a:schemeClr val="bg1"/>
                </a:solidFill>
                <a:latin typeface="+mj-lt"/>
              </a:rPr>
              <a:t>he stations of OSPE and its number should be determined (10-12 at least) </a:t>
            </a:r>
            <a:endParaRPr lang="en-US" sz="2800" dirty="0">
              <a:solidFill>
                <a:schemeClr val="bg1"/>
              </a:solidFill>
              <a:latin typeface="+mj-lt"/>
            </a:endParaRPr>
          </a:p>
        </p:txBody>
      </p:sp>
      <p:sp>
        <p:nvSpPr>
          <p:cNvPr id="7" name="Rectangle 6">
            <a:extLst>
              <a:ext uri="{FF2B5EF4-FFF2-40B4-BE49-F238E27FC236}">
                <a16:creationId xmlns:a16="http://schemas.microsoft.com/office/drawing/2014/main" id="{AD444784-09D9-ED0C-8DDC-6E4E1D6C6AC0}"/>
              </a:ext>
            </a:extLst>
          </p:cNvPr>
          <p:cNvSpPr/>
          <p:nvPr/>
        </p:nvSpPr>
        <p:spPr>
          <a:xfrm>
            <a:off x="1714500" y="5915023"/>
            <a:ext cx="8786813" cy="9429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mj-lt"/>
              </a:rPr>
              <a:t>T</a:t>
            </a:r>
            <a:r>
              <a:rPr lang="en-US" sz="2800" b="0" i="0" u="none" strike="noStrike" baseline="0" dirty="0">
                <a:solidFill>
                  <a:schemeClr val="bg1"/>
                </a:solidFill>
                <a:latin typeface="+mj-lt"/>
              </a:rPr>
              <a:t>he scoring criteria of the assessment should be prepared for every station</a:t>
            </a:r>
            <a:endParaRPr lang="en-IN" sz="2800" dirty="0">
              <a:solidFill>
                <a:schemeClr val="bg1"/>
              </a:solidFill>
            </a:endParaRPr>
          </a:p>
        </p:txBody>
      </p:sp>
      <p:sp>
        <p:nvSpPr>
          <p:cNvPr id="8" name="Arrow: Down 7">
            <a:extLst>
              <a:ext uri="{FF2B5EF4-FFF2-40B4-BE49-F238E27FC236}">
                <a16:creationId xmlns:a16="http://schemas.microsoft.com/office/drawing/2014/main" id="{A8CFB930-1119-BD12-08D8-148CE3AA36C5}"/>
              </a:ext>
            </a:extLst>
          </p:cNvPr>
          <p:cNvSpPr/>
          <p:nvPr/>
        </p:nvSpPr>
        <p:spPr>
          <a:xfrm>
            <a:off x="6037039" y="1935953"/>
            <a:ext cx="484632" cy="4238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Down 8">
            <a:extLst>
              <a:ext uri="{FF2B5EF4-FFF2-40B4-BE49-F238E27FC236}">
                <a16:creationId xmlns:a16="http://schemas.microsoft.com/office/drawing/2014/main" id="{7504D06D-7CAD-F579-1202-B335A01AEBB6}"/>
              </a:ext>
            </a:extLst>
          </p:cNvPr>
          <p:cNvSpPr/>
          <p:nvPr/>
        </p:nvSpPr>
        <p:spPr>
          <a:xfrm>
            <a:off x="6029894" y="2956318"/>
            <a:ext cx="484632" cy="4238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Down 9">
            <a:extLst>
              <a:ext uri="{FF2B5EF4-FFF2-40B4-BE49-F238E27FC236}">
                <a16:creationId xmlns:a16="http://schemas.microsoft.com/office/drawing/2014/main" id="{D2751905-F717-67B3-23CE-7EEC03AF44F9}"/>
              </a:ext>
            </a:extLst>
          </p:cNvPr>
          <p:cNvSpPr/>
          <p:nvPr/>
        </p:nvSpPr>
        <p:spPr>
          <a:xfrm>
            <a:off x="6037039" y="5429250"/>
            <a:ext cx="484632" cy="5095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Down 10">
            <a:extLst>
              <a:ext uri="{FF2B5EF4-FFF2-40B4-BE49-F238E27FC236}">
                <a16:creationId xmlns:a16="http://schemas.microsoft.com/office/drawing/2014/main" id="{367A486E-7F8A-8455-2261-577CA6873BE0}"/>
              </a:ext>
            </a:extLst>
          </p:cNvPr>
          <p:cNvSpPr/>
          <p:nvPr/>
        </p:nvSpPr>
        <p:spPr>
          <a:xfrm>
            <a:off x="6029894" y="4213618"/>
            <a:ext cx="484632" cy="4238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01999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D9F68E-C5AA-2340-4074-C960D8E7958A}"/>
              </a:ext>
            </a:extLst>
          </p:cNvPr>
          <p:cNvSpPr/>
          <p:nvPr/>
        </p:nvSpPr>
        <p:spPr>
          <a:xfrm>
            <a:off x="2674143" y="142875"/>
            <a:ext cx="6843713"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rPr>
              <a:t>Implementing</a:t>
            </a:r>
            <a:endParaRPr lang="en-IN" sz="4400" b="1" dirty="0">
              <a:solidFill>
                <a:srgbClr val="FFFF00"/>
              </a:solidFill>
            </a:endParaRPr>
          </a:p>
        </p:txBody>
      </p:sp>
      <p:sp>
        <p:nvSpPr>
          <p:cNvPr id="3" name="Rectangle 2">
            <a:extLst>
              <a:ext uri="{FF2B5EF4-FFF2-40B4-BE49-F238E27FC236}">
                <a16:creationId xmlns:a16="http://schemas.microsoft.com/office/drawing/2014/main" id="{8D443843-4241-A49D-67BB-0BB985677E4D}"/>
              </a:ext>
            </a:extLst>
          </p:cNvPr>
          <p:cNvSpPr/>
          <p:nvPr/>
        </p:nvSpPr>
        <p:spPr>
          <a:xfrm>
            <a:off x="1328738" y="1466850"/>
            <a:ext cx="9572625"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mj-lt"/>
              </a:rPr>
              <a:t>L</a:t>
            </a:r>
            <a:r>
              <a:rPr lang="en-US" sz="3200" b="0" i="0" u="none" strike="noStrike" baseline="0" dirty="0">
                <a:solidFill>
                  <a:schemeClr val="bg1"/>
                </a:solidFill>
                <a:latin typeface="+mj-lt"/>
              </a:rPr>
              <a:t>ogistic procedures(venue/Resources/time/quarantine)</a:t>
            </a:r>
            <a:endParaRPr lang="en-IN" sz="3200" dirty="0">
              <a:solidFill>
                <a:schemeClr val="bg1"/>
              </a:solidFill>
            </a:endParaRPr>
          </a:p>
        </p:txBody>
      </p:sp>
      <p:sp>
        <p:nvSpPr>
          <p:cNvPr id="4" name="Rectangle 3">
            <a:extLst>
              <a:ext uri="{FF2B5EF4-FFF2-40B4-BE49-F238E27FC236}">
                <a16:creationId xmlns:a16="http://schemas.microsoft.com/office/drawing/2014/main" id="{30F2F323-F43E-DD1E-EF62-989B0902BFE1}"/>
              </a:ext>
            </a:extLst>
          </p:cNvPr>
          <p:cNvSpPr/>
          <p:nvPr/>
        </p:nvSpPr>
        <p:spPr>
          <a:xfrm>
            <a:off x="114300" y="2700337"/>
            <a:ext cx="11901488" cy="11144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0" i="0" u="none" strike="noStrike" baseline="0" dirty="0">
                <a:solidFill>
                  <a:schemeClr val="bg1"/>
                </a:solidFill>
                <a:latin typeface="+mj-lt"/>
              </a:rPr>
              <a:t>Outline the required task , the marking scheme, instructions about the action and performance of the student at every station </a:t>
            </a:r>
            <a:endParaRPr lang="en-US" sz="3200" dirty="0">
              <a:solidFill>
                <a:schemeClr val="bg1"/>
              </a:solidFill>
              <a:latin typeface="+mj-lt"/>
            </a:endParaRPr>
          </a:p>
        </p:txBody>
      </p:sp>
      <p:sp>
        <p:nvSpPr>
          <p:cNvPr id="5" name="Rectangle 4">
            <a:extLst>
              <a:ext uri="{FF2B5EF4-FFF2-40B4-BE49-F238E27FC236}">
                <a16:creationId xmlns:a16="http://schemas.microsoft.com/office/drawing/2014/main" id="{6F77CF55-C727-CE7C-D6EC-469D8F073FA7}"/>
              </a:ext>
            </a:extLst>
          </p:cNvPr>
          <p:cNvSpPr/>
          <p:nvPr/>
        </p:nvSpPr>
        <p:spPr>
          <a:xfrm>
            <a:off x="2828924" y="4195762"/>
            <a:ext cx="6843713"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mj-lt"/>
              </a:rPr>
              <a:t>I</a:t>
            </a:r>
            <a:r>
              <a:rPr lang="en-US" sz="3200" b="0" i="0" u="none" strike="noStrike" baseline="0" dirty="0">
                <a:solidFill>
                  <a:schemeClr val="bg1"/>
                </a:solidFill>
                <a:latin typeface="+mj-lt"/>
              </a:rPr>
              <a:t>nstructions of examiners</a:t>
            </a:r>
            <a:endParaRPr lang="en-IN" sz="3200" dirty="0">
              <a:solidFill>
                <a:schemeClr val="bg1"/>
              </a:solidFill>
            </a:endParaRPr>
          </a:p>
        </p:txBody>
      </p:sp>
      <p:sp>
        <p:nvSpPr>
          <p:cNvPr id="6" name="Rectangle 5">
            <a:extLst>
              <a:ext uri="{FF2B5EF4-FFF2-40B4-BE49-F238E27FC236}">
                <a16:creationId xmlns:a16="http://schemas.microsoft.com/office/drawing/2014/main" id="{9F4A1A21-AE83-24D5-4B59-3726CAB5ECC9}"/>
              </a:ext>
            </a:extLst>
          </p:cNvPr>
          <p:cNvSpPr/>
          <p:nvPr/>
        </p:nvSpPr>
        <p:spPr>
          <a:xfrm>
            <a:off x="2674141" y="5629275"/>
            <a:ext cx="6843713"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mj-lt"/>
              </a:rPr>
              <a:t>I</a:t>
            </a:r>
            <a:r>
              <a:rPr lang="en-US" sz="3200" b="0" i="0" u="none" strike="noStrike" baseline="0" dirty="0">
                <a:solidFill>
                  <a:schemeClr val="bg1"/>
                </a:solidFill>
                <a:latin typeface="+mj-lt"/>
              </a:rPr>
              <a:t>nstructions of the students</a:t>
            </a:r>
            <a:endParaRPr lang="en-IN" sz="3200" dirty="0">
              <a:solidFill>
                <a:schemeClr val="bg1"/>
              </a:solidFill>
            </a:endParaRPr>
          </a:p>
        </p:txBody>
      </p:sp>
      <p:sp>
        <p:nvSpPr>
          <p:cNvPr id="7" name="Arrow: Down 6">
            <a:extLst>
              <a:ext uri="{FF2B5EF4-FFF2-40B4-BE49-F238E27FC236}">
                <a16:creationId xmlns:a16="http://schemas.microsoft.com/office/drawing/2014/main" id="{35151766-79D1-7020-D67E-9CA032124274}"/>
              </a:ext>
            </a:extLst>
          </p:cNvPr>
          <p:cNvSpPr/>
          <p:nvPr/>
        </p:nvSpPr>
        <p:spPr>
          <a:xfrm>
            <a:off x="5580412" y="1057275"/>
            <a:ext cx="484632" cy="41805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Down 7">
            <a:extLst>
              <a:ext uri="{FF2B5EF4-FFF2-40B4-BE49-F238E27FC236}">
                <a16:creationId xmlns:a16="http://schemas.microsoft.com/office/drawing/2014/main" id="{176E580E-F74E-777C-3B9A-5A305231BF6C}"/>
              </a:ext>
            </a:extLst>
          </p:cNvPr>
          <p:cNvSpPr/>
          <p:nvPr/>
        </p:nvSpPr>
        <p:spPr>
          <a:xfrm>
            <a:off x="5647084" y="2319861"/>
            <a:ext cx="484632" cy="41805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Down 8">
            <a:extLst>
              <a:ext uri="{FF2B5EF4-FFF2-40B4-BE49-F238E27FC236}">
                <a16:creationId xmlns:a16="http://schemas.microsoft.com/office/drawing/2014/main" id="{DF60C52E-9916-1419-06AA-132EBBDED20E}"/>
              </a:ext>
            </a:extLst>
          </p:cNvPr>
          <p:cNvSpPr/>
          <p:nvPr/>
        </p:nvSpPr>
        <p:spPr>
          <a:xfrm>
            <a:off x="5754240" y="5110163"/>
            <a:ext cx="484632" cy="51911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Down 9">
            <a:extLst>
              <a:ext uri="{FF2B5EF4-FFF2-40B4-BE49-F238E27FC236}">
                <a16:creationId xmlns:a16="http://schemas.microsoft.com/office/drawing/2014/main" id="{41E3F950-0732-4539-1760-930E97D51E70}"/>
              </a:ext>
            </a:extLst>
          </p:cNvPr>
          <p:cNvSpPr/>
          <p:nvPr/>
        </p:nvSpPr>
        <p:spPr>
          <a:xfrm>
            <a:off x="5700040" y="3815286"/>
            <a:ext cx="484632" cy="41805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83047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14E1-6895-61A3-1EA1-88588DF47167}"/>
              </a:ext>
            </a:extLst>
          </p:cNvPr>
          <p:cNvSpPr>
            <a:spLocks noGrp="1"/>
          </p:cNvSpPr>
          <p:nvPr>
            <p:ph type="title"/>
          </p:nvPr>
        </p:nvSpPr>
        <p:spPr>
          <a:xfrm>
            <a:off x="3709987" y="257175"/>
            <a:ext cx="5291138" cy="985837"/>
          </a:xfrm>
        </p:spPr>
        <p:txBody>
          <a:bodyPr>
            <a:normAutofit/>
          </a:bodyPr>
          <a:lstStyle/>
          <a:p>
            <a:r>
              <a:rPr lang="en-US" sz="4800" dirty="0">
                <a:solidFill>
                  <a:srgbClr val="FF0000"/>
                </a:solidFill>
              </a:rPr>
              <a:t>Implementing</a:t>
            </a:r>
            <a:endParaRPr lang="en-IN" sz="4800" dirty="0">
              <a:solidFill>
                <a:srgbClr val="FF0000"/>
              </a:solidFill>
            </a:endParaRPr>
          </a:p>
        </p:txBody>
      </p:sp>
      <p:sp>
        <p:nvSpPr>
          <p:cNvPr id="3" name="Content Placeholder 2">
            <a:extLst>
              <a:ext uri="{FF2B5EF4-FFF2-40B4-BE49-F238E27FC236}">
                <a16:creationId xmlns:a16="http://schemas.microsoft.com/office/drawing/2014/main" id="{36719890-0F2F-1562-B924-ACF3D0C01932}"/>
              </a:ext>
            </a:extLst>
          </p:cNvPr>
          <p:cNvSpPr>
            <a:spLocks noGrp="1"/>
          </p:cNvSpPr>
          <p:nvPr>
            <p:ph idx="1"/>
          </p:nvPr>
        </p:nvSpPr>
        <p:spPr>
          <a:xfrm>
            <a:off x="257175" y="1257300"/>
            <a:ext cx="11830050" cy="5343525"/>
          </a:xfrm>
        </p:spPr>
        <p:txBody>
          <a:bodyPr>
            <a:normAutofit/>
          </a:bodyPr>
          <a:lstStyle/>
          <a:p>
            <a:r>
              <a:rPr lang="en-US" b="1" i="0" u="none" strike="noStrike" baseline="0" dirty="0">
                <a:solidFill>
                  <a:srgbClr val="000000"/>
                </a:solidFill>
                <a:latin typeface="+mj-lt"/>
              </a:rPr>
              <a:t> </a:t>
            </a:r>
            <a:r>
              <a:rPr lang="en-US" b="1" dirty="0">
                <a:solidFill>
                  <a:srgbClr val="000000"/>
                </a:solidFill>
                <a:latin typeface="+mj-lt"/>
              </a:rPr>
              <a:t>I</a:t>
            </a:r>
            <a:r>
              <a:rPr lang="en-US" b="1" i="0" u="none" strike="noStrike" baseline="0" dirty="0">
                <a:solidFill>
                  <a:srgbClr val="000000"/>
                </a:solidFill>
                <a:latin typeface="+mj-lt"/>
              </a:rPr>
              <a:t>nstructions is considered essential for the examiner and student </a:t>
            </a:r>
          </a:p>
          <a:p>
            <a:r>
              <a:rPr lang="en-US" b="1" dirty="0">
                <a:solidFill>
                  <a:srgbClr val="000000"/>
                </a:solidFill>
                <a:latin typeface="+mj-lt"/>
              </a:rPr>
              <a:t>O</a:t>
            </a:r>
            <a:r>
              <a:rPr lang="en-US" b="1" i="0" u="none" strike="noStrike" baseline="0" dirty="0">
                <a:solidFill>
                  <a:srgbClr val="000000"/>
                </a:solidFill>
                <a:latin typeface="+mj-lt"/>
              </a:rPr>
              <a:t>utline the required task exactly at every station for the student and outline the marking scheme instructions about the action and performance of the student at every station </a:t>
            </a:r>
            <a:endParaRPr lang="en-US" b="1" dirty="0">
              <a:solidFill>
                <a:srgbClr val="000000"/>
              </a:solidFill>
              <a:latin typeface="+mj-lt"/>
            </a:endParaRPr>
          </a:p>
          <a:p>
            <a:r>
              <a:rPr lang="en-US" b="1" dirty="0">
                <a:solidFill>
                  <a:srgbClr val="000000"/>
                </a:solidFill>
                <a:latin typeface="+mj-lt"/>
              </a:rPr>
              <a:t>I</a:t>
            </a:r>
            <a:r>
              <a:rPr lang="en-US" b="1" i="0" u="none" strike="noStrike" baseline="0" dirty="0">
                <a:solidFill>
                  <a:srgbClr val="000000"/>
                </a:solidFill>
                <a:latin typeface="+mj-lt"/>
              </a:rPr>
              <a:t>nstructions of examiners should be simple and sharp - such as put the student at ease, observe the performance of the student and interact with him without chatting and do not give the student any feedback </a:t>
            </a:r>
          </a:p>
          <a:p>
            <a:r>
              <a:rPr lang="en-US" b="1" dirty="0">
                <a:solidFill>
                  <a:srgbClr val="000000"/>
                </a:solidFill>
                <a:latin typeface="+mj-lt"/>
              </a:rPr>
              <a:t>I</a:t>
            </a:r>
            <a:r>
              <a:rPr lang="en-US" b="1" i="0" u="none" strike="noStrike" baseline="0" dirty="0">
                <a:solidFill>
                  <a:srgbClr val="000000"/>
                </a:solidFill>
                <a:latin typeface="+mj-lt"/>
              </a:rPr>
              <a:t>nstructions of the student should also be clear, </a:t>
            </a:r>
            <a:endParaRPr lang="en-US" b="1" dirty="0">
              <a:solidFill>
                <a:srgbClr val="000000"/>
              </a:solidFill>
              <a:latin typeface="+mj-lt"/>
            </a:endParaRPr>
          </a:p>
          <a:p>
            <a:r>
              <a:rPr lang="en-US" b="1" i="0" u="none" strike="noStrike" baseline="0" dirty="0">
                <a:solidFill>
                  <a:srgbClr val="000000"/>
                </a:solidFill>
                <a:latin typeface="+mj-lt"/>
              </a:rPr>
              <a:t>In the related context, it should also evaluate the exam after finishing it to detect mistakes and work to avoid them in the future. </a:t>
            </a:r>
          </a:p>
          <a:p>
            <a:r>
              <a:rPr lang="en-US" b="1" i="0" u="none" strike="noStrike" baseline="0" dirty="0">
                <a:solidFill>
                  <a:srgbClr val="000000"/>
                </a:solidFill>
                <a:latin typeface="+mj-lt"/>
              </a:rPr>
              <a:t>"Student can perform it", pilot the duration of the station” it should be deciding the duration of the station before the exam, </a:t>
            </a:r>
            <a:endParaRPr lang="en-IN" sz="4000" b="1" dirty="0">
              <a:latin typeface="+mj-lt"/>
            </a:endParaRPr>
          </a:p>
        </p:txBody>
      </p:sp>
    </p:spTree>
    <p:extLst>
      <p:ext uri="{BB962C8B-B14F-4D97-AF65-F5344CB8AC3E}">
        <p14:creationId xmlns:p14="http://schemas.microsoft.com/office/powerpoint/2010/main" val="476596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0C81-1735-A4F2-ED9F-A99A511EF5F8}"/>
              </a:ext>
            </a:extLst>
          </p:cNvPr>
          <p:cNvSpPr>
            <a:spLocks noGrp="1"/>
          </p:cNvSpPr>
          <p:nvPr>
            <p:ph type="title"/>
          </p:nvPr>
        </p:nvSpPr>
        <p:spPr/>
        <p:txBody>
          <a:bodyPr/>
          <a:lstStyle/>
          <a:p>
            <a:pPr algn="ctr"/>
            <a:r>
              <a:rPr lang="en-US" dirty="0">
                <a:highlight>
                  <a:srgbClr val="FFFF00"/>
                </a:highlight>
              </a:rPr>
              <a:t>After the OSPE</a:t>
            </a:r>
            <a:endParaRPr lang="en-IN" dirty="0">
              <a:highlight>
                <a:srgbClr val="FFFF00"/>
              </a:highlight>
            </a:endParaRPr>
          </a:p>
        </p:txBody>
      </p:sp>
      <p:sp>
        <p:nvSpPr>
          <p:cNvPr id="3" name="Content Placeholder 2">
            <a:extLst>
              <a:ext uri="{FF2B5EF4-FFF2-40B4-BE49-F238E27FC236}">
                <a16:creationId xmlns:a16="http://schemas.microsoft.com/office/drawing/2014/main" id="{7990C7AF-2F71-C18E-F39E-200BFF35BCF5}"/>
              </a:ext>
            </a:extLst>
          </p:cNvPr>
          <p:cNvSpPr>
            <a:spLocks noGrp="1"/>
          </p:cNvSpPr>
          <p:nvPr>
            <p:ph idx="1"/>
          </p:nvPr>
        </p:nvSpPr>
        <p:spPr/>
        <p:txBody>
          <a:bodyPr/>
          <a:lstStyle/>
          <a:p>
            <a:r>
              <a:rPr lang="en-US" dirty="0"/>
              <a:t>Collect the responses for correction from the students.</a:t>
            </a:r>
          </a:p>
          <a:p>
            <a:r>
              <a:rPr lang="en-US" dirty="0"/>
              <a:t>Collect the marking sheet from examiners/observers</a:t>
            </a:r>
          </a:p>
          <a:p>
            <a:r>
              <a:rPr lang="en-US" dirty="0"/>
              <a:t>Display the correct responses to the task at each OSPE</a:t>
            </a:r>
          </a:p>
          <a:p>
            <a:r>
              <a:rPr lang="en-US" dirty="0"/>
              <a:t>Give feedback to the Students regarding their performance</a:t>
            </a:r>
          </a:p>
          <a:p>
            <a:r>
              <a:rPr lang="en-US" dirty="0"/>
              <a:t>Collect feedback from students and observers regarding the OSPE</a:t>
            </a:r>
          </a:p>
        </p:txBody>
      </p:sp>
    </p:spTree>
    <p:extLst>
      <p:ext uri="{BB962C8B-B14F-4D97-AF65-F5344CB8AC3E}">
        <p14:creationId xmlns:p14="http://schemas.microsoft.com/office/powerpoint/2010/main" val="1083749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1CCFE-5801-E3A4-51D4-ACA2F0B72C64}"/>
              </a:ext>
            </a:extLst>
          </p:cNvPr>
          <p:cNvSpPr>
            <a:spLocks noGrp="1"/>
          </p:cNvSpPr>
          <p:nvPr>
            <p:ph idx="1"/>
          </p:nvPr>
        </p:nvSpPr>
        <p:spPr>
          <a:xfrm>
            <a:off x="557213" y="654843"/>
            <a:ext cx="10768012" cy="5548313"/>
          </a:xfrm>
        </p:spPr>
        <p:txBody>
          <a:bodyPr>
            <a:normAutofit/>
          </a:bodyPr>
          <a:lstStyle/>
          <a:p>
            <a:pPr algn="ctr">
              <a:buNone/>
            </a:pPr>
            <a:r>
              <a:rPr lang="en-US" sz="4400" dirty="0">
                <a:solidFill>
                  <a:srgbClr val="FF0000"/>
                </a:solidFill>
              </a:rPr>
              <a:t>ON the Next Day(or later)</a:t>
            </a:r>
          </a:p>
          <a:p>
            <a:pPr>
              <a:buFont typeface="+mj-lt"/>
              <a:buAutoNum type="arabicPeriod"/>
            </a:pPr>
            <a:r>
              <a:rPr lang="en-US" b="1" dirty="0"/>
              <a:t>Analyze Performance Data</a:t>
            </a:r>
            <a:r>
              <a:rPr lang="en-US" dirty="0"/>
              <a:t>: </a:t>
            </a:r>
          </a:p>
          <a:p>
            <a:pPr>
              <a:buFont typeface="+mj-lt"/>
              <a:buAutoNum type="arabicPeriod"/>
            </a:pPr>
            <a:r>
              <a:rPr lang="en-US" b="1" dirty="0"/>
              <a:t>Review Station Effectiveness</a:t>
            </a:r>
            <a:r>
              <a:rPr lang="en-US" dirty="0"/>
              <a:t>. </a:t>
            </a:r>
          </a:p>
          <a:p>
            <a:pPr>
              <a:buFont typeface="+mj-lt"/>
              <a:buAutoNum type="arabicPeriod"/>
            </a:pPr>
            <a:r>
              <a:rPr lang="en-US" b="1" dirty="0"/>
              <a:t>Debrief with Examiners</a:t>
            </a:r>
            <a:r>
              <a:rPr lang="en-US" dirty="0"/>
              <a:t>.</a:t>
            </a:r>
          </a:p>
          <a:p>
            <a:pPr>
              <a:buFont typeface="+mj-lt"/>
              <a:buAutoNum type="arabicPeriod"/>
            </a:pPr>
            <a:r>
              <a:rPr lang="en-US" b="1" dirty="0"/>
              <a:t>Document Observations.</a:t>
            </a:r>
            <a:endParaRPr lang="en-US" dirty="0"/>
          </a:p>
          <a:p>
            <a:pPr>
              <a:buFont typeface="+mj-lt"/>
              <a:buAutoNum type="arabicPeriod"/>
            </a:pPr>
            <a:r>
              <a:rPr lang="en-US" b="1" dirty="0"/>
              <a:t>Update Question Bank</a:t>
            </a:r>
            <a:r>
              <a:rPr lang="en-US" dirty="0"/>
              <a:t>.</a:t>
            </a:r>
          </a:p>
          <a:p>
            <a:pPr>
              <a:buFont typeface="+mj-lt"/>
              <a:buAutoNum type="arabicPeriod"/>
            </a:pPr>
            <a:r>
              <a:rPr lang="en-US" b="1" dirty="0"/>
              <a:t>Communicate Results.</a:t>
            </a:r>
            <a:endParaRPr lang="en-US" dirty="0"/>
          </a:p>
          <a:p>
            <a:pPr>
              <a:buFont typeface="+mj-lt"/>
              <a:buAutoNum type="arabicPeriod"/>
            </a:pPr>
            <a:r>
              <a:rPr lang="en-US" b="1" dirty="0"/>
              <a:t>Plan Remedial Sessions.</a:t>
            </a:r>
            <a:endParaRPr lang="en-US" dirty="0"/>
          </a:p>
          <a:p>
            <a:pPr>
              <a:buFont typeface="+mj-lt"/>
              <a:buAutoNum type="arabicPeriod"/>
            </a:pPr>
            <a:r>
              <a:rPr lang="en-US" b="1" dirty="0"/>
              <a:t>Reflect on Logistics.</a:t>
            </a:r>
            <a:endParaRPr lang="en-US" dirty="0"/>
          </a:p>
          <a:p>
            <a:endParaRPr lang="en-IN" dirty="0"/>
          </a:p>
        </p:txBody>
      </p:sp>
    </p:spTree>
    <p:extLst>
      <p:ext uri="{BB962C8B-B14F-4D97-AF65-F5344CB8AC3E}">
        <p14:creationId xmlns:p14="http://schemas.microsoft.com/office/powerpoint/2010/main" val="2012967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C546C-9732-FFAC-C50F-CD29C066CD93}"/>
              </a:ext>
            </a:extLst>
          </p:cNvPr>
          <p:cNvSpPr>
            <a:spLocks noGrp="1"/>
          </p:cNvSpPr>
          <p:nvPr>
            <p:ph type="title"/>
          </p:nvPr>
        </p:nvSpPr>
        <p:spPr/>
        <p:txBody>
          <a:bodyPr>
            <a:normAutofit/>
          </a:bodyPr>
          <a:lstStyle/>
          <a:p>
            <a:pPr algn="ctr"/>
            <a:r>
              <a:rPr lang="en-US" sz="6000" b="1" dirty="0">
                <a:solidFill>
                  <a:srgbClr val="FF0000"/>
                </a:solidFill>
              </a:rPr>
              <a:t>WORKSHOP</a:t>
            </a:r>
            <a:endParaRPr lang="en-IN" sz="6000" b="1" dirty="0">
              <a:solidFill>
                <a:srgbClr val="FF0000"/>
              </a:solidFill>
            </a:endParaRPr>
          </a:p>
        </p:txBody>
      </p:sp>
      <p:sp>
        <p:nvSpPr>
          <p:cNvPr id="3" name="Content Placeholder 2">
            <a:extLst>
              <a:ext uri="{FF2B5EF4-FFF2-40B4-BE49-F238E27FC236}">
                <a16:creationId xmlns:a16="http://schemas.microsoft.com/office/drawing/2014/main" id="{048A5EA9-166C-A09E-4411-44700653B6A1}"/>
              </a:ext>
            </a:extLst>
          </p:cNvPr>
          <p:cNvSpPr>
            <a:spLocks noGrp="1"/>
          </p:cNvSpPr>
          <p:nvPr>
            <p:ph idx="1"/>
          </p:nvPr>
        </p:nvSpPr>
        <p:spPr/>
        <p:txBody>
          <a:bodyPr>
            <a:normAutofit/>
          </a:bodyPr>
          <a:lstStyle/>
          <a:p>
            <a:pPr algn="ctr"/>
            <a:r>
              <a:rPr lang="en-US" sz="5400" dirty="0"/>
              <a:t>Choose a competency from your competency table given by NMC and Make an OSPE station pertaining to your branch</a:t>
            </a:r>
            <a:endParaRPr lang="en-IN" sz="5400" dirty="0"/>
          </a:p>
        </p:txBody>
      </p:sp>
    </p:spTree>
    <p:extLst>
      <p:ext uri="{BB962C8B-B14F-4D97-AF65-F5344CB8AC3E}">
        <p14:creationId xmlns:p14="http://schemas.microsoft.com/office/powerpoint/2010/main" val="840529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D59229-AD80-4AD9-E973-FDD47984B37F}"/>
              </a:ext>
            </a:extLst>
          </p:cNvPr>
          <p:cNvSpPr/>
          <p:nvPr/>
        </p:nvSpPr>
        <p:spPr>
          <a:xfrm>
            <a:off x="771525" y="271463"/>
            <a:ext cx="10558463" cy="11287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b="1" dirty="0">
                <a:solidFill>
                  <a:srgbClr val="FFFF00"/>
                </a:solidFill>
              </a:rPr>
              <a:t>A SHIFT FROM TRADITIONAL PARADIGM TO MOREN PARADIGM</a:t>
            </a:r>
          </a:p>
        </p:txBody>
      </p:sp>
      <p:graphicFrame>
        <p:nvGraphicFramePr>
          <p:cNvPr id="3" name="Table 2">
            <a:extLst>
              <a:ext uri="{FF2B5EF4-FFF2-40B4-BE49-F238E27FC236}">
                <a16:creationId xmlns:a16="http://schemas.microsoft.com/office/drawing/2014/main" id="{1503398E-5982-35DF-1F6F-EFF670494BCA}"/>
              </a:ext>
            </a:extLst>
          </p:cNvPr>
          <p:cNvGraphicFramePr>
            <a:graphicFrameLocks noGrp="1"/>
          </p:cNvGraphicFramePr>
          <p:nvPr>
            <p:extLst>
              <p:ext uri="{D42A27DB-BD31-4B8C-83A1-F6EECF244321}">
                <p14:modId xmlns:p14="http://schemas.microsoft.com/office/powerpoint/2010/main" val="3621222783"/>
              </p:ext>
            </p:extLst>
          </p:nvPr>
        </p:nvGraphicFramePr>
        <p:xfrm>
          <a:off x="400050" y="1600200"/>
          <a:ext cx="11187114" cy="8564880"/>
        </p:xfrm>
        <a:graphic>
          <a:graphicData uri="http://schemas.openxmlformats.org/drawingml/2006/table">
            <a:tbl>
              <a:tblPr firstRow="1" bandRow="1">
                <a:tableStyleId>{5C22544A-7EE6-4342-B048-85BDC9FD1C3A}</a:tableStyleId>
              </a:tblPr>
              <a:tblGrid>
                <a:gridCol w="5593557">
                  <a:extLst>
                    <a:ext uri="{9D8B030D-6E8A-4147-A177-3AD203B41FA5}">
                      <a16:colId xmlns:a16="http://schemas.microsoft.com/office/drawing/2014/main" val="2621003794"/>
                    </a:ext>
                  </a:extLst>
                </a:gridCol>
                <a:gridCol w="5593557">
                  <a:extLst>
                    <a:ext uri="{9D8B030D-6E8A-4147-A177-3AD203B41FA5}">
                      <a16:colId xmlns:a16="http://schemas.microsoft.com/office/drawing/2014/main" val="3391457767"/>
                    </a:ext>
                  </a:extLst>
                </a:gridCol>
              </a:tblGrid>
              <a:tr h="4157663">
                <a:tc>
                  <a:txBody>
                    <a:bodyPr/>
                    <a:lstStyle/>
                    <a:p>
                      <a:r>
                        <a:rPr lang="en-IN" sz="3200" dirty="0"/>
                        <a:t>TRADITIONAL ASSESSMENT</a:t>
                      </a:r>
                    </a:p>
                    <a:p>
                      <a:pPr marL="285750" indent="-285750">
                        <a:buFont typeface="Arial" panose="020B0604020202020204" pitchFamily="34" charset="0"/>
                        <a:buChar char="•"/>
                      </a:pPr>
                      <a:r>
                        <a:rPr lang="en-US" sz="2800" b="0" i="0" u="none" strike="noStrike" kern="1200" baseline="0" dirty="0">
                          <a:solidFill>
                            <a:schemeClr val="lt1"/>
                          </a:solidFill>
                          <a:latin typeface="+mn-lt"/>
                          <a:ea typeface="+mn-ea"/>
                          <a:cs typeface="+mn-cs"/>
                        </a:rPr>
                        <a:t>easy to design, administer, score and </a:t>
                      </a:r>
                      <a:r>
                        <a:rPr lang="en-US" sz="2800" b="0" i="0" u="none" strike="noStrike" kern="1200" baseline="0" dirty="0" err="1">
                          <a:solidFill>
                            <a:schemeClr val="lt1"/>
                          </a:solidFill>
                          <a:latin typeface="+mn-lt"/>
                          <a:ea typeface="+mn-ea"/>
                          <a:cs typeface="+mn-cs"/>
                        </a:rPr>
                        <a:t>analyse</a:t>
                      </a:r>
                      <a:endParaRPr lang="en-US" sz="2800" b="0" i="0" u="none" strike="noStrike" kern="1200" baseline="0" dirty="0">
                        <a:solidFill>
                          <a:schemeClr val="lt1"/>
                        </a:solidFill>
                        <a:latin typeface="+mn-lt"/>
                        <a:ea typeface="+mn-ea"/>
                        <a:cs typeface="+mn-cs"/>
                      </a:endParaRPr>
                    </a:p>
                    <a:p>
                      <a:pPr marL="285750" indent="-285750">
                        <a:buFont typeface="Arial" panose="020B0604020202020204" pitchFamily="34" charset="0"/>
                        <a:buChar char="•"/>
                      </a:pPr>
                      <a:r>
                        <a:rPr lang="en-IN" sz="2800" b="0" i="0" u="none" strike="noStrike" kern="1200" baseline="0" dirty="0">
                          <a:solidFill>
                            <a:schemeClr val="lt1"/>
                          </a:solidFill>
                          <a:latin typeface="+mn-lt"/>
                          <a:ea typeface="+mn-ea"/>
                          <a:cs typeface="+mn-cs"/>
                        </a:rPr>
                        <a:t>snap shot observations of Learning</a:t>
                      </a:r>
                    </a:p>
                    <a:p>
                      <a:pPr marL="285750" indent="-285750">
                        <a:buFont typeface="Arial" panose="020B0604020202020204" pitchFamily="34" charset="0"/>
                        <a:buChar char="•"/>
                      </a:pPr>
                      <a:r>
                        <a:rPr lang="en-US" sz="2800" b="0" i="0" u="none" strike="noStrike" kern="1200" baseline="0" dirty="0">
                          <a:solidFill>
                            <a:schemeClr val="lt1"/>
                          </a:solidFill>
                          <a:latin typeface="+mn-lt"/>
                          <a:ea typeface="+mn-ea"/>
                          <a:cs typeface="+mn-cs"/>
                        </a:rPr>
                        <a:t>not linked to instructions or outcomes and </a:t>
                      </a:r>
                      <a:r>
                        <a:rPr lang="en-US" sz="2800" b="0" i="1" u="none" strike="noStrike" kern="1200" baseline="0" dirty="0">
                          <a:solidFill>
                            <a:schemeClr val="lt1"/>
                          </a:solidFill>
                          <a:latin typeface="+mn-lt"/>
                          <a:ea typeface="+mn-ea"/>
                          <a:cs typeface="+mn-cs"/>
                        </a:rPr>
                        <a:t>promote test taking </a:t>
                      </a:r>
                      <a:r>
                        <a:rPr lang="en-IN" sz="2800" b="0" i="1" u="none" strike="noStrike" kern="1200" baseline="0" dirty="0">
                          <a:solidFill>
                            <a:schemeClr val="lt1"/>
                          </a:solidFill>
                          <a:latin typeface="+mn-lt"/>
                          <a:ea typeface="+mn-ea"/>
                          <a:cs typeface="+mn-cs"/>
                        </a:rPr>
                        <a:t>behaviour</a:t>
                      </a:r>
                      <a:r>
                        <a:rPr lang="en-IN" sz="2800" b="0" i="0" u="none" strike="noStrike" kern="1200" baseline="0" dirty="0">
                          <a:solidFill>
                            <a:schemeClr val="lt1"/>
                          </a:solidFill>
                          <a:latin typeface="+mn-lt"/>
                          <a:ea typeface="+mn-ea"/>
                          <a:cs typeface="+mn-cs"/>
                        </a:rPr>
                        <a:t>.</a:t>
                      </a:r>
                    </a:p>
                    <a:p>
                      <a:pPr marL="285750" indent="-285750">
                        <a:buFont typeface="Arial" panose="020B0604020202020204" pitchFamily="34" charset="0"/>
                        <a:buChar char="•"/>
                      </a:pPr>
                      <a:r>
                        <a:rPr lang="en-US" sz="2800" b="0" i="0" u="none" strike="noStrike" kern="1200" baseline="0" dirty="0">
                          <a:solidFill>
                            <a:schemeClr val="lt1"/>
                          </a:solidFill>
                          <a:latin typeface="+mn-lt"/>
                          <a:ea typeface="+mn-ea"/>
                          <a:cs typeface="+mn-cs"/>
                        </a:rPr>
                        <a:t>They are fragmented and mainly focus on knowledge</a:t>
                      </a:r>
                      <a:endParaRPr lang="en-IN" sz="2800" dirty="0"/>
                    </a:p>
                  </a:txBody>
                  <a:tcPr/>
                </a:tc>
                <a:tc>
                  <a:txBody>
                    <a:bodyPr/>
                    <a:lstStyle/>
                    <a:p>
                      <a:r>
                        <a:rPr lang="en-IN" sz="2800" dirty="0"/>
                        <a:t>COMPETENCY BASED ASSESSMENT</a:t>
                      </a:r>
                    </a:p>
                    <a:p>
                      <a:pPr marL="285750" indent="-285750">
                        <a:buFont typeface="Arial" panose="020B0604020202020204" pitchFamily="34" charset="0"/>
                        <a:buChar char="•"/>
                      </a:pPr>
                      <a:r>
                        <a:rPr lang="en-US" sz="2800" b="0" i="0" u="none" strike="noStrike" kern="1200" baseline="0" dirty="0">
                          <a:solidFill>
                            <a:schemeClr val="lt1"/>
                          </a:solidFill>
                          <a:latin typeface="+mn-lt"/>
                          <a:ea typeface="+mn-ea"/>
                          <a:cs typeface="+mn-cs"/>
                        </a:rPr>
                        <a:t>more comprehensive information about not only the current stage of the student but also about his progression and ascendency</a:t>
                      </a:r>
                    </a:p>
                    <a:p>
                      <a:pPr marL="285750" indent="-285750">
                        <a:buFont typeface="Arial" panose="020B0604020202020204" pitchFamily="34" charset="0"/>
                        <a:buChar char="•"/>
                      </a:pPr>
                      <a:r>
                        <a:rPr lang="en-US" sz="2800" b="0" i="0" u="none" strike="noStrike" kern="1200" baseline="0" dirty="0">
                          <a:solidFill>
                            <a:schemeClr val="lt1"/>
                          </a:solidFill>
                          <a:latin typeface="+mn-lt"/>
                          <a:ea typeface="+mn-ea"/>
                          <a:cs typeface="+mn-cs"/>
                        </a:rPr>
                        <a:t>low stakes and help to reduce examination anxiety</a:t>
                      </a:r>
                    </a:p>
                    <a:p>
                      <a:pPr marL="285750" indent="-285750">
                        <a:buFont typeface="Arial" panose="020B0604020202020204" pitchFamily="34" charset="0"/>
                        <a:buChar char="•"/>
                      </a:pPr>
                      <a:r>
                        <a:rPr lang="en-US" sz="2800" b="0" i="0" u="none" strike="noStrike" kern="1200" baseline="0" dirty="0">
                          <a:solidFill>
                            <a:schemeClr val="lt1"/>
                          </a:solidFill>
                          <a:latin typeface="+mn-lt"/>
                          <a:ea typeface="+mn-ea"/>
                          <a:cs typeface="+mn-cs"/>
                        </a:rPr>
                        <a:t>based on direct observation and therefore helps in generation of authentic </a:t>
                      </a:r>
                      <a:r>
                        <a:rPr lang="en-IN" sz="2800" b="0" i="0" u="none" strike="noStrike" kern="1200" baseline="0" dirty="0">
                          <a:solidFill>
                            <a:schemeClr val="lt1"/>
                          </a:solidFill>
                          <a:latin typeface="+mn-lt"/>
                          <a:ea typeface="+mn-ea"/>
                          <a:cs typeface="+mn-cs"/>
                        </a:rPr>
                        <a:t>feedback</a:t>
                      </a:r>
                      <a:endParaRPr lang="en-IN" sz="2800" dirty="0"/>
                    </a:p>
                    <a:p>
                      <a:endParaRPr lang="en-IN" sz="2400"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txBody>
                  <a:tcPr/>
                </a:tc>
                <a:extLst>
                  <a:ext uri="{0D108BD9-81ED-4DB2-BD59-A6C34878D82A}">
                    <a16:rowId xmlns:a16="http://schemas.microsoft.com/office/drawing/2014/main" val="1696287478"/>
                  </a:ext>
                </a:extLst>
              </a:tr>
            </a:tbl>
          </a:graphicData>
        </a:graphic>
      </p:graphicFrame>
    </p:spTree>
    <p:extLst>
      <p:ext uri="{BB962C8B-B14F-4D97-AF65-F5344CB8AC3E}">
        <p14:creationId xmlns:p14="http://schemas.microsoft.com/office/powerpoint/2010/main" val="156012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ABCE9-9FE6-FA87-C6F8-6A8D21664157}"/>
              </a:ext>
            </a:extLst>
          </p:cNvPr>
          <p:cNvPicPr>
            <a:picLocks noChangeAspect="1"/>
          </p:cNvPicPr>
          <p:nvPr/>
        </p:nvPicPr>
        <p:blipFill>
          <a:blip r:embed="rId2"/>
          <a:stretch>
            <a:fillRect/>
          </a:stretch>
        </p:blipFill>
        <p:spPr>
          <a:xfrm>
            <a:off x="1831181" y="0"/>
            <a:ext cx="8529638" cy="6177158"/>
          </a:xfrm>
          <a:prstGeom prst="rect">
            <a:avLst/>
          </a:prstGeom>
        </p:spPr>
      </p:pic>
      <p:sp>
        <p:nvSpPr>
          <p:cNvPr id="5" name="TextBox 4">
            <a:extLst>
              <a:ext uri="{FF2B5EF4-FFF2-40B4-BE49-F238E27FC236}">
                <a16:creationId xmlns:a16="http://schemas.microsoft.com/office/drawing/2014/main" id="{BF6FA6DB-86D9-C76E-F6D1-0482A3321388}"/>
              </a:ext>
            </a:extLst>
          </p:cNvPr>
          <p:cNvSpPr txBox="1"/>
          <p:nvPr/>
        </p:nvSpPr>
        <p:spPr>
          <a:xfrm>
            <a:off x="3632598" y="6177158"/>
            <a:ext cx="5225652" cy="461665"/>
          </a:xfrm>
          <a:prstGeom prst="rect">
            <a:avLst/>
          </a:prstGeom>
          <a:noFill/>
        </p:spPr>
        <p:txBody>
          <a:bodyPr wrap="square">
            <a:spAutoFit/>
          </a:bodyPr>
          <a:lstStyle/>
          <a:p>
            <a:r>
              <a:rPr lang="en-US" sz="2400" b="0" i="0" u="none" strike="noStrike" baseline="0" dirty="0">
                <a:highlight>
                  <a:srgbClr val="FFFF00"/>
                </a:highlight>
                <a:latin typeface="+mj-lt"/>
              </a:rPr>
              <a:t>Paradigm of medical student assessment</a:t>
            </a:r>
            <a:endParaRPr lang="en-IN" sz="2400" dirty="0">
              <a:highlight>
                <a:srgbClr val="FFFF00"/>
              </a:highlight>
              <a:latin typeface="+mj-lt"/>
            </a:endParaRPr>
          </a:p>
        </p:txBody>
      </p:sp>
    </p:spTree>
    <p:extLst>
      <p:ext uri="{BB962C8B-B14F-4D97-AF65-F5344CB8AC3E}">
        <p14:creationId xmlns:p14="http://schemas.microsoft.com/office/powerpoint/2010/main" val="190384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A2EBF1-8947-46AF-4BB9-D72D30A921A0}"/>
              </a:ext>
            </a:extLst>
          </p:cNvPr>
          <p:cNvPicPr>
            <a:picLocks noGrp="1" noChangeAspect="1"/>
          </p:cNvPicPr>
          <p:nvPr>
            <p:ph idx="4294967295"/>
          </p:nvPr>
        </p:nvPicPr>
        <p:blipFill>
          <a:blip r:embed="rId2"/>
          <a:stretch>
            <a:fillRect/>
          </a:stretch>
        </p:blipFill>
        <p:spPr>
          <a:xfrm>
            <a:off x="0" y="2258004"/>
            <a:ext cx="12192000" cy="4415846"/>
          </a:xfrm>
        </p:spPr>
      </p:pic>
      <p:sp>
        <p:nvSpPr>
          <p:cNvPr id="6" name="Rectangle 5">
            <a:extLst>
              <a:ext uri="{FF2B5EF4-FFF2-40B4-BE49-F238E27FC236}">
                <a16:creationId xmlns:a16="http://schemas.microsoft.com/office/drawing/2014/main" id="{5273B7EF-1293-9B25-FC07-10CC460DA3ED}"/>
              </a:ext>
            </a:extLst>
          </p:cNvPr>
          <p:cNvSpPr/>
          <p:nvPr/>
        </p:nvSpPr>
        <p:spPr>
          <a:xfrm>
            <a:off x="1271588" y="514350"/>
            <a:ext cx="9858375" cy="1000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Assessment methods as per levels of competency</a:t>
            </a:r>
            <a:endParaRPr lang="en-IN" sz="3600" dirty="0"/>
          </a:p>
        </p:txBody>
      </p:sp>
    </p:spTree>
    <p:extLst>
      <p:ext uri="{BB962C8B-B14F-4D97-AF65-F5344CB8AC3E}">
        <p14:creationId xmlns:p14="http://schemas.microsoft.com/office/powerpoint/2010/main" val="273268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9627EA-8460-108F-A731-0F0AC755D1E5}"/>
              </a:ext>
            </a:extLst>
          </p:cNvPr>
          <p:cNvPicPr>
            <a:picLocks noChangeAspect="1"/>
          </p:cNvPicPr>
          <p:nvPr/>
        </p:nvPicPr>
        <p:blipFill>
          <a:blip r:embed="rId2"/>
          <a:stretch>
            <a:fillRect/>
          </a:stretch>
        </p:blipFill>
        <p:spPr>
          <a:xfrm>
            <a:off x="1509437" y="208309"/>
            <a:ext cx="9173126" cy="5492313"/>
          </a:xfrm>
          <a:prstGeom prst="rect">
            <a:avLst/>
          </a:prstGeom>
        </p:spPr>
      </p:pic>
      <p:sp>
        <p:nvSpPr>
          <p:cNvPr id="5" name="TextBox 4">
            <a:extLst>
              <a:ext uri="{FF2B5EF4-FFF2-40B4-BE49-F238E27FC236}">
                <a16:creationId xmlns:a16="http://schemas.microsoft.com/office/drawing/2014/main" id="{B1B229F1-B859-E422-9324-C923C23D1844}"/>
              </a:ext>
            </a:extLst>
          </p:cNvPr>
          <p:cNvSpPr txBox="1"/>
          <p:nvPr/>
        </p:nvSpPr>
        <p:spPr>
          <a:xfrm>
            <a:off x="214312" y="5700622"/>
            <a:ext cx="11977687" cy="1200329"/>
          </a:xfrm>
          <a:prstGeom prst="rect">
            <a:avLst/>
          </a:prstGeom>
          <a:noFill/>
        </p:spPr>
        <p:txBody>
          <a:bodyPr wrap="square">
            <a:spAutoFit/>
          </a:bodyPr>
          <a:lstStyle/>
          <a:p>
            <a:r>
              <a:rPr lang="en-US" sz="2400" b="1" dirty="0">
                <a:highlight>
                  <a:srgbClr val="FFFF00"/>
                </a:highlight>
              </a:rPr>
              <a:t>The concept of Miller's Pyramid was introduced by George E. Miller in 1990. It was specifically designed to assess clinical competence in medical education, emphasizing the progression from knowledge acquisition to real-world application</a:t>
            </a:r>
            <a:r>
              <a:rPr lang="en-US" sz="2400" b="1" dirty="0"/>
              <a:t>.</a:t>
            </a:r>
          </a:p>
        </p:txBody>
      </p:sp>
    </p:spTree>
    <p:extLst>
      <p:ext uri="{BB962C8B-B14F-4D97-AF65-F5344CB8AC3E}">
        <p14:creationId xmlns:p14="http://schemas.microsoft.com/office/powerpoint/2010/main" val="38386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96F148-1E35-45B0-E60F-0C94AAAD501C}"/>
              </a:ext>
            </a:extLst>
          </p:cNvPr>
          <p:cNvPicPr>
            <a:picLocks noChangeAspect="1"/>
          </p:cNvPicPr>
          <p:nvPr/>
        </p:nvPicPr>
        <p:blipFill>
          <a:blip r:embed="rId2"/>
          <a:stretch>
            <a:fillRect/>
          </a:stretch>
        </p:blipFill>
        <p:spPr>
          <a:xfrm>
            <a:off x="321196" y="0"/>
            <a:ext cx="11549607" cy="6125499"/>
          </a:xfrm>
          <a:prstGeom prst="rect">
            <a:avLst/>
          </a:prstGeom>
        </p:spPr>
      </p:pic>
      <p:sp>
        <p:nvSpPr>
          <p:cNvPr id="5" name="TextBox 4">
            <a:extLst>
              <a:ext uri="{FF2B5EF4-FFF2-40B4-BE49-F238E27FC236}">
                <a16:creationId xmlns:a16="http://schemas.microsoft.com/office/drawing/2014/main" id="{0A4AFA42-0F8B-64B3-414F-DF5F21FCDEB4}"/>
              </a:ext>
            </a:extLst>
          </p:cNvPr>
          <p:cNvSpPr txBox="1"/>
          <p:nvPr/>
        </p:nvSpPr>
        <p:spPr>
          <a:xfrm>
            <a:off x="255847" y="6125499"/>
            <a:ext cx="11680304" cy="707886"/>
          </a:xfrm>
          <a:prstGeom prst="rect">
            <a:avLst/>
          </a:prstGeom>
          <a:noFill/>
        </p:spPr>
        <p:txBody>
          <a:bodyPr wrap="square">
            <a:spAutoFit/>
          </a:bodyPr>
          <a:lstStyle/>
          <a:p>
            <a:r>
              <a:rPr lang="en-US" sz="2000" b="1" dirty="0">
                <a:highlight>
                  <a:srgbClr val="FFFF00"/>
                </a:highlight>
              </a:rPr>
              <a:t>Bloom's Taxonomy, on the other hand, was developed by Benjamin Bloom and his collaborators in 1956. It provides a hierarchical framework for cognitive learning, widely used across various educational fields</a:t>
            </a:r>
          </a:p>
        </p:txBody>
      </p:sp>
    </p:spTree>
    <p:extLst>
      <p:ext uri="{BB962C8B-B14F-4D97-AF65-F5344CB8AC3E}">
        <p14:creationId xmlns:p14="http://schemas.microsoft.com/office/powerpoint/2010/main" val="180560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3F153D-D822-2A59-1DF0-9925F46DD63A}"/>
              </a:ext>
            </a:extLst>
          </p:cNvPr>
          <p:cNvSpPr/>
          <p:nvPr/>
        </p:nvSpPr>
        <p:spPr>
          <a:xfrm>
            <a:off x="3529013" y="242888"/>
            <a:ext cx="6072187" cy="957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000" dirty="0">
                <a:solidFill>
                  <a:srgbClr val="FFFF00"/>
                </a:solidFill>
              </a:rPr>
              <a:t>Assessment opportunities</a:t>
            </a:r>
          </a:p>
        </p:txBody>
      </p:sp>
      <p:sp>
        <p:nvSpPr>
          <p:cNvPr id="3" name="Rectangle 2">
            <a:extLst>
              <a:ext uri="{FF2B5EF4-FFF2-40B4-BE49-F238E27FC236}">
                <a16:creationId xmlns:a16="http://schemas.microsoft.com/office/drawing/2014/main" id="{E8934F3E-B0B5-2B1D-59C1-FCC7071784AF}"/>
              </a:ext>
            </a:extLst>
          </p:cNvPr>
          <p:cNvSpPr/>
          <p:nvPr/>
        </p:nvSpPr>
        <p:spPr>
          <a:xfrm>
            <a:off x="0" y="1466851"/>
            <a:ext cx="4876800" cy="45315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3600" b="1" dirty="0"/>
              <a:t>Formative assessment</a:t>
            </a:r>
            <a:endParaRPr lang="en-IN" b="1" dirty="0"/>
          </a:p>
          <a:p>
            <a:pPr marL="342900" indent="-342900">
              <a:buFont typeface="Arial" panose="020B0604020202020204" pitchFamily="34" charset="0"/>
              <a:buChar char="•"/>
            </a:pPr>
            <a:r>
              <a:rPr lang="en-US" sz="3200" b="0" i="0" u="none" strike="noStrike" baseline="0" dirty="0">
                <a:latin typeface="+mj-lt"/>
              </a:rPr>
              <a:t>ongoing assessments</a:t>
            </a:r>
          </a:p>
          <a:p>
            <a:pPr marL="342900" indent="-342900">
              <a:buFont typeface="Arial" panose="020B0604020202020204" pitchFamily="34" charset="0"/>
              <a:buChar char="•"/>
            </a:pPr>
            <a:r>
              <a:rPr lang="en-US" sz="3200" b="0" i="0" u="none" strike="noStrike" baseline="0" dirty="0">
                <a:latin typeface="+mj-lt"/>
              </a:rPr>
              <a:t> conducted by the teachers teaching the subject and can be both formal and informal.</a:t>
            </a:r>
          </a:p>
          <a:p>
            <a:pPr marL="342900" indent="-342900">
              <a:buFont typeface="Arial" panose="020B0604020202020204" pitchFamily="34" charset="0"/>
              <a:buChar char="•"/>
            </a:pPr>
            <a:r>
              <a:rPr lang="en-US" sz="3200" b="0" i="0" u="none" strike="noStrike" baseline="0" dirty="0">
                <a:latin typeface="+mj-lt"/>
              </a:rPr>
              <a:t>the primary purpose is providing feedback for improving learning</a:t>
            </a:r>
            <a:endParaRPr lang="en-IN" sz="3200" dirty="0">
              <a:latin typeface="+mj-lt"/>
            </a:endParaRPr>
          </a:p>
        </p:txBody>
      </p:sp>
      <p:sp>
        <p:nvSpPr>
          <p:cNvPr id="4" name="Rectangle 3">
            <a:extLst>
              <a:ext uri="{FF2B5EF4-FFF2-40B4-BE49-F238E27FC236}">
                <a16:creationId xmlns:a16="http://schemas.microsoft.com/office/drawing/2014/main" id="{4D986463-E36F-A749-F75D-BB56FCB63FD5}"/>
              </a:ext>
            </a:extLst>
          </p:cNvPr>
          <p:cNvSpPr/>
          <p:nvPr/>
        </p:nvSpPr>
        <p:spPr>
          <a:xfrm>
            <a:off x="7405688" y="1466851"/>
            <a:ext cx="4600575" cy="25741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b="1" dirty="0">
                <a:latin typeface="+mj-lt"/>
              </a:rPr>
              <a:t>Summative assessment</a:t>
            </a:r>
          </a:p>
          <a:p>
            <a:pPr marL="285750" indent="-285750">
              <a:buFont typeface="Arial" panose="020B0604020202020204" pitchFamily="34" charset="0"/>
              <a:buChar char="•"/>
            </a:pPr>
            <a:r>
              <a:rPr lang="en-US" sz="2800" b="0" i="0" u="none" strike="noStrike" baseline="0" dirty="0">
                <a:latin typeface="+mj-lt"/>
              </a:rPr>
              <a:t>used for pass or fail decision</a:t>
            </a:r>
            <a:endParaRPr lang="en-IN" sz="2800" b="0" i="0" u="none" strike="noStrike" baseline="0" dirty="0">
              <a:latin typeface="+mj-lt"/>
            </a:endParaRPr>
          </a:p>
          <a:p>
            <a:pPr marL="285750" indent="-285750">
              <a:buFont typeface="Arial" panose="020B0604020202020204" pitchFamily="34" charset="0"/>
              <a:buChar char="•"/>
            </a:pPr>
            <a:r>
              <a:rPr lang="en-US" sz="2800" b="0" i="0" u="none" strike="noStrike" baseline="0" dirty="0">
                <a:latin typeface="+mj-lt"/>
              </a:rPr>
              <a:t>to sample the learning and ensure quality.</a:t>
            </a:r>
            <a:endParaRPr lang="en-IN" sz="2800" dirty="0">
              <a:latin typeface="+mj-lt"/>
            </a:endParaRPr>
          </a:p>
        </p:txBody>
      </p:sp>
      <p:sp>
        <p:nvSpPr>
          <p:cNvPr id="7" name="Rectangle 6">
            <a:extLst>
              <a:ext uri="{FF2B5EF4-FFF2-40B4-BE49-F238E27FC236}">
                <a16:creationId xmlns:a16="http://schemas.microsoft.com/office/drawing/2014/main" id="{3030A6FD-1902-DD4E-5993-1C23E75678BA}"/>
              </a:ext>
            </a:extLst>
          </p:cNvPr>
          <p:cNvSpPr/>
          <p:nvPr/>
        </p:nvSpPr>
        <p:spPr>
          <a:xfrm>
            <a:off x="5014914" y="4155282"/>
            <a:ext cx="6991350" cy="25741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b="0" i="0" u="none" strike="noStrike" baseline="0" dirty="0">
                <a:latin typeface="+mj-lt"/>
              </a:rPr>
              <a:t>IA is when assessment is done by the teachers who have taught the subject.</a:t>
            </a:r>
          </a:p>
          <a:p>
            <a:pPr marL="285750" indent="-285750">
              <a:buFont typeface="Arial" panose="020B0604020202020204" pitchFamily="34" charset="0"/>
              <a:buChar char="•"/>
            </a:pPr>
            <a:r>
              <a:rPr lang="en-US" sz="2800" b="0" i="0" u="none" strike="noStrike" baseline="0" dirty="0">
                <a:latin typeface="+mj-lt"/>
              </a:rPr>
              <a:t> It overcomes the limitations of day-to-day variability </a:t>
            </a:r>
          </a:p>
          <a:p>
            <a:pPr marL="285750" indent="-285750">
              <a:buFont typeface="Arial" panose="020B0604020202020204" pitchFamily="34" charset="0"/>
              <a:buChar char="•"/>
            </a:pPr>
            <a:r>
              <a:rPr lang="en-US" sz="2800" b="0" i="0" u="none" strike="noStrike" baseline="0" dirty="0">
                <a:latin typeface="+mj-lt"/>
              </a:rPr>
              <a:t>allows larger sampling of topics, competencies and skills.</a:t>
            </a:r>
            <a:endParaRPr lang="en-IN" sz="2800" dirty="0">
              <a:latin typeface="+mj-lt"/>
            </a:endParaRPr>
          </a:p>
        </p:txBody>
      </p:sp>
      <p:sp>
        <p:nvSpPr>
          <p:cNvPr id="8" name="Arrow: Down 7">
            <a:extLst>
              <a:ext uri="{FF2B5EF4-FFF2-40B4-BE49-F238E27FC236}">
                <a16:creationId xmlns:a16="http://schemas.microsoft.com/office/drawing/2014/main" id="{95BD95C6-66C6-6CCA-3744-65B66EE3587F}"/>
              </a:ext>
            </a:extLst>
          </p:cNvPr>
          <p:cNvSpPr/>
          <p:nvPr/>
        </p:nvSpPr>
        <p:spPr>
          <a:xfrm>
            <a:off x="4114800" y="1200150"/>
            <a:ext cx="185738" cy="26670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Down 8">
            <a:extLst>
              <a:ext uri="{FF2B5EF4-FFF2-40B4-BE49-F238E27FC236}">
                <a16:creationId xmlns:a16="http://schemas.microsoft.com/office/drawing/2014/main" id="{B253A748-3A53-BC76-2C13-95B019A292E9}"/>
              </a:ext>
            </a:extLst>
          </p:cNvPr>
          <p:cNvSpPr/>
          <p:nvPr/>
        </p:nvSpPr>
        <p:spPr>
          <a:xfrm>
            <a:off x="8229600" y="1219199"/>
            <a:ext cx="185738" cy="26670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Down 9">
            <a:extLst>
              <a:ext uri="{FF2B5EF4-FFF2-40B4-BE49-F238E27FC236}">
                <a16:creationId xmlns:a16="http://schemas.microsoft.com/office/drawing/2014/main" id="{38541889-912E-FCF6-1FF1-3DA3EF0441A0}"/>
              </a:ext>
            </a:extLst>
          </p:cNvPr>
          <p:cNvSpPr/>
          <p:nvPr/>
        </p:nvSpPr>
        <p:spPr>
          <a:xfrm>
            <a:off x="5841206" y="1219199"/>
            <a:ext cx="185738" cy="293608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03579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1728</Words>
  <Application>Microsoft Office PowerPoint</Application>
  <PresentationFormat>Widescreen</PresentationFormat>
  <Paragraphs>331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Attributes of an effective assessment</vt:lpstr>
      <vt:lpstr>Threats to these Attributes</vt:lpstr>
      <vt:lpstr>PowerPoint Presentation</vt:lpstr>
      <vt:lpstr>PowerPoint Presentation</vt:lpstr>
      <vt:lpstr>PowerPoint Presentation</vt:lpstr>
      <vt:lpstr>Scheme for Practical examination for PC practical in   IA practical in Anatomy (50 marks)</vt:lpstr>
      <vt:lpstr>Formative assessment on the topic of thorax</vt:lpstr>
      <vt:lpstr>Structuring of OSPE in practical Assessment</vt:lpstr>
      <vt:lpstr> Weightage(W)= Impact(I) × Frequency(F)</vt:lpstr>
      <vt:lpstr>PowerPoint Presentation</vt:lpstr>
      <vt:lpstr>PowerPoint Presentation</vt:lpstr>
      <vt:lpstr>PowerPoint Presentation</vt:lpstr>
      <vt:lpstr>Scheme for Practical examination for PC practical in t for IA practical in Anatomy (50 marks)</vt:lpstr>
      <vt:lpstr>PowerPoint Presentation</vt:lpstr>
      <vt:lpstr>Structuring of OSPE in practical Assessment</vt:lpstr>
      <vt:lpstr>PowerPoint Presentation</vt:lpstr>
      <vt:lpstr>PowerPoint Presentation</vt:lpstr>
      <vt:lpstr>PowerPoint Presentation</vt:lpstr>
      <vt:lpstr>PowerPoint Presentation</vt:lpstr>
      <vt:lpstr>PowerPoint Presentation</vt:lpstr>
      <vt:lpstr>Implementing</vt:lpstr>
      <vt:lpstr>After the OSPE</vt:lpstr>
      <vt:lpstr>PowerPoint Presentation</vt:lpstr>
      <vt:lpstr>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Abhishek Pathak</dc:creator>
  <cp:lastModifiedBy>Abhishek Pathak</cp:lastModifiedBy>
  <cp:revision>7</cp:revision>
  <dcterms:created xsi:type="dcterms:W3CDTF">2025-04-28T08:41:17Z</dcterms:created>
  <dcterms:modified xsi:type="dcterms:W3CDTF">2025-04-28T15:57:32Z</dcterms:modified>
</cp:coreProperties>
</file>