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93" r:id="rId2"/>
    <p:sldId id="257" r:id="rId3"/>
    <p:sldId id="258" r:id="rId4"/>
    <p:sldId id="259" r:id="rId5"/>
    <p:sldId id="261" r:id="rId6"/>
    <p:sldId id="262" r:id="rId7"/>
    <p:sldId id="296" r:id="rId8"/>
    <p:sldId id="303" r:id="rId9"/>
    <p:sldId id="265" r:id="rId10"/>
    <p:sldId id="268" r:id="rId11"/>
    <p:sldId id="269" r:id="rId12"/>
    <p:sldId id="270" r:id="rId13"/>
    <p:sldId id="304" r:id="rId14"/>
    <p:sldId id="284" r:id="rId15"/>
    <p:sldId id="271" r:id="rId16"/>
    <p:sldId id="272" r:id="rId17"/>
    <p:sldId id="273" r:id="rId18"/>
    <p:sldId id="290" r:id="rId19"/>
    <p:sldId id="275" r:id="rId20"/>
    <p:sldId id="292" r:id="rId21"/>
    <p:sldId id="264" r:id="rId22"/>
    <p:sldId id="279" r:id="rId23"/>
    <p:sldId id="281" r:id="rId24"/>
    <p:sldId id="305" r:id="rId25"/>
    <p:sldId id="307" r:id="rId26"/>
    <p:sldId id="308" r:id="rId27"/>
    <p:sldId id="309" r:id="rId28"/>
    <p:sldId id="260" r:id="rId29"/>
    <p:sldId id="283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32" autoAdjust="0"/>
    <p:restoredTop sz="94660"/>
  </p:normalViewPr>
  <p:slideViewPr>
    <p:cSldViewPr snapToGrid="0">
      <p:cViewPr varScale="1">
        <p:scale>
          <a:sx n="71" d="100"/>
          <a:sy n="71" d="100"/>
        </p:scale>
        <p:origin x="49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A88FE5-AA9F-4142-AB90-8E16B6DB74CA}" type="doc">
      <dgm:prSet loTypeId="urn:microsoft.com/office/officeart/2005/8/layout/cycle2" loCatId="cycl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04EBDD6-E187-4173-A998-ED77D6FA92C1}">
      <dgm:prSet phldrT="[Text]"/>
      <dgm:spPr/>
      <dgm:t>
        <a:bodyPr/>
        <a:lstStyle/>
        <a:p>
          <a:r>
            <a:rPr lang="en-US" dirty="0"/>
            <a:t>1</a:t>
          </a:r>
        </a:p>
      </dgm:t>
    </dgm:pt>
    <dgm:pt modelId="{8D404C69-05A9-4410-A055-75B749FCEE40}" type="parTrans" cxnId="{931EEB2F-5FAF-4266-81F2-C29E0A14AAE1}">
      <dgm:prSet/>
      <dgm:spPr/>
      <dgm:t>
        <a:bodyPr/>
        <a:lstStyle/>
        <a:p>
          <a:endParaRPr lang="en-US"/>
        </a:p>
      </dgm:t>
    </dgm:pt>
    <dgm:pt modelId="{F386D31D-A5DC-4FA6-9A6C-11A6F1336D64}" type="sibTrans" cxnId="{931EEB2F-5FAF-4266-81F2-C29E0A14AAE1}">
      <dgm:prSet/>
      <dgm:spPr/>
      <dgm:t>
        <a:bodyPr/>
        <a:lstStyle/>
        <a:p>
          <a:endParaRPr lang="en-US"/>
        </a:p>
      </dgm:t>
    </dgm:pt>
    <dgm:pt modelId="{2F278AE3-4C44-48AE-9D30-1000CAA5A427}">
      <dgm:prSet phldrT="[Text]"/>
      <dgm:spPr/>
      <dgm:t>
        <a:bodyPr/>
        <a:lstStyle/>
        <a:p>
          <a:r>
            <a:rPr lang="en-US" dirty="0"/>
            <a:t>2</a:t>
          </a:r>
        </a:p>
      </dgm:t>
    </dgm:pt>
    <dgm:pt modelId="{835F7222-8B9C-4948-9CDB-019BD7EC16B5}" type="parTrans" cxnId="{7B317123-F1C6-49CA-ACCE-AAB0A62C572F}">
      <dgm:prSet/>
      <dgm:spPr/>
      <dgm:t>
        <a:bodyPr/>
        <a:lstStyle/>
        <a:p>
          <a:endParaRPr lang="en-US"/>
        </a:p>
      </dgm:t>
    </dgm:pt>
    <dgm:pt modelId="{9B0C5F14-6ACC-469D-BDF4-ED83B5FDE7D2}" type="sibTrans" cxnId="{7B317123-F1C6-49CA-ACCE-AAB0A62C572F}">
      <dgm:prSet/>
      <dgm:spPr/>
      <dgm:t>
        <a:bodyPr/>
        <a:lstStyle/>
        <a:p>
          <a:endParaRPr lang="en-US"/>
        </a:p>
      </dgm:t>
    </dgm:pt>
    <dgm:pt modelId="{6F1B83D1-C193-46BA-A8F3-4A02E1481596}">
      <dgm:prSet phldrT="[Text]"/>
      <dgm:spPr/>
      <dgm:t>
        <a:bodyPr/>
        <a:lstStyle/>
        <a:p>
          <a:r>
            <a:rPr lang="en-US" dirty="0"/>
            <a:t>3</a:t>
          </a:r>
        </a:p>
      </dgm:t>
    </dgm:pt>
    <dgm:pt modelId="{A8DBD24F-9455-4E25-A09E-161D39598854}" type="parTrans" cxnId="{BF1F670F-9290-414B-AB87-1FFC331F35B9}">
      <dgm:prSet/>
      <dgm:spPr/>
      <dgm:t>
        <a:bodyPr/>
        <a:lstStyle/>
        <a:p>
          <a:endParaRPr lang="en-US"/>
        </a:p>
      </dgm:t>
    </dgm:pt>
    <dgm:pt modelId="{4F702A4B-52F1-4E31-8626-D530E3AD2EF8}" type="sibTrans" cxnId="{BF1F670F-9290-414B-AB87-1FFC331F35B9}">
      <dgm:prSet/>
      <dgm:spPr/>
      <dgm:t>
        <a:bodyPr/>
        <a:lstStyle/>
        <a:p>
          <a:endParaRPr lang="en-US"/>
        </a:p>
      </dgm:t>
    </dgm:pt>
    <dgm:pt modelId="{06567667-DC58-4ADE-A0BC-219D265AE3A3}">
      <dgm:prSet phldrT="[Text]"/>
      <dgm:spPr/>
      <dgm:t>
        <a:bodyPr/>
        <a:lstStyle/>
        <a:p>
          <a:r>
            <a:rPr lang="en-US" dirty="0"/>
            <a:t>4</a:t>
          </a:r>
        </a:p>
      </dgm:t>
    </dgm:pt>
    <dgm:pt modelId="{867B150C-3CBF-4E1C-A050-56EFFB82EDFB}" type="parTrans" cxnId="{028A3934-AA07-4FE3-B660-7333D70136DF}">
      <dgm:prSet/>
      <dgm:spPr/>
      <dgm:t>
        <a:bodyPr/>
        <a:lstStyle/>
        <a:p>
          <a:endParaRPr lang="en-US"/>
        </a:p>
      </dgm:t>
    </dgm:pt>
    <dgm:pt modelId="{D5461A3C-AA45-453C-85B5-3D3FC017DB49}" type="sibTrans" cxnId="{028A3934-AA07-4FE3-B660-7333D70136DF}">
      <dgm:prSet/>
      <dgm:spPr/>
      <dgm:t>
        <a:bodyPr/>
        <a:lstStyle/>
        <a:p>
          <a:endParaRPr lang="en-US"/>
        </a:p>
      </dgm:t>
    </dgm:pt>
    <dgm:pt modelId="{042D4E2E-5496-4CC1-8A12-8B9D2BF0CE62}">
      <dgm:prSet phldrT="[Text]"/>
      <dgm:spPr/>
      <dgm:t>
        <a:bodyPr/>
        <a:lstStyle/>
        <a:p>
          <a:r>
            <a:rPr lang="en-US" dirty="0"/>
            <a:t>5</a:t>
          </a:r>
        </a:p>
      </dgm:t>
    </dgm:pt>
    <dgm:pt modelId="{DAB07D4B-166F-4FC6-BE63-6C8871A468A7}" type="parTrans" cxnId="{8A2757F0-3B0B-4227-ABFA-23C829D3634E}">
      <dgm:prSet/>
      <dgm:spPr/>
      <dgm:t>
        <a:bodyPr/>
        <a:lstStyle/>
        <a:p>
          <a:endParaRPr lang="en-US"/>
        </a:p>
      </dgm:t>
    </dgm:pt>
    <dgm:pt modelId="{68A30894-B3E6-424A-8E87-67FC86BEAD12}" type="sibTrans" cxnId="{8A2757F0-3B0B-4227-ABFA-23C829D3634E}">
      <dgm:prSet/>
      <dgm:spPr/>
      <dgm:t>
        <a:bodyPr/>
        <a:lstStyle/>
        <a:p>
          <a:endParaRPr lang="en-US"/>
        </a:p>
      </dgm:t>
    </dgm:pt>
    <dgm:pt modelId="{87237222-9750-4E9B-B24C-7419147D2562}" type="pres">
      <dgm:prSet presAssocID="{0CA88FE5-AA9F-4142-AB90-8E16B6DB74CA}" presName="cycle" presStyleCnt="0">
        <dgm:presLayoutVars>
          <dgm:dir/>
          <dgm:resizeHandles val="exact"/>
        </dgm:presLayoutVars>
      </dgm:prSet>
      <dgm:spPr/>
    </dgm:pt>
    <dgm:pt modelId="{A3E988C2-AC73-4015-A4FF-AB837825F957}" type="pres">
      <dgm:prSet presAssocID="{304EBDD6-E187-4173-A998-ED77D6FA92C1}" presName="node" presStyleLbl="node1" presStyleIdx="0" presStyleCnt="5">
        <dgm:presLayoutVars>
          <dgm:bulletEnabled val="1"/>
        </dgm:presLayoutVars>
      </dgm:prSet>
      <dgm:spPr/>
    </dgm:pt>
    <dgm:pt modelId="{DB4CE63E-DC06-4414-B06D-A586B7C291B9}" type="pres">
      <dgm:prSet presAssocID="{F386D31D-A5DC-4FA6-9A6C-11A6F1336D64}" presName="sibTrans" presStyleLbl="sibTrans2D1" presStyleIdx="0" presStyleCnt="5"/>
      <dgm:spPr/>
    </dgm:pt>
    <dgm:pt modelId="{609E9505-5924-4B97-9D92-78F7A2A86C9F}" type="pres">
      <dgm:prSet presAssocID="{F386D31D-A5DC-4FA6-9A6C-11A6F1336D64}" presName="connectorText" presStyleLbl="sibTrans2D1" presStyleIdx="0" presStyleCnt="5"/>
      <dgm:spPr/>
    </dgm:pt>
    <dgm:pt modelId="{D494FB51-3282-4E1A-8C0C-59CA2FE5005B}" type="pres">
      <dgm:prSet presAssocID="{2F278AE3-4C44-48AE-9D30-1000CAA5A427}" presName="node" presStyleLbl="node1" presStyleIdx="1" presStyleCnt="5">
        <dgm:presLayoutVars>
          <dgm:bulletEnabled val="1"/>
        </dgm:presLayoutVars>
      </dgm:prSet>
      <dgm:spPr/>
    </dgm:pt>
    <dgm:pt modelId="{39A8FD65-CC33-4443-AB8D-C2D6269362ED}" type="pres">
      <dgm:prSet presAssocID="{9B0C5F14-6ACC-469D-BDF4-ED83B5FDE7D2}" presName="sibTrans" presStyleLbl="sibTrans2D1" presStyleIdx="1" presStyleCnt="5"/>
      <dgm:spPr/>
    </dgm:pt>
    <dgm:pt modelId="{35D43483-E73D-495D-886F-6B5BD2A6746B}" type="pres">
      <dgm:prSet presAssocID="{9B0C5F14-6ACC-469D-BDF4-ED83B5FDE7D2}" presName="connectorText" presStyleLbl="sibTrans2D1" presStyleIdx="1" presStyleCnt="5"/>
      <dgm:spPr/>
    </dgm:pt>
    <dgm:pt modelId="{A80B221E-D874-4306-8E09-588B5441441E}" type="pres">
      <dgm:prSet presAssocID="{6F1B83D1-C193-46BA-A8F3-4A02E1481596}" presName="node" presStyleLbl="node1" presStyleIdx="2" presStyleCnt="5">
        <dgm:presLayoutVars>
          <dgm:bulletEnabled val="1"/>
        </dgm:presLayoutVars>
      </dgm:prSet>
      <dgm:spPr/>
    </dgm:pt>
    <dgm:pt modelId="{F7EF841F-8427-44E2-B491-3F0802C30A8B}" type="pres">
      <dgm:prSet presAssocID="{4F702A4B-52F1-4E31-8626-D530E3AD2EF8}" presName="sibTrans" presStyleLbl="sibTrans2D1" presStyleIdx="2" presStyleCnt="5"/>
      <dgm:spPr/>
    </dgm:pt>
    <dgm:pt modelId="{7E3DC4A0-D7AA-4BB7-8D4D-53628FB89847}" type="pres">
      <dgm:prSet presAssocID="{4F702A4B-52F1-4E31-8626-D530E3AD2EF8}" presName="connectorText" presStyleLbl="sibTrans2D1" presStyleIdx="2" presStyleCnt="5"/>
      <dgm:spPr/>
    </dgm:pt>
    <dgm:pt modelId="{800E1D53-2710-46BD-85BC-7F5EFA40D844}" type="pres">
      <dgm:prSet presAssocID="{06567667-DC58-4ADE-A0BC-219D265AE3A3}" presName="node" presStyleLbl="node1" presStyleIdx="3" presStyleCnt="5">
        <dgm:presLayoutVars>
          <dgm:bulletEnabled val="1"/>
        </dgm:presLayoutVars>
      </dgm:prSet>
      <dgm:spPr/>
    </dgm:pt>
    <dgm:pt modelId="{510C5F6F-8BE4-4C42-824F-1833ACCF9676}" type="pres">
      <dgm:prSet presAssocID="{D5461A3C-AA45-453C-85B5-3D3FC017DB49}" presName="sibTrans" presStyleLbl="sibTrans2D1" presStyleIdx="3" presStyleCnt="5"/>
      <dgm:spPr/>
    </dgm:pt>
    <dgm:pt modelId="{5F28A116-7D1A-4FF2-8659-A27C4D975FEB}" type="pres">
      <dgm:prSet presAssocID="{D5461A3C-AA45-453C-85B5-3D3FC017DB49}" presName="connectorText" presStyleLbl="sibTrans2D1" presStyleIdx="3" presStyleCnt="5"/>
      <dgm:spPr/>
    </dgm:pt>
    <dgm:pt modelId="{8091CFCB-3EC9-400D-91C5-832B55B783F4}" type="pres">
      <dgm:prSet presAssocID="{042D4E2E-5496-4CC1-8A12-8B9D2BF0CE62}" presName="node" presStyleLbl="node1" presStyleIdx="4" presStyleCnt="5">
        <dgm:presLayoutVars>
          <dgm:bulletEnabled val="1"/>
        </dgm:presLayoutVars>
      </dgm:prSet>
      <dgm:spPr/>
    </dgm:pt>
    <dgm:pt modelId="{1AD70D89-AA58-4548-A48D-15AD26F6E4DF}" type="pres">
      <dgm:prSet presAssocID="{68A30894-B3E6-424A-8E87-67FC86BEAD12}" presName="sibTrans" presStyleLbl="sibTrans2D1" presStyleIdx="4" presStyleCnt="5"/>
      <dgm:spPr/>
    </dgm:pt>
    <dgm:pt modelId="{9574FC8A-ED7F-418F-8895-C73A2BD90925}" type="pres">
      <dgm:prSet presAssocID="{68A30894-B3E6-424A-8E87-67FC86BEAD12}" presName="connectorText" presStyleLbl="sibTrans2D1" presStyleIdx="4" presStyleCnt="5"/>
      <dgm:spPr/>
    </dgm:pt>
  </dgm:ptLst>
  <dgm:cxnLst>
    <dgm:cxn modelId="{BF1F670F-9290-414B-AB87-1FFC331F35B9}" srcId="{0CA88FE5-AA9F-4142-AB90-8E16B6DB74CA}" destId="{6F1B83D1-C193-46BA-A8F3-4A02E1481596}" srcOrd="2" destOrd="0" parTransId="{A8DBD24F-9455-4E25-A09E-161D39598854}" sibTransId="{4F702A4B-52F1-4E31-8626-D530E3AD2EF8}"/>
    <dgm:cxn modelId="{2FFFE714-4FE3-4554-8C1C-3DD1562D3AFA}" type="presOf" srcId="{9B0C5F14-6ACC-469D-BDF4-ED83B5FDE7D2}" destId="{35D43483-E73D-495D-886F-6B5BD2A6746B}" srcOrd="1" destOrd="0" presId="urn:microsoft.com/office/officeart/2005/8/layout/cycle2"/>
    <dgm:cxn modelId="{1EF90E16-07E8-445E-89C0-6DF95BA6FCF6}" type="presOf" srcId="{F386D31D-A5DC-4FA6-9A6C-11A6F1336D64}" destId="{DB4CE63E-DC06-4414-B06D-A586B7C291B9}" srcOrd="0" destOrd="0" presId="urn:microsoft.com/office/officeart/2005/8/layout/cycle2"/>
    <dgm:cxn modelId="{7B317123-F1C6-49CA-ACCE-AAB0A62C572F}" srcId="{0CA88FE5-AA9F-4142-AB90-8E16B6DB74CA}" destId="{2F278AE3-4C44-48AE-9D30-1000CAA5A427}" srcOrd="1" destOrd="0" parTransId="{835F7222-8B9C-4948-9CDB-019BD7EC16B5}" sibTransId="{9B0C5F14-6ACC-469D-BDF4-ED83B5FDE7D2}"/>
    <dgm:cxn modelId="{931EEB2F-5FAF-4266-81F2-C29E0A14AAE1}" srcId="{0CA88FE5-AA9F-4142-AB90-8E16B6DB74CA}" destId="{304EBDD6-E187-4173-A998-ED77D6FA92C1}" srcOrd="0" destOrd="0" parTransId="{8D404C69-05A9-4410-A055-75B749FCEE40}" sibTransId="{F386D31D-A5DC-4FA6-9A6C-11A6F1336D64}"/>
    <dgm:cxn modelId="{028A3934-AA07-4FE3-B660-7333D70136DF}" srcId="{0CA88FE5-AA9F-4142-AB90-8E16B6DB74CA}" destId="{06567667-DC58-4ADE-A0BC-219D265AE3A3}" srcOrd="3" destOrd="0" parTransId="{867B150C-3CBF-4E1C-A050-56EFFB82EDFB}" sibTransId="{D5461A3C-AA45-453C-85B5-3D3FC017DB49}"/>
    <dgm:cxn modelId="{750EA735-824C-470B-86BC-66C6AC56A2EA}" type="presOf" srcId="{042D4E2E-5496-4CC1-8A12-8B9D2BF0CE62}" destId="{8091CFCB-3EC9-400D-91C5-832B55B783F4}" srcOrd="0" destOrd="0" presId="urn:microsoft.com/office/officeart/2005/8/layout/cycle2"/>
    <dgm:cxn modelId="{83CA7F6C-C9CF-4B57-8F81-4C3CCA714236}" type="presOf" srcId="{4F702A4B-52F1-4E31-8626-D530E3AD2EF8}" destId="{F7EF841F-8427-44E2-B491-3F0802C30A8B}" srcOrd="0" destOrd="0" presId="urn:microsoft.com/office/officeart/2005/8/layout/cycle2"/>
    <dgm:cxn modelId="{CD5EF24D-6D8A-47CF-8C40-64FF5D4B3DB8}" type="presOf" srcId="{D5461A3C-AA45-453C-85B5-3D3FC017DB49}" destId="{510C5F6F-8BE4-4C42-824F-1833ACCF9676}" srcOrd="0" destOrd="0" presId="urn:microsoft.com/office/officeart/2005/8/layout/cycle2"/>
    <dgm:cxn modelId="{BD1EF36D-04F4-44AD-BD07-B584E5A57AC6}" type="presOf" srcId="{F386D31D-A5DC-4FA6-9A6C-11A6F1336D64}" destId="{609E9505-5924-4B97-9D92-78F7A2A86C9F}" srcOrd="1" destOrd="0" presId="urn:microsoft.com/office/officeart/2005/8/layout/cycle2"/>
    <dgm:cxn modelId="{AD906E7D-F117-4DD7-ADBB-C33B508AF81C}" type="presOf" srcId="{9B0C5F14-6ACC-469D-BDF4-ED83B5FDE7D2}" destId="{39A8FD65-CC33-4443-AB8D-C2D6269362ED}" srcOrd="0" destOrd="0" presId="urn:microsoft.com/office/officeart/2005/8/layout/cycle2"/>
    <dgm:cxn modelId="{BD531C9D-765E-47C1-8281-EE8B34586D82}" type="presOf" srcId="{304EBDD6-E187-4173-A998-ED77D6FA92C1}" destId="{A3E988C2-AC73-4015-A4FF-AB837825F957}" srcOrd="0" destOrd="0" presId="urn:microsoft.com/office/officeart/2005/8/layout/cycle2"/>
    <dgm:cxn modelId="{9714C6AD-2D18-4446-8AA4-4D073BBEFEFF}" type="presOf" srcId="{06567667-DC58-4ADE-A0BC-219D265AE3A3}" destId="{800E1D53-2710-46BD-85BC-7F5EFA40D844}" srcOrd="0" destOrd="0" presId="urn:microsoft.com/office/officeart/2005/8/layout/cycle2"/>
    <dgm:cxn modelId="{215E31B6-0F80-4355-9B15-30D3832AB2A7}" type="presOf" srcId="{68A30894-B3E6-424A-8E87-67FC86BEAD12}" destId="{9574FC8A-ED7F-418F-8895-C73A2BD90925}" srcOrd="1" destOrd="0" presId="urn:microsoft.com/office/officeart/2005/8/layout/cycle2"/>
    <dgm:cxn modelId="{E8860CC2-9F18-4234-908D-A73EB5BA41A8}" type="presOf" srcId="{68A30894-B3E6-424A-8E87-67FC86BEAD12}" destId="{1AD70D89-AA58-4548-A48D-15AD26F6E4DF}" srcOrd="0" destOrd="0" presId="urn:microsoft.com/office/officeart/2005/8/layout/cycle2"/>
    <dgm:cxn modelId="{333FB7D4-D8BD-4ABA-A59A-AC32C2D0BBD8}" type="presOf" srcId="{D5461A3C-AA45-453C-85B5-3D3FC017DB49}" destId="{5F28A116-7D1A-4FF2-8659-A27C4D975FEB}" srcOrd="1" destOrd="0" presId="urn:microsoft.com/office/officeart/2005/8/layout/cycle2"/>
    <dgm:cxn modelId="{1B3416DA-A102-4BC4-89D2-8638D1773CBF}" type="presOf" srcId="{0CA88FE5-AA9F-4142-AB90-8E16B6DB74CA}" destId="{87237222-9750-4E9B-B24C-7419147D2562}" srcOrd="0" destOrd="0" presId="urn:microsoft.com/office/officeart/2005/8/layout/cycle2"/>
    <dgm:cxn modelId="{1D2473E5-FD04-4324-A595-116761106363}" type="presOf" srcId="{4F702A4B-52F1-4E31-8626-D530E3AD2EF8}" destId="{7E3DC4A0-D7AA-4BB7-8D4D-53628FB89847}" srcOrd="1" destOrd="0" presId="urn:microsoft.com/office/officeart/2005/8/layout/cycle2"/>
    <dgm:cxn modelId="{B85673E9-20E2-4824-A70C-337D54197E8D}" type="presOf" srcId="{6F1B83D1-C193-46BA-A8F3-4A02E1481596}" destId="{A80B221E-D874-4306-8E09-588B5441441E}" srcOrd="0" destOrd="0" presId="urn:microsoft.com/office/officeart/2005/8/layout/cycle2"/>
    <dgm:cxn modelId="{8A2757F0-3B0B-4227-ABFA-23C829D3634E}" srcId="{0CA88FE5-AA9F-4142-AB90-8E16B6DB74CA}" destId="{042D4E2E-5496-4CC1-8A12-8B9D2BF0CE62}" srcOrd="4" destOrd="0" parTransId="{DAB07D4B-166F-4FC6-BE63-6C8871A468A7}" sibTransId="{68A30894-B3E6-424A-8E87-67FC86BEAD12}"/>
    <dgm:cxn modelId="{CEBB5CFC-7CC8-41A1-8FC1-33CFA4FF4299}" type="presOf" srcId="{2F278AE3-4C44-48AE-9D30-1000CAA5A427}" destId="{D494FB51-3282-4E1A-8C0C-59CA2FE5005B}" srcOrd="0" destOrd="0" presId="urn:microsoft.com/office/officeart/2005/8/layout/cycle2"/>
    <dgm:cxn modelId="{D9F56310-B73D-4E25-AABA-E5695C679FF9}" type="presParOf" srcId="{87237222-9750-4E9B-B24C-7419147D2562}" destId="{A3E988C2-AC73-4015-A4FF-AB837825F957}" srcOrd="0" destOrd="0" presId="urn:microsoft.com/office/officeart/2005/8/layout/cycle2"/>
    <dgm:cxn modelId="{F1BA2A6D-42F2-41E3-A845-E33CC45F179A}" type="presParOf" srcId="{87237222-9750-4E9B-B24C-7419147D2562}" destId="{DB4CE63E-DC06-4414-B06D-A586B7C291B9}" srcOrd="1" destOrd="0" presId="urn:microsoft.com/office/officeart/2005/8/layout/cycle2"/>
    <dgm:cxn modelId="{5F13C54C-E9A0-44B2-80CC-296544893324}" type="presParOf" srcId="{DB4CE63E-DC06-4414-B06D-A586B7C291B9}" destId="{609E9505-5924-4B97-9D92-78F7A2A86C9F}" srcOrd="0" destOrd="0" presId="urn:microsoft.com/office/officeart/2005/8/layout/cycle2"/>
    <dgm:cxn modelId="{4DEE7777-88A0-420D-9BE8-FC728034DB14}" type="presParOf" srcId="{87237222-9750-4E9B-B24C-7419147D2562}" destId="{D494FB51-3282-4E1A-8C0C-59CA2FE5005B}" srcOrd="2" destOrd="0" presId="urn:microsoft.com/office/officeart/2005/8/layout/cycle2"/>
    <dgm:cxn modelId="{17EACC75-8AA9-4ABA-B9C2-D5AD7C5DFE08}" type="presParOf" srcId="{87237222-9750-4E9B-B24C-7419147D2562}" destId="{39A8FD65-CC33-4443-AB8D-C2D6269362ED}" srcOrd="3" destOrd="0" presId="urn:microsoft.com/office/officeart/2005/8/layout/cycle2"/>
    <dgm:cxn modelId="{9A58B46D-7D4F-428E-B8CC-35988F23D205}" type="presParOf" srcId="{39A8FD65-CC33-4443-AB8D-C2D6269362ED}" destId="{35D43483-E73D-495D-886F-6B5BD2A6746B}" srcOrd="0" destOrd="0" presId="urn:microsoft.com/office/officeart/2005/8/layout/cycle2"/>
    <dgm:cxn modelId="{D114A4C6-73AA-410B-9338-8C9B3C54054B}" type="presParOf" srcId="{87237222-9750-4E9B-B24C-7419147D2562}" destId="{A80B221E-D874-4306-8E09-588B5441441E}" srcOrd="4" destOrd="0" presId="urn:microsoft.com/office/officeart/2005/8/layout/cycle2"/>
    <dgm:cxn modelId="{43D90ED2-C5AF-4640-9B73-A1037FF3A2E4}" type="presParOf" srcId="{87237222-9750-4E9B-B24C-7419147D2562}" destId="{F7EF841F-8427-44E2-B491-3F0802C30A8B}" srcOrd="5" destOrd="0" presId="urn:microsoft.com/office/officeart/2005/8/layout/cycle2"/>
    <dgm:cxn modelId="{8D22A132-D6A7-461B-BB3E-B363635488F2}" type="presParOf" srcId="{F7EF841F-8427-44E2-B491-3F0802C30A8B}" destId="{7E3DC4A0-D7AA-4BB7-8D4D-53628FB89847}" srcOrd="0" destOrd="0" presId="urn:microsoft.com/office/officeart/2005/8/layout/cycle2"/>
    <dgm:cxn modelId="{F2465F8D-EA19-4DD8-9376-FA8699836E06}" type="presParOf" srcId="{87237222-9750-4E9B-B24C-7419147D2562}" destId="{800E1D53-2710-46BD-85BC-7F5EFA40D844}" srcOrd="6" destOrd="0" presId="urn:microsoft.com/office/officeart/2005/8/layout/cycle2"/>
    <dgm:cxn modelId="{60964176-EC43-4707-B3F5-D019CBF6AFF4}" type="presParOf" srcId="{87237222-9750-4E9B-B24C-7419147D2562}" destId="{510C5F6F-8BE4-4C42-824F-1833ACCF9676}" srcOrd="7" destOrd="0" presId="urn:microsoft.com/office/officeart/2005/8/layout/cycle2"/>
    <dgm:cxn modelId="{B47592F3-30BA-4164-B636-881ABDB7660B}" type="presParOf" srcId="{510C5F6F-8BE4-4C42-824F-1833ACCF9676}" destId="{5F28A116-7D1A-4FF2-8659-A27C4D975FEB}" srcOrd="0" destOrd="0" presId="urn:microsoft.com/office/officeart/2005/8/layout/cycle2"/>
    <dgm:cxn modelId="{DC492F36-C0EF-4606-B312-7FD5594D9889}" type="presParOf" srcId="{87237222-9750-4E9B-B24C-7419147D2562}" destId="{8091CFCB-3EC9-400D-91C5-832B55B783F4}" srcOrd="8" destOrd="0" presId="urn:microsoft.com/office/officeart/2005/8/layout/cycle2"/>
    <dgm:cxn modelId="{BA33CF45-0FB2-4031-A752-0ADAC0BDE7CB}" type="presParOf" srcId="{87237222-9750-4E9B-B24C-7419147D2562}" destId="{1AD70D89-AA58-4548-A48D-15AD26F6E4DF}" srcOrd="9" destOrd="0" presId="urn:microsoft.com/office/officeart/2005/8/layout/cycle2"/>
    <dgm:cxn modelId="{158FE46C-9C19-4AC7-B73A-B8CCE783EE24}" type="presParOf" srcId="{1AD70D89-AA58-4548-A48D-15AD26F6E4DF}" destId="{9574FC8A-ED7F-418F-8895-C73A2BD90925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E988C2-AC73-4015-A4FF-AB837825F957}">
      <dsp:nvSpPr>
        <dsp:cNvPr id="0" name=""/>
        <dsp:cNvSpPr/>
      </dsp:nvSpPr>
      <dsp:spPr>
        <a:xfrm>
          <a:off x="3176984" y="331"/>
          <a:ext cx="1774031" cy="1774031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1</a:t>
          </a:r>
        </a:p>
      </dsp:txBody>
      <dsp:txXfrm>
        <a:off x="3436785" y="260132"/>
        <a:ext cx="1254429" cy="1254429"/>
      </dsp:txXfrm>
    </dsp:sp>
    <dsp:sp modelId="{DB4CE63E-DC06-4414-B06D-A586B7C291B9}">
      <dsp:nvSpPr>
        <dsp:cNvPr id="0" name=""/>
        <dsp:cNvSpPr/>
      </dsp:nvSpPr>
      <dsp:spPr>
        <a:xfrm rot="2160000">
          <a:off x="4894893" y="1362894"/>
          <a:ext cx="471371" cy="59873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>
        <a:off x="4908397" y="1441081"/>
        <a:ext cx="329960" cy="359241"/>
      </dsp:txXfrm>
    </dsp:sp>
    <dsp:sp modelId="{D494FB51-3282-4E1A-8C0C-59CA2FE5005B}">
      <dsp:nvSpPr>
        <dsp:cNvPr id="0" name=""/>
        <dsp:cNvSpPr/>
      </dsp:nvSpPr>
      <dsp:spPr>
        <a:xfrm>
          <a:off x="5331729" y="1565845"/>
          <a:ext cx="1774031" cy="1774031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2</a:t>
          </a:r>
        </a:p>
      </dsp:txBody>
      <dsp:txXfrm>
        <a:off x="5591530" y="1825646"/>
        <a:ext cx="1254429" cy="1254429"/>
      </dsp:txXfrm>
    </dsp:sp>
    <dsp:sp modelId="{39A8FD65-CC33-4443-AB8D-C2D6269362ED}">
      <dsp:nvSpPr>
        <dsp:cNvPr id="0" name=""/>
        <dsp:cNvSpPr/>
      </dsp:nvSpPr>
      <dsp:spPr>
        <a:xfrm rot="6480000">
          <a:off x="5575661" y="3407332"/>
          <a:ext cx="471371" cy="59873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 rot="10800000">
        <a:off x="5668216" y="3459834"/>
        <a:ext cx="329960" cy="359241"/>
      </dsp:txXfrm>
    </dsp:sp>
    <dsp:sp modelId="{A80B221E-D874-4306-8E09-588B5441441E}">
      <dsp:nvSpPr>
        <dsp:cNvPr id="0" name=""/>
        <dsp:cNvSpPr/>
      </dsp:nvSpPr>
      <dsp:spPr>
        <a:xfrm>
          <a:off x="4508689" y="4098899"/>
          <a:ext cx="1774031" cy="1774031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3</a:t>
          </a:r>
        </a:p>
      </dsp:txBody>
      <dsp:txXfrm>
        <a:off x="4768490" y="4358700"/>
        <a:ext cx="1254429" cy="1254429"/>
      </dsp:txXfrm>
    </dsp:sp>
    <dsp:sp modelId="{F7EF841F-8427-44E2-B491-3F0802C30A8B}">
      <dsp:nvSpPr>
        <dsp:cNvPr id="0" name=""/>
        <dsp:cNvSpPr/>
      </dsp:nvSpPr>
      <dsp:spPr>
        <a:xfrm rot="10800000">
          <a:off x="3841655" y="4686547"/>
          <a:ext cx="471371" cy="59873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 rot="10800000">
        <a:off x="3983066" y="4806294"/>
        <a:ext cx="329960" cy="359241"/>
      </dsp:txXfrm>
    </dsp:sp>
    <dsp:sp modelId="{800E1D53-2710-46BD-85BC-7F5EFA40D844}">
      <dsp:nvSpPr>
        <dsp:cNvPr id="0" name=""/>
        <dsp:cNvSpPr/>
      </dsp:nvSpPr>
      <dsp:spPr>
        <a:xfrm>
          <a:off x="1845278" y="4098899"/>
          <a:ext cx="1774031" cy="1774031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4</a:t>
          </a:r>
        </a:p>
      </dsp:txBody>
      <dsp:txXfrm>
        <a:off x="2105079" y="4358700"/>
        <a:ext cx="1254429" cy="1254429"/>
      </dsp:txXfrm>
    </dsp:sp>
    <dsp:sp modelId="{510C5F6F-8BE4-4C42-824F-1833ACCF9676}">
      <dsp:nvSpPr>
        <dsp:cNvPr id="0" name=""/>
        <dsp:cNvSpPr/>
      </dsp:nvSpPr>
      <dsp:spPr>
        <a:xfrm rot="15120000">
          <a:off x="2089211" y="3432707"/>
          <a:ext cx="471371" cy="59873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 rot="10800000">
        <a:off x="2181766" y="3619699"/>
        <a:ext cx="329960" cy="359241"/>
      </dsp:txXfrm>
    </dsp:sp>
    <dsp:sp modelId="{8091CFCB-3EC9-400D-91C5-832B55B783F4}">
      <dsp:nvSpPr>
        <dsp:cNvPr id="0" name=""/>
        <dsp:cNvSpPr/>
      </dsp:nvSpPr>
      <dsp:spPr>
        <a:xfrm>
          <a:off x="1022239" y="1565845"/>
          <a:ext cx="1774031" cy="1774031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5</a:t>
          </a:r>
        </a:p>
      </dsp:txBody>
      <dsp:txXfrm>
        <a:off x="1282040" y="1825646"/>
        <a:ext cx="1254429" cy="1254429"/>
      </dsp:txXfrm>
    </dsp:sp>
    <dsp:sp modelId="{1AD70D89-AA58-4548-A48D-15AD26F6E4DF}">
      <dsp:nvSpPr>
        <dsp:cNvPr id="0" name=""/>
        <dsp:cNvSpPr/>
      </dsp:nvSpPr>
      <dsp:spPr>
        <a:xfrm rot="19440000">
          <a:off x="2740149" y="1378577"/>
          <a:ext cx="471371" cy="59873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>
        <a:off x="2753653" y="1539884"/>
        <a:ext cx="329960" cy="3592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CF022-07B0-4121-B66A-9F768928F091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5D2A0F45-81DA-4EE2-B775-FC4987583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736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CF022-07B0-4121-B66A-9F768928F091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D2A0F45-81DA-4EE2-B775-FC4987583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080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CF022-07B0-4121-B66A-9F768928F091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D2A0F45-81DA-4EE2-B775-FC4987583D81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073766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CF022-07B0-4121-B66A-9F768928F091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D2A0F45-81DA-4EE2-B775-FC4987583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986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CF022-07B0-4121-B66A-9F768928F091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D2A0F45-81DA-4EE2-B775-FC4987583D81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533764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CF022-07B0-4121-B66A-9F768928F091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D2A0F45-81DA-4EE2-B775-FC4987583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8202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CF022-07B0-4121-B66A-9F768928F091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A0F45-81DA-4EE2-B775-FC4987583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2323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CF022-07B0-4121-B66A-9F768928F091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A0F45-81DA-4EE2-B775-FC4987583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918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CF022-07B0-4121-B66A-9F768928F091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A0F45-81DA-4EE2-B775-FC4987583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932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CF022-07B0-4121-B66A-9F768928F091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D2A0F45-81DA-4EE2-B775-FC4987583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74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CF022-07B0-4121-B66A-9F768928F091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D2A0F45-81DA-4EE2-B775-FC4987583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523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CF022-07B0-4121-B66A-9F768928F091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D2A0F45-81DA-4EE2-B775-FC4987583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811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CF022-07B0-4121-B66A-9F768928F091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A0F45-81DA-4EE2-B775-FC4987583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575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CF022-07B0-4121-B66A-9F768928F091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A0F45-81DA-4EE2-B775-FC4987583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952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CF022-07B0-4121-B66A-9F768928F091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A0F45-81DA-4EE2-B775-FC4987583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066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CF022-07B0-4121-B66A-9F768928F091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D2A0F45-81DA-4EE2-B775-FC4987583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841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CCF022-07B0-4121-B66A-9F768928F091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D2A0F45-81DA-4EE2-B775-FC4987583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836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9831515-308B-A5AF-9104-87E379E7CEC1}"/>
              </a:ext>
            </a:extLst>
          </p:cNvPr>
          <p:cNvSpPr txBox="1"/>
          <p:nvPr/>
        </p:nvSpPr>
        <p:spPr>
          <a:xfrm>
            <a:off x="1815353" y="2003611"/>
            <a:ext cx="1035219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INTRODUCTION TO OSPE, OSCE </a:t>
            </a:r>
          </a:p>
          <a:p>
            <a:r>
              <a:rPr lang="en-US" sz="6000" b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OSLER</a:t>
            </a:r>
            <a:endParaRPr lang="en-IN" sz="6000" b="1" dirty="0">
              <a:solidFill>
                <a:schemeClr val="accent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35E7AF-3549-1BBF-0EDE-6BD08F430DB1}"/>
              </a:ext>
            </a:extLst>
          </p:cNvPr>
          <p:cNvSpPr txBox="1"/>
          <p:nvPr/>
        </p:nvSpPr>
        <p:spPr>
          <a:xfrm>
            <a:off x="6831106" y="4693024"/>
            <a:ext cx="345767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Dr. Shambhavi Tripathi</a:t>
            </a:r>
          </a:p>
          <a:p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Professor </a:t>
            </a:r>
          </a:p>
          <a:p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Dept of Pathology</a:t>
            </a:r>
            <a:endParaRPr lang="en-IN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5149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re 1"/>
          <p:cNvSpPr>
            <a:spLocks noGrp="1"/>
          </p:cNvSpPr>
          <p:nvPr>
            <p:ph type="title"/>
          </p:nvPr>
        </p:nvSpPr>
        <p:spPr>
          <a:xfrm>
            <a:off x="1900517" y="583920"/>
            <a:ext cx="8229600" cy="944562"/>
          </a:xfrm>
        </p:spPr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q"/>
              <a:defRPr/>
            </a:pPr>
            <a:r>
              <a:rPr lang="en-US" sz="4800" b="1" u="sng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Advantages of OSPE</a:t>
            </a:r>
            <a:endParaRPr lang="fr-CA" sz="4800" u="sng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3" name="Espace réservé du contenu 2"/>
          <p:cNvSpPr>
            <a:spLocks noGrp="1"/>
          </p:cNvSpPr>
          <p:nvPr>
            <p:ph idx="1"/>
          </p:nvPr>
        </p:nvSpPr>
        <p:spPr>
          <a:xfrm>
            <a:off x="1806388" y="1741955"/>
            <a:ext cx="8229600" cy="5210175"/>
          </a:xfrm>
        </p:spPr>
        <p:txBody>
          <a:bodyPr>
            <a:noAutofit/>
          </a:bodyPr>
          <a:lstStyle/>
          <a:p>
            <a:pPr marL="365760" indent="-283464">
              <a:buFont typeface="Wingdings 2"/>
              <a:buChar char=""/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It is useful for any subject.</a:t>
            </a:r>
          </a:p>
          <a:p>
            <a:pPr marL="365760" indent="-283464">
              <a:buFont typeface="Wingdings 2"/>
              <a:buChar char=""/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It can also examine both the clinical and Experimental skills.</a:t>
            </a:r>
          </a:p>
          <a:p>
            <a:pPr marL="365760" indent="-283464">
              <a:buFont typeface="Wingdings 2"/>
              <a:buChar char=""/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Checklists are used for marking and evaluation.</a:t>
            </a:r>
          </a:p>
          <a:p>
            <a:pPr marL="365760" indent="-283464">
              <a:buFont typeface="Wingdings 2"/>
              <a:buChar char=""/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Student take more interest due to verity and keep themselves alert during the whole process.</a:t>
            </a:r>
          </a:p>
          <a:p>
            <a:pPr marL="82296" indent="0">
              <a:buNone/>
              <a:defRPr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760" indent="-283464">
              <a:buFont typeface="Wingdings 2"/>
              <a:buChar char=""/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Large no of students can be tested with in the short time.</a:t>
            </a:r>
          </a:p>
          <a:p>
            <a:pPr marL="365760" indent="-283464">
              <a:buNone/>
              <a:defRPr/>
            </a:pPr>
            <a:endParaRPr lang="fr-CA" sz="2800" dirty="0">
              <a:solidFill>
                <a:srgbClr val="265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4397" y="-1"/>
            <a:ext cx="3608456" cy="3334872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9408280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re 1"/>
          <p:cNvSpPr>
            <a:spLocks noGrp="1"/>
          </p:cNvSpPr>
          <p:nvPr>
            <p:ph type="title"/>
          </p:nvPr>
        </p:nvSpPr>
        <p:spPr>
          <a:xfrm>
            <a:off x="1766047" y="624261"/>
            <a:ext cx="8229600" cy="1249362"/>
          </a:xfrm>
        </p:spPr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q"/>
              <a:defRPr/>
            </a:pPr>
            <a:r>
              <a:rPr lang="en-US" sz="4400" b="1" u="sng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Disadvantages of OSPE</a:t>
            </a:r>
            <a:endParaRPr lang="fr-CA" sz="4400" u="sng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83" name="Espace réservé du contenu 2"/>
          <p:cNvSpPr>
            <a:spLocks noGrp="1"/>
          </p:cNvSpPr>
          <p:nvPr>
            <p:ph idx="1"/>
          </p:nvPr>
        </p:nvSpPr>
        <p:spPr>
          <a:xfrm>
            <a:off x="1766047" y="1873623"/>
            <a:ext cx="8229600" cy="4676775"/>
          </a:xfrm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If proper planning, briefing to the student, preparation of procedure of response stations are not done properly then the whole process of OSPE may become failed.</a:t>
            </a:r>
          </a:p>
          <a:p>
            <a:pPr marL="0" indent="0" eaLnBrk="1" hangingPunct="1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Separate observer for each station is required.</a:t>
            </a:r>
          </a:p>
          <a:p>
            <a:pPr marL="0" indent="0" eaLnBrk="1" hangingPunct="1">
              <a:buNone/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None/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None/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None/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None/>
            </a:pPr>
            <a:endParaRPr lang="fr-CA" sz="3600" dirty="0">
              <a:solidFill>
                <a:srgbClr val="265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6916" y="54348"/>
            <a:ext cx="2514600" cy="6496050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6793699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896036" y="3733800"/>
            <a:ext cx="9897035" cy="312420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kern="10" dirty="0">
                <a:ln w="9525">
                  <a:noFill/>
                  <a:round/>
                  <a:headEnd/>
                  <a:tailEnd/>
                </a:ln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OBJECTIVE STRUCTURE </a:t>
            </a:r>
            <a:br>
              <a:rPr lang="en-US" kern="10" dirty="0">
                <a:ln w="9525">
                  <a:noFill/>
                  <a:round/>
                  <a:headEnd/>
                  <a:tailEnd/>
                </a:ln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kern="10" dirty="0">
                <a:ln w="9525">
                  <a:noFill/>
                  <a:round/>
                  <a:headEnd/>
                  <a:tailEnd/>
                </a:ln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CLINICAL EXAMINATION (OSCE)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21" b="33922"/>
          <a:stretch/>
        </p:blipFill>
        <p:spPr>
          <a:xfrm>
            <a:off x="161365" y="0"/>
            <a:ext cx="12030636" cy="3966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499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434" y="94129"/>
            <a:ext cx="10524565" cy="6763871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513834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8383" y="528245"/>
            <a:ext cx="8911687" cy="1280890"/>
          </a:xfrm>
        </p:spPr>
        <p:txBody>
          <a:bodyPr>
            <a:noAutofit/>
          </a:bodyPr>
          <a:lstStyle/>
          <a:p>
            <a:pPr marL="685800" indent="-685800">
              <a:buFont typeface="Wingdings" panose="05000000000000000000" pitchFamily="2" charset="2"/>
              <a:buChar char="q"/>
            </a:pPr>
            <a:r>
              <a:rPr lang="en-US" sz="5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INTRODUCTION: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4670" y="1674663"/>
            <a:ext cx="8915400" cy="4510983"/>
          </a:xfrm>
        </p:spPr>
        <p:txBody>
          <a:bodyPr>
            <a:no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OSCE is a modern type of examination often used in medical sciences to test clinical skill performance and competence in skills such as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communication, clinical examination, medical procedures, prescription,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interpretation of result.</a:t>
            </a:r>
          </a:p>
          <a:p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28743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4568" y="743069"/>
            <a:ext cx="7499350" cy="1325562"/>
          </a:xfrm>
        </p:spPr>
        <p:txBody>
          <a:bodyPr/>
          <a:lstStyle/>
          <a:p>
            <a:pPr marL="571500" indent="-571500" eaLnBrk="1" hangingPunct="1">
              <a:buFont typeface="Wingdings" panose="05000000000000000000" pitchFamily="2" charset="2"/>
              <a:buChar char="q"/>
              <a:defRPr/>
            </a:pP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OSCE DESIGN: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2019230" y="2299447"/>
            <a:ext cx="4072288" cy="3777621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rgbClr val="FF0000"/>
                </a:solidFill>
              </a:rPr>
              <a:t>O</a:t>
            </a:r>
            <a:r>
              <a:rPr lang="en-US" sz="3600" dirty="0"/>
              <a:t>bjective – all candidates are presented with the same stimuli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en-US" sz="3600" dirty="0"/>
          </a:p>
        </p:txBody>
      </p:sp>
      <p:pic>
        <p:nvPicPr>
          <p:cNvPr id="4" name="Picture 3" descr="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7999" y="1405850"/>
            <a:ext cx="5051542" cy="4996609"/>
          </a:xfrm>
          <a:prstGeom prst="rect">
            <a:avLst/>
          </a:prstGeom>
          <a:ln w="88900" cap="sq" cmpd="thickThin">
            <a:solidFill>
              <a:schemeClr val="accent5">
                <a:lumMod val="40000"/>
                <a:lumOff val="6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405222845"/>
      </p:ext>
    </p:extLst>
  </p:cSld>
  <p:clrMapOvr>
    <a:masterClrMapping/>
  </p:clrMapOvr>
  <p:transition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9208" y="691345"/>
            <a:ext cx="8911687" cy="1280890"/>
          </a:xfrm>
        </p:spPr>
        <p:txBody>
          <a:bodyPr>
            <a:normAutofit/>
          </a:bodyPr>
          <a:lstStyle/>
          <a:p>
            <a:pPr marL="571500" indent="-571500" eaLnBrk="1" hangingPunct="1">
              <a:buFont typeface="Wingdings" panose="05000000000000000000" pitchFamily="2" charset="2"/>
              <a:buChar char="q"/>
              <a:defRPr/>
            </a:pPr>
            <a:r>
              <a:rPr lang="en-US" sz="4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an OSCE?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1759208" y="2133600"/>
            <a:ext cx="8911687" cy="4616824"/>
          </a:xfrm>
        </p:spPr>
        <p:txBody>
          <a:bodyPr>
            <a:normAutofit/>
          </a:bodyPr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bjective</a:t>
            </a:r>
            <a:endParaRPr lang="en-US" sz="40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tructured – Specific foundational and functional competencies are tested at each station and the marking sachem for each station is structured</a:t>
            </a:r>
            <a:endParaRPr lang="en-US" sz="40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6" descr="http://ts4.mm.bing.net/images/thumbnail.aspx?q=1439676117943&amp;id=1737a217ac27d52379601264530f83f2&amp;url=http%3a%2f%2fwww.imaginis.com%2ffiles%2fmedia%2ftransfer%2fimg%2fbreasthealth%2fCB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482" y="0"/>
            <a:ext cx="4471147" cy="3048000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3285427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5419" y="556874"/>
            <a:ext cx="8911687" cy="1280890"/>
          </a:xfrm>
        </p:spPr>
        <p:txBody>
          <a:bodyPr>
            <a:normAutofit/>
          </a:bodyPr>
          <a:lstStyle/>
          <a:p>
            <a:pPr marL="685800" indent="-685800" eaLnBrk="1" hangingPunct="1">
              <a:buFont typeface="Wingdings" panose="05000000000000000000" pitchFamily="2" charset="2"/>
              <a:buChar char="q"/>
              <a:defRPr/>
            </a:pPr>
            <a:r>
              <a:rPr lang="en-US" sz="4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an OSCE?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1705419" y="1999128"/>
            <a:ext cx="8554687" cy="4858871"/>
          </a:xfrm>
        </p:spPr>
        <p:txBody>
          <a:bodyPr>
            <a:normAutofit/>
          </a:bodyPr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bjective</a:t>
            </a:r>
            <a:endParaRPr lang="en-US" sz="40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tructured</a:t>
            </a:r>
            <a:endParaRPr lang="en-US" sz="40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linical 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xamination – Test of performance of clinical competencies, with an emphasis on skills and attitudes</a:t>
            </a:r>
            <a:endParaRPr lang="en-US" sz="40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7299837"/>
      </p:ext>
    </p:extLst>
  </p:cSld>
  <p:clrMapOvr>
    <a:masterClrMapping/>
  </p:clrMapOvr>
  <p:transition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7843" y="529979"/>
            <a:ext cx="8911687" cy="1280890"/>
          </a:xfrm>
        </p:spPr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q"/>
              <a:defRPr/>
            </a:pPr>
            <a:r>
              <a:rPr lang="en-US" sz="5400" b="1" u="sng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7843" y="1609163"/>
            <a:ext cx="9549768" cy="4684059"/>
          </a:xfrm>
        </p:spPr>
        <p:txBody>
          <a:bodyPr>
            <a:no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candidates are assessed using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exactly the same stations with the same marking scheme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an OSCE candidates get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marks for each step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the mark scheme that they perform correctly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which therefore makes the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assessment of clinical skills more objective rather than subjective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6993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0850" y="584729"/>
            <a:ext cx="8911687" cy="1280890"/>
          </a:xfrm>
        </p:spPr>
        <p:txBody>
          <a:bodyPr>
            <a:normAutofit/>
          </a:bodyPr>
          <a:lstStyle/>
          <a:p>
            <a:pPr marL="571500" indent="-571500" eaLnBrk="1" hangingPunct="1">
              <a:buFont typeface="Wingdings" panose="05000000000000000000" pitchFamily="2" charset="2"/>
              <a:buChar char="q"/>
              <a:defRPr/>
            </a:pPr>
            <a:r>
              <a:rPr lang="en-US" b="1" u="sng" kern="10" dirty="0">
                <a:ln w="9525">
                  <a:noFill/>
                  <a:round/>
                  <a:headEnd/>
                  <a:tailEnd/>
                </a:ln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 &amp; STATION : TWO TYPES </a:t>
            </a:r>
            <a:endParaRPr lang="en-US" b="1" u="sng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7"/>
          <p:cNvSpPr>
            <a:spLocks noGrp="1" noChangeArrowheads="1"/>
          </p:cNvSpPr>
          <p:nvPr>
            <p:ph idx="1"/>
          </p:nvPr>
        </p:nvSpPr>
        <p:spPr>
          <a:xfrm>
            <a:off x="2438400" y="1676401"/>
            <a:ext cx="4495800" cy="1569660"/>
          </a:xfrm>
          <a:solidFill>
            <a:srgbClr val="FFFF00"/>
          </a:solidFill>
          <a:ln w="76200">
            <a:solidFill>
              <a:srgbClr val="008000"/>
            </a:solidFill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PROCEDURE STATION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e.g. Taking history of a patient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Examine this patient’s pulse</a:t>
            </a:r>
          </a:p>
        </p:txBody>
      </p:sp>
      <p:sp>
        <p:nvSpPr>
          <p:cNvPr id="5" name="WordArt 5"/>
          <p:cNvSpPr>
            <a:spLocks noChangeArrowheads="1" noChangeShapeType="1" noTextEdit="1"/>
          </p:cNvSpPr>
          <p:nvPr/>
        </p:nvSpPr>
        <p:spPr bwMode="auto">
          <a:xfrm>
            <a:off x="7924800" y="1498677"/>
            <a:ext cx="2147887" cy="10033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EXAMINER</a:t>
            </a:r>
          </a:p>
          <a:p>
            <a:pPr algn="ctr"/>
            <a:r>
              <a:rPr lang="en-US" kern="1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OBSERVES</a:t>
            </a:r>
          </a:p>
        </p:txBody>
      </p:sp>
      <p:pic>
        <p:nvPicPr>
          <p:cNvPr id="6" name="Picture 4" descr="EY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160544" y="2520741"/>
            <a:ext cx="1533525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125663" y="4314825"/>
            <a:ext cx="4953000" cy="1569660"/>
          </a:xfrm>
          <a:prstGeom prst="rect">
            <a:avLst/>
          </a:prstGeom>
          <a:solidFill>
            <a:srgbClr val="FFFF00"/>
          </a:solidFill>
          <a:ln w="76200">
            <a:solidFill>
              <a:srgbClr val="008000"/>
            </a:solidFill>
            <a:prstDash val="sysDot"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algn="ctr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 STATION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24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MCQs related to finding 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24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Interpretation of temperature chart </a:t>
            </a:r>
          </a:p>
        </p:txBody>
      </p:sp>
      <p:sp>
        <p:nvSpPr>
          <p:cNvPr id="8" name="WordArt 6"/>
          <p:cNvSpPr>
            <a:spLocks noChangeArrowheads="1" noChangeShapeType="1" noTextEdit="1"/>
          </p:cNvSpPr>
          <p:nvPr/>
        </p:nvSpPr>
        <p:spPr bwMode="auto">
          <a:xfrm>
            <a:off x="7478713" y="3864281"/>
            <a:ext cx="3276600" cy="1219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 ANSWERS ON </a:t>
            </a:r>
          </a:p>
          <a:p>
            <a:pPr algn="ctr"/>
            <a:r>
              <a:rPr lang="en-US" kern="1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ANSWER SHEET</a:t>
            </a:r>
          </a:p>
        </p:txBody>
      </p:sp>
      <p:pic>
        <p:nvPicPr>
          <p:cNvPr id="9" name="Picture 3" descr="EDCN02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5332422"/>
            <a:ext cx="23844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2166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ctrTitle"/>
          </p:nvPr>
        </p:nvSpPr>
        <p:spPr>
          <a:xfrm>
            <a:off x="2043954" y="3818965"/>
            <a:ext cx="9905999" cy="291757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6000" b="1" i="1" cap="all" dirty="0">
                <a:effectLst>
                  <a:reflection blurRad="12700" stA="28000" endPos="45000" dist="1003" dir="5400000" sy="-100000" algn="bl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objective structured PRACTICAL examination (OSPE)</a:t>
            </a:r>
            <a:endParaRPr lang="fr-CA" sz="60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4" descr="OSC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939" y="228601"/>
            <a:ext cx="5416062" cy="3590364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96072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2231" y="1480205"/>
            <a:ext cx="10878415" cy="4152761"/>
          </a:xfrm>
        </p:spPr>
        <p:txBody>
          <a:bodyPr>
            <a:no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main features of OSCE/OSPE is that both the process and the product are tested giving importance to individual competencies. 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examination covers a broad range of clinical skills.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scoring is objective, since agreed check lists are used for scoring. 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Patient variability and examiner variability are eliminated thus increasing the validity of the examination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215152" y="556875"/>
            <a:ext cx="86599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14600" lvl="4" indent="-685800">
              <a:buFont typeface="Wingdings" panose="05000000000000000000" pitchFamily="2" charset="2"/>
              <a:buChar char="q"/>
            </a:pPr>
            <a:r>
              <a:rPr lang="en-US" sz="5400" b="1" u="sng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Features of OSCE</a:t>
            </a:r>
            <a:r>
              <a:rPr lang="en-US" sz="4800" b="1" u="sng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 </a:t>
            </a:r>
            <a:endParaRPr lang="en-US" sz="5400" b="1" u="sng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82892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689350" y="1419351"/>
            <a:ext cx="4775200" cy="4165600"/>
            <a:chOff x="2165350" y="1419351"/>
            <a:chExt cx="4775200" cy="41656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90750" y="1444751"/>
              <a:ext cx="4724400" cy="41148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190750" y="1444751"/>
              <a:ext cx="4724400" cy="4114800"/>
            </a:xfrm>
            <a:custGeom>
              <a:avLst/>
              <a:gdLst/>
              <a:ahLst/>
              <a:cxnLst/>
              <a:rect l="l" t="t" r="r" b="b"/>
              <a:pathLst>
                <a:path w="4724400" h="4114800">
                  <a:moveTo>
                    <a:pt x="2362199" y="0"/>
                  </a:moveTo>
                  <a:lnTo>
                    <a:pt x="0" y="4114800"/>
                  </a:lnTo>
                  <a:lnTo>
                    <a:pt x="4724400" y="4114800"/>
                  </a:lnTo>
                  <a:lnTo>
                    <a:pt x="2362199" y="0"/>
                  </a:lnTo>
                  <a:close/>
                </a:path>
              </a:pathLst>
            </a:custGeom>
            <a:ln w="50800">
              <a:solidFill>
                <a:srgbClr val="01010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190750" y="4645151"/>
              <a:ext cx="4724400" cy="914400"/>
            </a:xfrm>
            <a:custGeom>
              <a:avLst/>
              <a:gdLst/>
              <a:ahLst/>
              <a:cxnLst/>
              <a:rect l="l" t="t" r="r" b="b"/>
              <a:pathLst>
                <a:path w="4724400" h="914400">
                  <a:moveTo>
                    <a:pt x="0" y="914400"/>
                  </a:moveTo>
                  <a:lnTo>
                    <a:pt x="528065" y="0"/>
                  </a:lnTo>
                  <a:lnTo>
                    <a:pt x="4195572" y="0"/>
                  </a:lnTo>
                  <a:lnTo>
                    <a:pt x="4724400" y="914399"/>
                  </a:lnTo>
                  <a:lnTo>
                    <a:pt x="0" y="914400"/>
                  </a:lnTo>
                  <a:close/>
                </a:path>
              </a:pathLst>
            </a:custGeom>
            <a:ln w="19050">
              <a:solidFill>
                <a:srgbClr val="01010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724150" y="3730751"/>
              <a:ext cx="3657600" cy="914400"/>
            </a:xfrm>
            <a:custGeom>
              <a:avLst/>
              <a:gdLst/>
              <a:ahLst/>
              <a:cxnLst/>
              <a:rect l="l" t="t" r="r" b="b"/>
              <a:pathLst>
                <a:path w="3657600" h="914400">
                  <a:moveTo>
                    <a:pt x="0" y="914400"/>
                  </a:moveTo>
                  <a:lnTo>
                    <a:pt x="536447" y="0"/>
                  </a:lnTo>
                  <a:lnTo>
                    <a:pt x="3121152" y="0"/>
                  </a:lnTo>
                  <a:lnTo>
                    <a:pt x="3657600" y="914399"/>
                  </a:lnTo>
                  <a:lnTo>
                    <a:pt x="0" y="914400"/>
                  </a:lnTo>
                  <a:close/>
                </a:path>
              </a:pathLst>
            </a:custGeom>
            <a:ln w="19050">
              <a:solidFill>
                <a:srgbClr val="01010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257550" y="2816351"/>
              <a:ext cx="2590800" cy="914400"/>
            </a:xfrm>
            <a:custGeom>
              <a:avLst/>
              <a:gdLst/>
              <a:ahLst/>
              <a:cxnLst/>
              <a:rect l="l" t="t" r="r" b="b"/>
              <a:pathLst>
                <a:path w="2590800" h="914400">
                  <a:moveTo>
                    <a:pt x="0" y="914400"/>
                  </a:moveTo>
                  <a:lnTo>
                    <a:pt x="489203" y="0"/>
                  </a:lnTo>
                  <a:lnTo>
                    <a:pt x="2101596" y="0"/>
                  </a:lnTo>
                  <a:lnTo>
                    <a:pt x="2590800" y="914399"/>
                  </a:lnTo>
                  <a:lnTo>
                    <a:pt x="0" y="914400"/>
                  </a:lnTo>
                  <a:close/>
                </a:path>
              </a:pathLst>
            </a:custGeom>
            <a:ln w="19050">
              <a:solidFill>
                <a:srgbClr val="01010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752850" y="1444751"/>
              <a:ext cx="1600200" cy="1371600"/>
            </a:xfrm>
            <a:custGeom>
              <a:avLst/>
              <a:gdLst/>
              <a:ahLst/>
              <a:cxnLst/>
              <a:rect l="l" t="t" r="r" b="b"/>
              <a:pathLst>
                <a:path w="1600200" h="1371600">
                  <a:moveTo>
                    <a:pt x="0" y="1371600"/>
                  </a:moveTo>
                  <a:lnTo>
                    <a:pt x="800099" y="0"/>
                  </a:lnTo>
                  <a:lnTo>
                    <a:pt x="1600200" y="1371599"/>
                  </a:lnTo>
                  <a:lnTo>
                    <a:pt x="0" y="1371600"/>
                  </a:lnTo>
                  <a:close/>
                </a:path>
              </a:pathLst>
            </a:custGeom>
            <a:ln w="19050">
              <a:solidFill>
                <a:srgbClr val="01010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3439923" y="5737350"/>
            <a:ext cx="5427345" cy="45148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spcBef>
                <a:spcPts val="95"/>
              </a:spcBef>
            </a:pPr>
            <a:r>
              <a:rPr sz="1400" dirty="0">
                <a:latin typeface="Tahoma"/>
                <a:cs typeface="Tahoma"/>
              </a:rPr>
              <a:t>Miller</a:t>
            </a:r>
            <a:r>
              <a:rPr sz="1400" spc="-25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GE.</a:t>
            </a:r>
            <a:r>
              <a:rPr sz="1400" spc="-20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The</a:t>
            </a:r>
            <a:r>
              <a:rPr sz="1400" spc="-20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assessment</a:t>
            </a:r>
            <a:r>
              <a:rPr sz="1400" spc="-20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of</a:t>
            </a:r>
            <a:r>
              <a:rPr sz="1400" spc="-20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clinical</a:t>
            </a:r>
            <a:r>
              <a:rPr sz="1400" spc="-20" dirty="0">
                <a:latin typeface="Tahoma"/>
                <a:cs typeface="Tahoma"/>
              </a:rPr>
              <a:t> </a:t>
            </a:r>
            <a:r>
              <a:rPr sz="1400" spc="-10" dirty="0">
                <a:latin typeface="Tahoma"/>
                <a:cs typeface="Tahoma"/>
              </a:rPr>
              <a:t>skills/competence/performance. </a:t>
            </a:r>
            <a:r>
              <a:rPr sz="1400" dirty="0">
                <a:latin typeface="Tahoma"/>
                <a:cs typeface="Tahoma"/>
              </a:rPr>
              <a:t>Academic</a:t>
            </a:r>
            <a:r>
              <a:rPr sz="1400" spc="-45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Medicine</a:t>
            </a:r>
            <a:r>
              <a:rPr sz="1400" spc="-50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(Supplement)</a:t>
            </a:r>
            <a:r>
              <a:rPr sz="1400" spc="-50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1990;</a:t>
            </a:r>
            <a:r>
              <a:rPr sz="1400" spc="-50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65:</a:t>
            </a:r>
            <a:r>
              <a:rPr sz="1400" spc="-50" dirty="0">
                <a:latin typeface="Tahoma"/>
                <a:cs typeface="Tahoma"/>
              </a:rPr>
              <a:t> </a:t>
            </a:r>
            <a:r>
              <a:rPr sz="1400" dirty="0">
                <a:latin typeface="Tahoma"/>
                <a:cs typeface="Tahoma"/>
              </a:rPr>
              <a:t>S63-</a:t>
            </a:r>
            <a:r>
              <a:rPr sz="1400" spc="-20" dirty="0">
                <a:latin typeface="Tahoma"/>
                <a:cs typeface="Tahoma"/>
              </a:rPr>
              <a:t>S67.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538470" y="4832097"/>
            <a:ext cx="109347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800" spc="-10" dirty="0">
                <a:latin typeface="Arial MT"/>
                <a:cs typeface="Arial MT"/>
              </a:rPr>
              <a:t>Knows</a:t>
            </a:r>
            <a:endParaRPr sz="2800"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164468" y="3090903"/>
            <a:ext cx="184594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800" dirty="0">
                <a:latin typeface="Arial MT"/>
                <a:cs typeface="Arial MT"/>
              </a:rPr>
              <a:t>Shows</a:t>
            </a:r>
            <a:r>
              <a:rPr sz="2800" spc="-85" dirty="0">
                <a:latin typeface="Arial MT"/>
                <a:cs typeface="Arial MT"/>
              </a:rPr>
              <a:t> </a:t>
            </a:r>
            <a:r>
              <a:rPr sz="2800" spc="-25" dirty="0">
                <a:latin typeface="Arial MT"/>
                <a:cs typeface="Arial MT"/>
              </a:rPr>
              <a:t>how</a:t>
            </a:r>
            <a:endParaRPr sz="2800">
              <a:latin typeface="Arial MT"/>
              <a:cs typeface="Arial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163045" y="4005448"/>
            <a:ext cx="184594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800" dirty="0">
                <a:latin typeface="Arial MT"/>
                <a:cs typeface="Arial MT"/>
              </a:rPr>
              <a:t>Knows</a:t>
            </a:r>
            <a:r>
              <a:rPr sz="2800" spc="-85" dirty="0">
                <a:latin typeface="Arial MT"/>
                <a:cs typeface="Arial MT"/>
              </a:rPr>
              <a:t> </a:t>
            </a:r>
            <a:r>
              <a:rPr sz="2800" spc="-25" dirty="0">
                <a:latin typeface="Arial MT"/>
                <a:cs typeface="Arial MT"/>
              </a:rPr>
              <a:t>how</a:t>
            </a:r>
            <a:endParaRPr sz="2800">
              <a:latin typeface="Arial MT"/>
              <a:cs typeface="Arial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671916" y="2252867"/>
            <a:ext cx="858519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800" spc="-20" dirty="0">
                <a:latin typeface="Arial MT"/>
                <a:cs typeface="Arial MT"/>
              </a:rPr>
              <a:t>Does</a:t>
            </a:r>
            <a:endParaRPr sz="2800">
              <a:latin typeface="Arial MT"/>
              <a:cs typeface="Arial MT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2216341" y="1382713"/>
            <a:ext cx="1158875" cy="4206875"/>
            <a:chOff x="692340" y="1382712"/>
            <a:chExt cx="1158875" cy="4206875"/>
          </a:xfrm>
        </p:grpSpPr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0277" y="1390650"/>
              <a:ext cx="1142999" cy="4191000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700277" y="1390650"/>
              <a:ext cx="1143000" cy="4191000"/>
            </a:xfrm>
            <a:custGeom>
              <a:avLst/>
              <a:gdLst/>
              <a:ahLst/>
              <a:cxnLst/>
              <a:rect l="l" t="t" r="r" b="b"/>
              <a:pathLst>
                <a:path w="1143000" h="4191000">
                  <a:moveTo>
                    <a:pt x="0" y="1047750"/>
                  </a:moveTo>
                  <a:lnTo>
                    <a:pt x="285750" y="1047750"/>
                  </a:lnTo>
                  <a:lnTo>
                    <a:pt x="285750" y="4191000"/>
                  </a:lnTo>
                  <a:lnTo>
                    <a:pt x="857250" y="4191000"/>
                  </a:lnTo>
                  <a:lnTo>
                    <a:pt x="857250" y="1047750"/>
                  </a:lnTo>
                  <a:lnTo>
                    <a:pt x="1143000" y="1047750"/>
                  </a:lnTo>
                  <a:lnTo>
                    <a:pt x="571499" y="0"/>
                  </a:lnTo>
                  <a:lnTo>
                    <a:pt x="0" y="1047750"/>
                  </a:lnTo>
                  <a:close/>
                </a:path>
              </a:pathLst>
            </a:custGeom>
            <a:ln w="15875">
              <a:solidFill>
                <a:srgbClr val="01010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2606079" y="2250655"/>
            <a:ext cx="320601" cy="312166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535"/>
              </a:lnSpc>
            </a:pPr>
            <a:r>
              <a:rPr sz="2200" b="1" dirty="0">
                <a:latin typeface="Arial"/>
                <a:cs typeface="Arial"/>
              </a:rPr>
              <a:t>Professional</a:t>
            </a:r>
            <a:r>
              <a:rPr sz="2200" b="1" spc="-110" dirty="0">
                <a:latin typeface="Arial"/>
                <a:cs typeface="Arial"/>
              </a:rPr>
              <a:t> </a:t>
            </a:r>
            <a:r>
              <a:rPr sz="2200" b="1" spc="-10" dirty="0">
                <a:latin typeface="Arial"/>
                <a:cs typeface="Arial"/>
              </a:rPr>
              <a:t>behaviour</a:t>
            </a:r>
            <a:endParaRPr sz="2200">
              <a:latin typeface="Arial"/>
              <a:cs typeface="Aria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6929438" y="2057210"/>
            <a:ext cx="1990725" cy="3209925"/>
            <a:chOff x="5405437" y="2057209"/>
            <a:chExt cx="1990725" cy="3209925"/>
          </a:xfrm>
        </p:grpSpPr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34200" y="4805172"/>
              <a:ext cx="457200" cy="457200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6934200" y="4805172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114300" y="0"/>
                  </a:moveTo>
                  <a:lnTo>
                    <a:pt x="114300" y="114300"/>
                  </a:lnTo>
                  <a:lnTo>
                    <a:pt x="457200" y="114299"/>
                  </a:lnTo>
                  <a:lnTo>
                    <a:pt x="457200" y="342900"/>
                  </a:lnTo>
                  <a:lnTo>
                    <a:pt x="114300" y="342900"/>
                  </a:lnTo>
                  <a:lnTo>
                    <a:pt x="114300" y="457200"/>
                  </a:lnTo>
                  <a:lnTo>
                    <a:pt x="0" y="228600"/>
                  </a:lnTo>
                  <a:lnTo>
                    <a:pt x="114300" y="0"/>
                  </a:lnTo>
                  <a:close/>
                </a:path>
              </a:pathLst>
            </a:custGeom>
            <a:ln w="9525">
              <a:solidFill>
                <a:srgbClr val="01010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400800" y="3995927"/>
              <a:ext cx="990600" cy="457200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6400800" y="3995927"/>
              <a:ext cx="990600" cy="457200"/>
            </a:xfrm>
            <a:custGeom>
              <a:avLst/>
              <a:gdLst/>
              <a:ahLst/>
              <a:cxnLst/>
              <a:rect l="l" t="t" r="r" b="b"/>
              <a:pathLst>
                <a:path w="990600" h="457200">
                  <a:moveTo>
                    <a:pt x="247650" y="0"/>
                  </a:moveTo>
                  <a:lnTo>
                    <a:pt x="247650" y="114300"/>
                  </a:lnTo>
                  <a:lnTo>
                    <a:pt x="990600" y="114299"/>
                  </a:lnTo>
                  <a:lnTo>
                    <a:pt x="990600" y="342899"/>
                  </a:lnTo>
                  <a:lnTo>
                    <a:pt x="247650" y="342900"/>
                  </a:lnTo>
                  <a:lnTo>
                    <a:pt x="247650" y="457200"/>
                  </a:lnTo>
                  <a:lnTo>
                    <a:pt x="0" y="228600"/>
                  </a:lnTo>
                  <a:lnTo>
                    <a:pt x="247650" y="0"/>
                  </a:lnTo>
                  <a:close/>
                </a:path>
              </a:pathLst>
            </a:custGeom>
            <a:ln w="9525">
              <a:solidFill>
                <a:srgbClr val="01010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019800" y="3052572"/>
              <a:ext cx="1371600" cy="609600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6019799" y="3052572"/>
              <a:ext cx="1371600" cy="609600"/>
            </a:xfrm>
            <a:custGeom>
              <a:avLst/>
              <a:gdLst/>
              <a:ahLst/>
              <a:cxnLst/>
              <a:rect l="l" t="t" r="r" b="b"/>
              <a:pathLst>
                <a:path w="1371600" h="609600">
                  <a:moveTo>
                    <a:pt x="243839" y="0"/>
                  </a:moveTo>
                  <a:lnTo>
                    <a:pt x="243839" y="181356"/>
                  </a:lnTo>
                  <a:lnTo>
                    <a:pt x="1371599" y="181355"/>
                  </a:lnTo>
                  <a:lnTo>
                    <a:pt x="1371599" y="429005"/>
                  </a:lnTo>
                  <a:lnTo>
                    <a:pt x="243839" y="429006"/>
                  </a:lnTo>
                  <a:lnTo>
                    <a:pt x="243839" y="609600"/>
                  </a:lnTo>
                  <a:lnTo>
                    <a:pt x="0" y="304800"/>
                  </a:lnTo>
                  <a:lnTo>
                    <a:pt x="243839" y="0"/>
                  </a:lnTo>
                  <a:close/>
                </a:path>
              </a:pathLst>
            </a:custGeom>
            <a:ln w="9525">
              <a:solidFill>
                <a:srgbClr val="01010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410199" y="2061972"/>
              <a:ext cx="1981200" cy="761999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5410200" y="2061972"/>
              <a:ext cx="1981200" cy="762000"/>
            </a:xfrm>
            <a:custGeom>
              <a:avLst/>
              <a:gdLst/>
              <a:ahLst/>
              <a:cxnLst/>
              <a:rect l="l" t="t" r="r" b="b"/>
              <a:pathLst>
                <a:path w="1981200" h="762000">
                  <a:moveTo>
                    <a:pt x="352043" y="0"/>
                  </a:moveTo>
                  <a:lnTo>
                    <a:pt x="352043" y="226314"/>
                  </a:lnTo>
                  <a:lnTo>
                    <a:pt x="1981199" y="226313"/>
                  </a:lnTo>
                  <a:lnTo>
                    <a:pt x="1981199" y="535685"/>
                  </a:lnTo>
                  <a:lnTo>
                    <a:pt x="352043" y="535686"/>
                  </a:lnTo>
                  <a:lnTo>
                    <a:pt x="352043" y="762000"/>
                  </a:lnTo>
                  <a:lnTo>
                    <a:pt x="0" y="381000"/>
                  </a:lnTo>
                  <a:lnTo>
                    <a:pt x="352043" y="0"/>
                  </a:lnTo>
                  <a:close/>
                </a:path>
              </a:pathLst>
            </a:custGeom>
            <a:ln w="9525">
              <a:solidFill>
                <a:srgbClr val="01010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9071103" y="4878579"/>
            <a:ext cx="1054735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600" b="1" dirty="0">
                <a:solidFill>
                  <a:srgbClr val="0000FF"/>
                </a:solidFill>
                <a:latin typeface="Arial"/>
                <a:cs typeface="Arial"/>
              </a:rPr>
              <a:t>MCQ,</a:t>
            </a:r>
            <a:r>
              <a:rPr sz="1600" b="1" spc="-4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b="1" spc="-25" dirty="0">
                <a:solidFill>
                  <a:srgbClr val="0000FF"/>
                </a:solidFill>
                <a:latin typeface="Arial"/>
                <a:cs typeface="Arial"/>
              </a:rPr>
              <a:t>SAQ</a:t>
            </a:r>
            <a:endParaRPr sz="16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9071103" y="3943503"/>
            <a:ext cx="1136015" cy="514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600" b="1" dirty="0">
                <a:solidFill>
                  <a:srgbClr val="0000FF"/>
                </a:solidFill>
                <a:latin typeface="Arial"/>
                <a:cs typeface="Arial"/>
              </a:rPr>
              <a:t>MCQ,</a:t>
            </a:r>
            <a:r>
              <a:rPr sz="1600" b="1" spc="-4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b="1" spc="-20" dirty="0">
                <a:solidFill>
                  <a:srgbClr val="0000FF"/>
                </a:solidFill>
                <a:latin typeface="Arial"/>
                <a:cs typeface="Arial"/>
              </a:rPr>
              <a:t>MEQ,</a:t>
            </a:r>
            <a:endParaRPr sz="1600">
              <a:latin typeface="Arial"/>
              <a:cs typeface="Arial"/>
            </a:endParaRPr>
          </a:p>
          <a:p>
            <a:pPr marL="12700">
              <a:spcBef>
                <a:spcPts val="5"/>
              </a:spcBef>
            </a:pPr>
            <a:r>
              <a:rPr sz="1600" b="1" spc="-10" dirty="0">
                <a:solidFill>
                  <a:srgbClr val="0000FF"/>
                </a:solidFill>
                <a:latin typeface="Arial"/>
                <a:cs typeface="Arial"/>
              </a:rPr>
              <a:t>Essay</a:t>
            </a:r>
            <a:endParaRPr sz="16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9071102" y="3234060"/>
            <a:ext cx="60071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600" b="1" spc="-20" dirty="0">
                <a:solidFill>
                  <a:srgbClr val="0000FF"/>
                </a:solidFill>
                <a:latin typeface="Arial"/>
                <a:cs typeface="Arial"/>
              </a:rPr>
              <a:t>OSCE</a:t>
            </a:r>
            <a:endParaRPr sz="16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9071102" y="2088817"/>
            <a:ext cx="1460500" cy="7588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z="1600" b="1" dirty="0">
                <a:solidFill>
                  <a:srgbClr val="0000FF"/>
                </a:solidFill>
                <a:latin typeface="Arial"/>
                <a:cs typeface="Arial"/>
              </a:rPr>
              <a:t>Observation</a:t>
            </a:r>
            <a:r>
              <a:rPr sz="1600" b="1" spc="-4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b="1" spc="-25" dirty="0">
                <a:solidFill>
                  <a:srgbClr val="0000FF"/>
                </a:solidFill>
                <a:latin typeface="Arial"/>
                <a:cs typeface="Arial"/>
              </a:rPr>
              <a:t>of </a:t>
            </a:r>
            <a:r>
              <a:rPr sz="1600" b="1" spc="-10" dirty="0">
                <a:solidFill>
                  <a:srgbClr val="0000FF"/>
                </a:solidFill>
                <a:latin typeface="Arial"/>
                <a:cs typeface="Arial"/>
              </a:rPr>
              <a:t>professional practice</a:t>
            </a:r>
            <a:endParaRPr sz="1600">
              <a:latin typeface="Arial"/>
              <a:cs typeface="Arial"/>
            </a:endParaRPr>
          </a:p>
        </p:txBody>
      </p:sp>
      <p:sp>
        <p:nvSpPr>
          <p:cNvPr id="31" name="object 31"/>
          <p:cNvSpPr txBox="1">
            <a:spLocks noGrp="1"/>
          </p:cNvSpPr>
          <p:nvPr>
            <p:ph type="title"/>
          </p:nvPr>
        </p:nvSpPr>
        <p:spPr>
          <a:xfrm>
            <a:off x="2143632" y="23876"/>
            <a:ext cx="8257556" cy="1338716"/>
          </a:xfrm>
          <a:prstGeom prst="rect">
            <a:avLst/>
          </a:prstGeom>
        </p:spPr>
        <p:txBody>
          <a:bodyPr vert="horz" wrap="square" lIns="0" tIns="228489" rIns="0" bIns="0" rtlCol="0" anchor="t">
            <a:spAutoFit/>
          </a:bodyPr>
          <a:lstStyle/>
          <a:p>
            <a:pPr marL="1303655">
              <a:spcBef>
                <a:spcPts val="100"/>
              </a:spcBef>
            </a:pPr>
            <a:r>
              <a:rPr dirty="0">
                <a:solidFill>
                  <a:srgbClr val="FF0000"/>
                </a:solidFill>
              </a:rPr>
              <a:t>Measuring</a:t>
            </a:r>
            <a:r>
              <a:rPr spc="-155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Clinical</a:t>
            </a:r>
            <a:r>
              <a:rPr spc="-150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(Behavioral)</a:t>
            </a:r>
            <a:r>
              <a:rPr spc="-155" dirty="0">
                <a:solidFill>
                  <a:srgbClr val="FF0000"/>
                </a:solidFill>
              </a:rPr>
              <a:t> </a:t>
            </a:r>
            <a:r>
              <a:rPr spc="-10" dirty="0">
                <a:solidFill>
                  <a:srgbClr val="FF0000"/>
                </a:solidFill>
              </a:rPr>
              <a:t>Skills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9547" y="561853"/>
            <a:ext cx="7499350" cy="792162"/>
          </a:xfrm>
        </p:spPr>
        <p:txBody>
          <a:bodyPr>
            <a:normAutofit fontScale="90000"/>
          </a:bodyPr>
          <a:lstStyle/>
          <a:p>
            <a:pPr marL="571500" indent="-571500" eaLnBrk="1" hangingPunct="1">
              <a:buFont typeface="Wingdings" panose="05000000000000000000" pitchFamily="2" charset="2"/>
              <a:buChar char="q"/>
              <a:defRPr/>
            </a:pPr>
            <a:r>
              <a:rPr lang="en-US" sz="4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Advantages of OSCE 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1829547" y="1143000"/>
            <a:ext cx="9439088" cy="5334000"/>
          </a:xfrm>
        </p:spPr>
        <p:txBody>
          <a:bodyPr>
            <a:no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Students were appraised about their performance. </a:t>
            </a:r>
          </a:p>
          <a:p>
            <a:pPr eaLnBrk="1" hangingPunct="1"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also highlighted the need for clinical supervision. </a:t>
            </a:r>
          </a:p>
          <a:p>
            <a:pPr eaLnBrk="1" hangingPunct="1"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students were evaluated on objectives in clinical competence based on set criteria.</a:t>
            </a:r>
          </a:p>
          <a:p>
            <a:pPr eaLnBrk="1" hangingPunct="1"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gave the faculty the opportunity to differentiate the high with the low performance objectively.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827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417" y="637708"/>
            <a:ext cx="7499350" cy="792162"/>
          </a:xfrm>
        </p:spPr>
        <p:txBody>
          <a:bodyPr/>
          <a:lstStyle/>
          <a:p>
            <a:pPr marL="571500" indent="-571500" eaLnBrk="1" hangingPunct="1">
              <a:buFont typeface="Wingdings" panose="05000000000000000000" pitchFamily="2" charset="2"/>
              <a:buChar char="q"/>
              <a:defRPr/>
            </a:pP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DISADVANTAGES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1735416" y="1429870"/>
            <a:ext cx="10456584" cy="5132295"/>
          </a:xfrm>
        </p:spPr>
        <p:txBody>
          <a:bodyPr>
            <a:noAutofit/>
          </a:bodyPr>
          <a:lstStyle/>
          <a:p>
            <a:pPr algn="just" eaLnBrk="1" hangingPunct="1">
              <a:spcBef>
                <a:spcPct val="50000"/>
              </a:spcBef>
              <a:buFontTx/>
              <a:buAutoNum type="arabicPeriod"/>
            </a:pPr>
            <a:r>
              <a:rPr lang="en-US" sz="2600" dirty="0">
                <a:solidFill>
                  <a:srgbClr val="9966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Knowledge and skills tested in </a:t>
            </a:r>
            <a:r>
              <a:rPr lang="en-US" sz="26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COMPARTMENTS</a:t>
            </a:r>
            <a:r>
              <a:rPr lang="en-US" sz="2600" dirty="0">
                <a:solidFill>
                  <a:srgbClr val="9966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not for ability to look at the patient as a whole.</a:t>
            </a:r>
          </a:p>
          <a:p>
            <a:pPr algn="just" eaLnBrk="1" hangingPunct="1">
              <a:spcBef>
                <a:spcPct val="50000"/>
              </a:spcBef>
              <a:buFontTx/>
              <a:buAutoNum type="arabicPeriod"/>
            </a:pPr>
            <a:r>
              <a:rPr lang="en-US" sz="26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DEMANDING</a:t>
            </a:r>
            <a:r>
              <a:rPr lang="en-US" sz="2600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examiners and patients – use more patients/ simulated patient.</a:t>
            </a:r>
          </a:p>
          <a:p>
            <a:pPr algn="just" eaLnBrk="1" hangingPunct="1">
              <a:spcBef>
                <a:spcPct val="50000"/>
              </a:spcBef>
              <a:buFontTx/>
              <a:buAutoNum type="arabicPeriod"/>
            </a:pPr>
            <a:r>
              <a:rPr lang="en-US" sz="26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</a:t>
            </a:r>
            <a:r>
              <a:rPr lang="en-US" sz="2600" dirty="0">
                <a:solidFill>
                  <a:srgbClr val="9966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taken for planning in advance greater than traditional examination. 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sz="2600" dirty="0">
                <a:solidFill>
                  <a:srgbClr val="9966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More effort and time  are required before examination.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sz="2600" dirty="0">
                <a:solidFill>
                  <a:srgbClr val="9966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eaLnBrk="1" hangingPunct="1"/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961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FA65409-4D6E-CAEB-5B26-DC83170C7961}"/>
              </a:ext>
            </a:extLst>
          </p:cNvPr>
          <p:cNvSpPr txBox="1"/>
          <p:nvPr/>
        </p:nvSpPr>
        <p:spPr>
          <a:xfrm>
            <a:off x="2259106" y="1958669"/>
            <a:ext cx="9076764" cy="42267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rial" panose="020B0604020202020204" pitchFamily="34" charset="0"/>
                <a:cs typeface="+mn-cs"/>
              </a:rPr>
              <a:t>The Objective Structured Long Examination Record (OSLER) is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rial" panose="020B0604020202020204" pitchFamily="34" charset="0"/>
                <a:cs typeface="+mn-cs"/>
              </a:rPr>
              <a:t>a 10-item assessment tool used in medical education to evaluate clinical competence, particularly in long case examinations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rial" panose="020B0604020202020204" pitchFamily="34" charset="0"/>
                <a:cs typeface="+mn-cs"/>
              </a:rPr>
              <a:t>. 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rial" panose="020B0604020202020204" pitchFamily="34" charset="0"/>
                <a:cs typeface="+mn-cs"/>
              </a:rPr>
              <a:t>It aims to improve the objectivity, validity, and reliability of traditional long case assessments by providing a structured and analytical record. 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rial" panose="020B0604020202020204" pitchFamily="34" charset="0"/>
                <a:cs typeface="+mn-cs"/>
              </a:rPr>
              <a:t>OSLER focuses on key areas like history-taking, physical examination, presentation, investigations, management, and clinical acumen</a:t>
            </a:r>
            <a:endParaRPr kumimoji="0" lang="en-I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E38DAC-64FC-E8A2-937B-C416E8E6085C}"/>
              </a:ext>
            </a:extLst>
          </p:cNvPr>
          <p:cNvSpPr txBox="1"/>
          <p:nvPr/>
        </p:nvSpPr>
        <p:spPr>
          <a:xfrm>
            <a:off x="1973356" y="451691"/>
            <a:ext cx="6098240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j-cs"/>
              </a:rPr>
              <a:t>OSLER: </a:t>
            </a:r>
            <a:br>
              <a:rPr kumimoji="0" lang="en-I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j-cs"/>
              </a:rPr>
            </a:b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397050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F6E22-0FF1-3F2D-9DA1-A8A95D3D5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rial" panose="020B0604020202020204" pitchFamily="34" charset="0"/>
                <a:cs typeface="+mn-cs"/>
              </a:rPr>
              <a:t>Purpose:</a:t>
            </a:r>
            <a:endParaRPr lang="en-IN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B83740-616B-7566-3B5F-107579E1CE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OSLER aims to standardize the assessment of clinical skills in a long case format, making it more objective and reliable than traditional methods.</a:t>
            </a:r>
          </a:p>
          <a:p>
            <a:pPr algn="just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7404834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097DD-15FA-4A8E-20C4-9250399AB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Components: </a:t>
            </a:r>
            <a:endParaRPr lang="en-IN" b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4E7DC8-7F09-8828-836C-39151133B0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6718" y="1438835"/>
            <a:ext cx="9130553" cy="5069541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10-item record covers various aspects of the long case, including: </a:t>
            </a:r>
          </a:p>
          <a:p>
            <a:pPr marL="0" indent="0">
              <a:buNone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○ Pace and clarity of presentation</a:t>
            </a:r>
          </a:p>
          <a:p>
            <a:pPr marL="0" indent="0">
              <a:buNone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○ Communication process</a:t>
            </a:r>
          </a:p>
          <a:p>
            <a:pPr marL="0" indent="0">
              <a:buNone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○ Systematic approach</a:t>
            </a:r>
          </a:p>
          <a:p>
            <a:pPr marL="0" indent="0">
              <a:buNone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○ Establishment of case facts</a:t>
            </a:r>
          </a:p>
          <a:p>
            <a:pPr marL="0" indent="0">
              <a:buNone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○ Systematic examination </a:t>
            </a:r>
          </a:p>
        </p:txBody>
      </p:sp>
    </p:spTree>
    <p:extLst>
      <p:ext uri="{BB962C8B-B14F-4D97-AF65-F5344CB8AC3E}">
        <p14:creationId xmlns:p14="http://schemas.microsoft.com/office/powerpoint/2010/main" val="16690403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70C1A-F6B6-2039-8563-AC7D78C78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B9DD11-B45B-95E2-85B6-47EE799F26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○ Examination technique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Establishment of correct physical findings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Formulation of appropriate investigations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Formulation of appropriate treatment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Clinical acumen: Assesses the student's overall clinical reasoning and judgment. </a:t>
            </a:r>
            <a:endParaRPr lang="en-IN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040621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B8A6A-2C25-23B1-F248-3728EAFA6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latin typeface="+mn-lt"/>
              </a:rPr>
              <a:t>Benefits: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D8E4C5-0CCD-F64B-261F-5959857BAD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344706"/>
            <a:ext cx="8915400" cy="4566516"/>
          </a:xfrm>
        </p:spPr>
        <p:txBody>
          <a:bodyPr>
            <a:normAutofit/>
          </a:bodyPr>
          <a:lstStyle/>
          <a:p>
            <a:pPr algn="just"/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By providing a structured and analytical record, OSLER helps improve the objectivity and reliability of long case assessments.</a:t>
            </a:r>
          </a:p>
          <a:p>
            <a:pPr algn="just"/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 is a valuable tool for assessing clinical competence and identifying   areas where students may need further development</a:t>
            </a:r>
            <a:endParaRPr lang="en-IN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42386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Content Placeholder 3" descr="thank-you-bodies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752" y="1"/>
            <a:ext cx="10408023" cy="6952128"/>
          </a:xfr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374530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1981200" y="319311"/>
            <a:ext cx="8911687" cy="1280890"/>
          </a:xfrm>
        </p:spPr>
        <p:txBody>
          <a:bodyPr/>
          <a:lstStyle/>
          <a:p>
            <a:pPr marL="857250" indent="-857250">
              <a:buFont typeface="Wingdings" panose="05000000000000000000" pitchFamily="2" charset="2"/>
              <a:buChar char="q"/>
              <a:defRPr/>
            </a:pPr>
            <a:r>
              <a:rPr lang="fr-CA" sz="6000" b="1" u="sng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</p:txBody>
      </p:sp>
      <p:sp>
        <p:nvSpPr>
          <p:cNvPr id="9219" name="Espace réservé du contenu 2"/>
          <p:cNvSpPr>
            <a:spLocks noGrp="1"/>
          </p:cNvSpPr>
          <p:nvPr>
            <p:ph idx="1"/>
          </p:nvPr>
        </p:nvSpPr>
        <p:spPr>
          <a:xfrm>
            <a:off x="1994647" y="1600201"/>
            <a:ext cx="8467165" cy="4829175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265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term OSPE is derived from OSCE in 1975 which was later extended to practical examination and modified by Harden and Gleeson.</a:t>
            </a:r>
            <a:r>
              <a:rPr lang="fr-CA" sz="3200" dirty="0">
                <a:solidFill>
                  <a:srgbClr val="265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3200" dirty="0">
                <a:latin typeface="Arial MT"/>
                <a:cs typeface="Arial MT"/>
              </a:rPr>
              <a:t>A</a:t>
            </a:r>
            <a:r>
              <a:rPr lang="en-US" sz="3200" spc="-40" dirty="0">
                <a:latin typeface="Arial MT"/>
                <a:cs typeface="Arial MT"/>
              </a:rPr>
              <a:t> </a:t>
            </a:r>
            <a:r>
              <a:rPr lang="en-US" sz="3200" dirty="0">
                <a:latin typeface="Arial MT"/>
                <a:cs typeface="Arial MT"/>
              </a:rPr>
              <a:t>multi</a:t>
            </a:r>
            <a:r>
              <a:rPr lang="en-US" sz="3200" spc="-35" dirty="0">
                <a:latin typeface="Arial MT"/>
                <a:cs typeface="Arial MT"/>
              </a:rPr>
              <a:t> </a:t>
            </a:r>
            <a:r>
              <a:rPr lang="en-US" sz="3200" dirty="0">
                <a:latin typeface="Arial MT"/>
                <a:cs typeface="Arial MT"/>
              </a:rPr>
              <a:t>station,</a:t>
            </a:r>
            <a:r>
              <a:rPr lang="en-US" sz="3200" spc="-40" dirty="0">
                <a:latin typeface="Arial MT"/>
                <a:cs typeface="Arial MT"/>
              </a:rPr>
              <a:t> </a:t>
            </a:r>
            <a:r>
              <a:rPr lang="en-US" sz="3200" dirty="0">
                <a:latin typeface="Arial MT"/>
                <a:cs typeface="Arial MT"/>
              </a:rPr>
              <a:t>multi</a:t>
            </a:r>
            <a:r>
              <a:rPr lang="en-US" sz="3200" spc="-35" dirty="0">
                <a:latin typeface="Arial MT"/>
                <a:cs typeface="Arial MT"/>
              </a:rPr>
              <a:t> </a:t>
            </a:r>
            <a:r>
              <a:rPr lang="en-US" sz="3200" dirty="0">
                <a:latin typeface="Arial MT"/>
                <a:cs typeface="Arial MT"/>
              </a:rPr>
              <a:t>task</a:t>
            </a:r>
            <a:r>
              <a:rPr lang="en-US" sz="3200" spc="-40" dirty="0">
                <a:latin typeface="Arial MT"/>
                <a:cs typeface="Arial MT"/>
              </a:rPr>
              <a:t> </a:t>
            </a:r>
            <a:r>
              <a:rPr lang="en-US" sz="3200" dirty="0">
                <a:latin typeface="Arial MT"/>
                <a:cs typeface="Arial MT"/>
              </a:rPr>
              <a:t>process</a:t>
            </a:r>
            <a:r>
              <a:rPr lang="en-US" sz="3200" spc="-35" dirty="0">
                <a:latin typeface="Arial MT"/>
                <a:cs typeface="Arial MT"/>
              </a:rPr>
              <a:t> </a:t>
            </a:r>
            <a:r>
              <a:rPr lang="en-US" sz="3200" dirty="0">
                <a:latin typeface="Arial MT"/>
                <a:cs typeface="Arial MT"/>
              </a:rPr>
              <a:t>of</a:t>
            </a:r>
            <a:r>
              <a:rPr lang="en-US" sz="3200" spc="-40" dirty="0">
                <a:latin typeface="Arial MT"/>
                <a:cs typeface="Arial MT"/>
              </a:rPr>
              <a:t> </a:t>
            </a:r>
            <a:r>
              <a:rPr lang="en-US" sz="3200" spc="-10" dirty="0">
                <a:latin typeface="Arial MT"/>
                <a:cs typeface="Arial MT"/>
              </a:rPr>
              <a:t>assessment</a:t>
            </a:r>
            <a:endParaRPr lang="en-US" sz="3200" dirty="0">
              <a:latin typeface="Arial MT"/>
              <a:cs typeface="Arial MT"/>
            </a:endParaRPr>
          </a:p>
          <a:p>
            <a:pPr marL="0" indent="0">
              <a:buNone/>
            </a:pPr>
            <a:endParaRPr lang="fr-CA" sz="3200" dirty="0">
              <a:solidFill>
                <a:srgbClr val="265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3001" y="0"/>
            <a:ext cx="2084294" cy="3119718"/>
          </a:xfrm>
          <a:prstGeom prst="rect">
            <a:avLst/>
          </a:prstGeom>
          <a:noFill/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5827947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92162"/>
          </a:xfrm>
        </p:spPr>
        <p:txBody>
          <a:bodyPr>
            <a:noAutofit/>
          </a:bodyPr>
          <a:lstStyle/>
          <a:p>
            <a:pPr marL="571500" indent="-571500">
              <a:buFont typeface="Wingdings" panose="05000000000000000000" pitchFamily="2" charset="2"/>
              <a:buChar char="q"/>
              <a:defRPr/>
            </a:pPr>
            <a:r>
              <a:rPr lang="en-US" sz="5400" b="1" u="sng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Definition</a:t>
            </a:r>
            <a:endParaRPr lang="fr-CA" sz="4400" b="1" u="sng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3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225" y="1475721"/>
            <a:ext cx="3713629" cy="4516157"/>
          </a:xfrm>
          <a:noFill/>
          <a:effectLst>
            <a:softEdge rad="317500"/>
          </a:effectLst>
        </p:spPr>
      </p:pic>
      <p:sp>
        <p:nvSpPr>
          <p:cNvPr id="10244" name="Content Placeholder 3"/>
          <p:cNvSpPr>
            <a:spLocks noGrp="1"/>
          </p:cNvSpPr>
          <p:nvPr>
            <p:ph sz="half" idx="2"/>
          </p:nvPr>
        </p:nvSpPr>
        <p:spPr>
          <a:xfrm>
            <a:off x="6333563" y="1475721"/>
            <a:ext cx="5351931" cy="5334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200" dirty="0">
                <a:solidFill>
                  <a:srgbClr val="265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Objective  structured practical examination (OSPE) is a new pattern of practical examination, in which each component of clinical competence is tested </a:t>
            </a:r>
            <a:r>
              <a:rPr lang="en-US" sz="3200" b="1" dirty="0">
                <a:solidFill>
                  <a:srgbClr val="265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uniformly</a:t>
            </a:r>
            <a:r>
              <a:rPr lang="en-US" sz="3200" dirty="0">
                <a:solidFill>
                  <a:srgbClr val="265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</a:t>
            </a:r>
            <a:r>
              <a:rPr lang="en-US" sz="3200" b="1" dirty="0">
                <a:solidFill>
                  <a:srgbClr val="265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objectively </a:t>
            </a:r>
            <a:r>
              <a:rPr lang="en-US" sz="3200" dirty="0">
                <a:solidFill>
                  <a:srgbClr val="265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all the students who are taking up a practical examination at a given place.</a:t>
            </a:r>
          </a:p>
        </p:txBody>
      </p:sp>
    </p:spTree>
    <p:extLst>
      <p:ext uri="{BB962C8B-B14F-4D97-AF65-F5344CB8AC3E}">
        <p14:creationId xmlns:p14="http://schemas.microsoft.com/office/powerpoint/2010/main" val="30424409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r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944562"/>
          </a:xfrm>
        </p:spPr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q"/>
              <a:defRPr/>
            </a:pPr>
            <a:r>
              <a:rPr lang="en-US" sz="4800" b="1" u="sng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Features of OSPE</a:t>
            </a:r>
            <a:endParaRPr lang="fr-CA" sz="4800" b="1" u="sng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1" name="Espace réservé du contenu 2"/>
          <p:cNvSpPr>
            <a:spLocks noGrp="1"/>
          </p:cNvSpPr>
          <p:nvPr>
            <p:ph idx="1"/>
          </p:nvPr>
        </p:nvSpPr>
        <p:spPr>
          <a:xfrm>
            <a:off x="1981199" y="1219200"/>
            <a:ext cx="7095565" cy="5057775"/>
          </a:xfrm>
        </p:spPr>
        <p:txBody>
          <a:bodyPr>
            <a:noAutofit/>
          </a:bodyPr>
          <a:lstStyle/>
          <a:p>
            <a:pPr eaLnBrk="1" hangingPunct="1"/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main features of OSPE is that the process and the product are tested giving importance to individual competencies.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examination covers a broad range of clinical skills.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I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scoring is objective</a:t>
            </a:r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since standards of competence are present and agreed </a:t>
            </a:r>
            <a:r>
              <a:rPr lang="en-I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check lists </a:t>
            </a:r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used for scoring.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fr-CA" sz="3200" dirty="0">
              <a:solidFill>
                <a:srgbClr val="265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69" b="-959"/>
          <a:stretch/>
        </p:blipFill>
        <p:spPr>
          <a:xfrm>
            <a:off x="8955740" y="126721"/>
            <a:ext cx="3236259" cy="6825408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18686140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2"/>
          <p:cNvSpPr>
            <a:spLocks noGrp="1"/>
          </p:cNvSpPr>
          <p:nvPr>
            <p:ph idx="1"/>
          </p:nvPr>
        </p:nvSpPr>
        <p:spPr>
          <a:xfrm>
            <a:off x="1492624" y="-73399"/>
            <a:ext cx="7604484" cy="5363308"/>
          </a:xfrm>
        </p:spPr>
        <p:txBody>
          <a:bodyPr>
            <a:noAutofit/>
          </a:bodyPr>
          <a:lstStyle/>
          <a:p>
            <a:pPr eaLnBrk="1" hangingPunct="1"/>
            <a:r>
              <a:rPr lang="en-I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questions are asked in response station. There is scope for immediate feedback. </a:t>
            </a:r>
          </a:p>
          <a:p>
            <a:pPr marL="0" indent="0" eaLnBrk="1" hangingPunct="1">
              <a:buNone/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I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Patient variability and examiner variability are eliminated thus increasing the</a:t>
            </a:r>
            <a:r>
              <a:rPr lang="en-I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validity</a:t>
            </a:r>
            <a:r>
              <a:rPr lang="en-I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the examination.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None/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7849" y="-73399"/>
            <a:ext cx="3895165" cy="6931399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23191247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28" b="28627"/>
          <a:stretch/>
        </p:blipFill>
        <p:spPr>
          <a:xfrm>
            <a:off x="1304365" y="0"/>
            <a:ext cx="10887635" cy="6858000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3184390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411037922"/>
              </p:ext>
            </p:extLst>
          </p:nvPr>
        </p:nvGraphicFramePr>
        <p:xfrm>
          <a:off x="2032000" y="984738"/>
          <a:ext cx="8128000" cy="58732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2853145" y="0"/>
            <a:ext cx="759855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0" indent="-685800">
              <a:buFont typeface="Wingdings" panose="05000000000000000000" pitchFamily="2" charset="2"/>
              <a:buChar char="q"/>
            </a:pPr>
            <a:r>
              <a:rPr lang="en-US" sz="4800" b="1" u="sng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Movement in the Stations</a:t>
            </a:r>
            <a:endParaRPr lang="en-US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9932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re 1"/>
          <p:cNvSpPr>
            <a:spLocks noGrp="1"/>
          </p:cNvSpPr>
          <p:nvPr>
            <p:ph type="title"/>
          </p:nvPr>
        </p:nvSpPr>
        <p:spPr>
          <a:xfrm>
            <a:off x="1835196" y="597368"/>
            <a:ext cx="8832803" cy="1143000"/>
          </a:xfrm>
        </p:spPr>
        <p:txBody>
          <a:bodyPr>
            <a:noAutofit/>
          </a:bodyPr>
          <a:lstStyle/>
          <a:p>
            <a:pPr marL="571500" indent="-571500">
              <a:buFont typeface="Wingdings" panose="05000000000000000000" pitchFamily="2" charset="2"/>
              <a:buChar char="q"/>
              <a:defRPr/>
            </a:pPr>
            <a:r>
              <a:rPr lang="en-US" sz="4800" b="1" u="sng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Explanation of procedure and response station by example.</a:t>
            </a:r>
            <a:endParaRPr lang="fr-CA" sz="4800" u="sng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8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762" y="2329337"/>
            <a:ext cx="5925670" cy="4856909"/>
          </a:xfrm>
          <a:noFill/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3583268473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556</TotalTime>
  <Words>940</Words>
  <Application>Microsoft Office PowerPoint</Application>
  <PresentationFormat>Widescreen</PresentationFormat>
  <Paragraphs>114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0" baseType="lpstr">
      <vt:lpstr>Arial</vt:lpstr>
      <vt:lpstr>Arial MT</vt:lpstr>
      <vt:lpstr>Calibri</vt:lpstr>
      <vt:lpstr>Century Gothic</vt:lpstr>
      <vt:lpstr>Courier New</vt:lpstr>
      <vt:lpstr>Tahoma</vt:lpstr>
      <vt:lpstr>Times New Roman</vt:lpstr>
      <vt:lpstr>Wingdings</vt:lpstr>
      <vt:lpstr>Wingdings 2</vt:lpstr>
      <vt:lpstr>Wingdings 3</vt:lpstr>
      <vt:lpstr>Wisp</vt:lpstr>
      <vt:lpstr>PowerPoint Presentation</vt:lpstr>
      <vt:lpstr>objective structured PRACTICAL examination (OSPE)</vt:lpstr>
      <vt:lpstr>Introduction</vt:lpstr>
      <vt:lpstr>Definition</vt:lpstr>
      <vt:lpstr>Features of OSPE</vt:lpstr>
      <vt:lpstr>PowerPoint Presentation</vt:lpstr>
      <vt:lpstr>PowerPoint Presentation</vt:lpstr>
      <vt:lpstr>PowerPoint Presentation</vt:lpstr>
      <vt:lpstr>Explanation of procedure and response station by example.</vt:lpstr>
      <vt:lpstr>Advantages of OSPE</vt:lpstr>
      <vt:lpstr>Disadvantages of OSPE</vt:lpstr>
      <vt:lpstr>OBJECTIVE STRUCTURE  CLINICAL EXAMINATION (OSCE)</vt:lpstr>
      <vt:lpstr>PowerPoint Presentation</vt:lpstr>
      <vt:lpstr>INTRODUCTION:</vt:lpstr>
      <vt:lpstr>OSCE DESIGN:</vt:lpstr>
      <vt:lpstr>What is an OSCE?</vt:lpstr>
      <vt:lpstr>What is an OSCE?</vt:lpstr>
      <vt:lpstr>Objective</vt:lpstr>
      <vt:lpstr>METHOD &amp; STATION : TWO TYPES </vt:lpstr>
      <vt:lpstr>PowerPoint Presentation</vt:lpstr>
      <vt:lpstr>Measuring Clinical (Behavioral) Skills</vt:lpstr>
      <vt:lpstr>Advantages of OSCE </vt:lpstr>
      <vt:lpstr>DISADVANTAGES</vt:lpstr>
      <vt:lpstr>PowerPoint Presentation</vt:lpstr>
      <vt:lpstr>Purpose:</vt:lpstr>
      <vt:lpstr>Components: </vt:lpstr>
      <vt:lpstr>PowerPoint Presentation</vt:lpstr>
      <vt:lpstr>Benefits: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DELL</cp:lastModifiedBy>
  <cp:revision>41</cp:revision>
  <dcterms:created xsi:type="dcterms:W3CDTF">2017-10-29T06:25:05Z</dcterms:created>
  <dcterms:modified xsi:type="dcterms:W3CDTF">2025-04-29T00:38:30Z</dcterms:modified>
</cp:coreProperties>
</file>