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1" r:id="rId3"/>
    <p:sldId id="293" r:id="rId4"/>
    <p:sldId id="258" r:id="rId5"/>
    <p:sldId id="292" r:id="rId6"/>
    <p:sldId id="279" r:id="rId7"/>
    <p:sldId id="280" r:id="rId8"/>
    <p:sldId id="281" r:id="rId9"/>
    <p:sldId id="305" r:id="rId10"/>
    <p:sldId id="306" r:id="rId11"/>
    <p:sldId id="307" r:id="rId12"/>
    <p:sldId id="282" r:id="rId13"/>
    <p:sldId id="283" r:id="rId14"/>
    <p:sldId id="265" r:id="rId15"/>
    <p:sldId id="266" r:id="rId16"/>
    <p:sldId id="267" r:id="rId17"/>
    <p:sldId id="295" r:id="rId18"/>
    <p:sldId id="343" r:id="rId19"/>
    <p:sldId id="278" r:id="rId20"/>
    <p:sldId id="260" r:id="rId21"/>
    <p:sldId id="268" r:id="rId22"/>
    <p:sldId id="273" r:id="rId23"/>
    <p:sldId id="274" r:id="rId24"/>
    <p:sldId id="308" r:id="rId25"/>
    <p:sldId id="275" r:id="rId26"/>
    <p:sldId id="277" r:id="rId27"/>
    <p:sldId id="296" r:id="rId28"/>
    <p:sldId id="272" r:id="rId29"/>
    <p:sldId id="271" r:id="rId30"/>
    <p:sldId id="310" r:id="rId31"/>
    <p:sldId id="270" r:id="rId32"/>
    <p:sldId id="269" r:id="rId33"/>
    <p:sldId id="297" r:id="rId34"/>
    <p:sldId id="298" r:id="rId35"/>
    <p:sldId id="300" r:id="rId36"/>
    <p:sldId id="302" r:id="rId37"/>
    <p:sldId id="303" r:id="rId38"/>
    <p:sldId id="314" r:id="rId39"/>
    <p:sldId id="304" r:id="rId40"/>
    <p:sldId id="264" r:id="rId41"/>
    <p:sldId id="312" r:id="rId42"/>
    <p:sldId id="30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9"/>
    <p:restoredTop sz="94674"/>
  </p:normalViewPr>
  <p:slideViewPr>
    <p:cSldViewPr snapToGrid="0">
      <p:cViewPr varScale="1">
        <p:scale>
          <a:sx n="94" d="100"/>
          <a:sy n="94" d="100"/>
        </p:scale>
        <p:origin x="2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6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62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6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53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FE52-B42B-4C41-ADA3-893BB461D3DB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3B51B4-2D8C-D14D-8015-4A0B072F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lideshow/medical-education-technologies-ospe-osce/36153642#3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3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medical-education-technologies-ospe-osce/36153642#3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3B1E-7510-E656-C625-FAF2CCF69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OSLER</a:t>
            </a:r>
            <a:br>
              <a:rPr lang="en-US" dirty="0"/>
            </a:br>
            <a:r>
              <a:rPr lang="en-IN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Objective Structured </a:t>
            </a:r>
            <a: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Examination Record (OSLER) </a:t>
            </a:r>
            <a:br>
              <a:rPr lang="en-I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AF8B7-B6C8-FE5E-CF6B-780C8E40B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841" y="4267201"/>
            <a:ext cx="9228772" cy="1636462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Gupta</a:t>
            </a:r>
          </a:p>
          <a:p>
            <a:r>
              <a:rPr lang="en-US" sz="1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MD(OBG)</a:t>
            </a:r>
          </a:p>
          <a:p>
            <a:r>
              <a:rPr lang="en-US" sz="1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FAIMER Fellow 2012</a:t>
            </a:r>
          </a:p>
          <a:p>
            <a:r>
              <a:rPr lang="en-US" sz="1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Bioethics Trained(UNESCO Chair)</a:t>
            </a:r>
          </a:p>
          <a:p>
            <a:r>
              <a:rPr lang="en-US" sz="1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MHPE(2019)</a:t>
            </a:r>
          </a:p>
          <a:p>
            <a:pPr algn="r"/>
            <a:endParaRPr lang="en-US" sz="1400" dirty="0">
              <a:solidFill>
                <a:srgbClr val="0432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6F5C-3D3F-6E9C-C45B-7E2A49C7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1455075"/>
            <a:ext cx="5176271" cy="4456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</a:p>
          <a:p>
            <a:pPr marL="0" indent="0">
              <a:buNone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Systematic approach </a:t>
            </a:r>
          </a:p>
          <a:p>
            <a:pPr marL="0" indent="0">
              <a:buNone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Examination technique </a:t>
            </a:r>
          </a:p>
          <a:p>
            <a:pPr marL="0" indent="0">
              <a:buNone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Establishment of correct findings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hysical Exam Tips: The Abdomen | GomerBlog">
            <a:extLst>
              <a:ext uri="{FF2B5EF4-FFF2-40B4-BE49-F238E27FC236}">
                <a16:creationId xmlns:a16="http://schemas.microsoft.com/office/drawing/2014/main" id="{8BB9BD09-7D33-2C2E-7FA8-7D01959C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638" y="1455075"/>
            <a:ext cx="4683905" cy="31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2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0A23-C512-F94E-B6C6-A8EC9F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2" y="282510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IN" sz="28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pPr marL="0" indent="0">
              <a:buNone/>
            </a:pPr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Appropriate investigations in logical sequence</a:t>
            </a:r>
          </a:p>
          <a:p>
            <a:pPr marL="0" indent="0">
              <a:buNone/>
            </a:pPr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Appropriate management plan </a:t>
            </a:r>
          </a:p>
          <a:p>
            <a:pPr marL="0" indent="0">
              <a:buNone/>
            </a:pPr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Clinical acumen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Dyspnea in Severe COPD ...">
            <a:extLst>
              <a:ext uri="{FF2B5EF4-FFF2-40B4-BE49-F238E27FC236}">
                <a16:creationId xmlns:a16="http://schemas.microsoft.com/office/drawing/2014/main" id="{94205BF4-7722-AA48-EAE1-585E74D5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10" y="25527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1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925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hand holding a pen over a check box&#10;&#10;AI-generated content may be incorrect.">
            <a:extLst>
              <a:ext uri="{FF2B5EF4-FFF2-40B4-BE49-F238E27FC236}">
                <a16:creationId xmlns:a16="http://schemas.microsoft.com/office/drawing/2014/main" id="{16C31680-91CE-84A5-019F-C77C8CEA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32" y="2046080"/>
            <a:ext cx="5247068" cy="2623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2BE6-6103-B3E2-334A-BD003ECA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OSLER …….</a:t>
            </a:r>
          </a:p>
          <a:p>
            <a:pPr>
              <a:lnSpc>
                <a:spcPct val="90000"/>
              </a:lnSpc>
            </a:pPr>
            <a:r>
              <a:rPr lang="en-IN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All candidates will </a:t>
            </a: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assessed on same 10 items by the examiners in the same frame </a:t>
            </a:r>
          </a:p>
          <a:p>
            <a:pPr>
              <a:lnSpc>
                <a:spcPct val="90000"/>
              </a:lnSpc>
            </a:pP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Grades: </a:t>
            </a:r>
          </a:p>
          <a:p>
            <a:pPr>
              <a:lnSpc>
                <a:spcPct val="90000"/>
              </a:lnSpc>
            </a:pP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P+ (very good/ excellent) </a:t>
            </a:r>
          </a:p>
          <a:p>
            <a:pPr>
              <a:lnSpc>
                <a:spcPct val="90000"/>
              </a:lnSpc>
            </a:pP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 (pass) </a:t>
            </a:r>
          </a:p>
          <a:p>
            <a:pPr>
              <a:lnSpc>
                <a:spcPct val="90000"/>
              </a:lnSpc>
            </a:pP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P- (below pass) </a:t>
            </a:r>
          </a:p>
          <a:p>
            <a:pPr>
              <a:lnSpc>
                <a:spcPct val="90000"/>
              </a:lnSpc>
            </a:pP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Examiners and co –examiners </a:t>
            </a:r>
            <a:r>
              <a:rPr lang="en-IN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I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give overall grade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4E68-8404-1236-BA0B-4AC02A14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213-C920-B7DB-9BC0-6AD165FF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520" y="1483360"/>
            <a:ext cx="9757092" cy="4427862"/>
          </a:xfrm>
        </p:spPr>
        <p:txBody>
          <a:bodyPr/>
          <a:lstStyle/>
          <a:p>
            <a:pPr marL="0" indent="0">
              <a:buNone/>
            </a:pPr>
            <a:endParaRPr lang="en-IN" sz="2400" b="1" dirty="0">
              <a:solidFill>
                <a:srgbClr val="027EB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IN" sz="2400" b="1" i="0" u="none" strike="noStrike" dirty="0">
              <a:solidFill>
                <a:srgbClr val="027EB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IN" sz="2400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IN" sz="2800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 conventional 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examination marks awarded is on candidates global performances not for individual competencies </a:t>
            </a:r>
          </a:p>
          <a:p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OSCE is a highly reliable and valid clinical examination that provides unique information about the performance of residents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6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1AE5-390A-AC7F-C589-2588ADA5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153" y="1075765"/>
            <a:ext cx="9765459" cy="4835457"/>
          </a:xfrm>
        </p:spPr>
        <p:txBody>
          <a:bodyPr>
            <a:normAutofit/>
          </a:bodyPr>
          <a:lstStyle/>
          <a:p>
            <a:r>
              <a:rPr lang="en-I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Unlike OSCEs, </a:t>
            </a:r>
          </a:p>
          <a:p>
            <a:r>
              <a:rPr lang="en-I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form of assessment is over a longer period of time (total of </a:t>
            </a:r>
            <a:r>
              <a:rPr lang="en-IN" sz="28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minutes per case). </a:t>
            </a:r>
          </a:p>
          <a:p>
            <a:r>
              <a:rPr lang="en-I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r>
              <a:rPr lang="en-IN" sz="28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thorough assessment </a:t>
            </a:r>
            <a:r>
              <a:rPr lang="en-I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students’ history and examination skills, as well as their ability to present back findings, formulate a differential diagnosis and subsequent management plan. The student’s communication skills are assessed during the last part of the examination.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8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5F8-0D2C-569A-7D55-8C3B2B4C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894" y="787977"/>
            <a:ext cx="9064748" cy="877729"/>
          </a:xfrm>
        </p:spPr>
        <p:txBody>
          <a:bodyPr anchor="ctr">
            <a:normAutofit fontScale="9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OSLER examination is made up of three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15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minutes</a:t>
            </a:r>
            <a:endParaRPr kumimoji="0" lang="en-US" altLang="en-U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4CDA94-D82D-6C46-018A-CA1258EA8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92269"/>
              </p:ext>
            </p:extLst>
          </p:nvPr>
        </p:nvGraphicFramePr>
        <p:xfrm>
          <a:off x="975360" y="2259119"/>
          <a:ext cx="10402281" cy="3899727"/>
        </p:xfrm>
        <a:graphic>
          <a:graphicData uri="http://schemas.openxmlformats.org/drawingml/2006/table">
            <a:tbl>
              <a:tblPr/>
              <a:tblGrid>
                <a:gridCol w="4891210">
                  <a:extLst>
                    <a:ext uri="{9D8B030D-6E8A-4147-A177-3AD203B41FA5}">
                      <a16:colId xmlns:a16="http://schemas.microsoft.com/office/drawing/2014/main" val="95110668"/>
                    </a:ext>
                  </a:extLst>
                </a:gridCol>
                <a:gridCol w="5511071">
                  <a:extLst>
                    <a:ext uri="{9D8B030D-6E8A-4147-A177-3AD203B41FA5}">
                      <a16:colId xmlns:a16="http://schemas.microsoft.com/office/drawing/2014/main" val="2823567684"/>
                    </a:ext>
                  </a:extLst>
                </a:gridCol>
              </a:tblGrid>
              <a:tr h="1299909"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 dirty="0">
                          <a:effectLst/>
                          <a:latin typeface="inherit"/>
                        </a:rPr>
                        <a:t>Time 0 to 15 minutes</a:t>
                      </a:r>
                      <a:br>
                        <a:rPr lang="en-IN" sz="3300" b="0" dirty="0">
                          <a:effectLst/>
                          <a:latin typeface="inherit"/>
                        </a:rPr>
                      </a:br>
                      <a:r>
                        <a:rPr lang="en-IN" sz="3300" b="0" i="1" dirty="0">
                          <a:effectLst/>
                          <a:latin typeface="inherit"/>
                        </a:rPr>
                        <a:t>(15 minutes)</a:t>
                      </a:r>
                      <a:endParaRPr lang="en-IN" sz="3300" b="0" dirty="0">
                        <a:effectLst/>
                        <a:latin typeface="inherit"/>
                      </a:endParaRP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>
                          <a:effectLst/>
                          <a:latin typeface="inherit"/>
                        </a:rPr>
                        <a:t>History and examination</a:t>
                      </a: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16636"/>
                  </a:ext>
                </a:extLst>
              </a:tr>
              <a:tr h="1299909"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 dirty="0">
                          <a:effectLst/>
                          <a:latin typeface="inherit"/>
                        </a:rPr>
                        <a:t>Time 15 to 30 minutes</a:t>
                      </a:r>
                      <a:br>
                        <a:rPr lang="en-IN" sz="3300" b="0" dirty="0">
                          <a:effectLst/>
                          <a:latin typeface="inherit"/>
                        </a:rPr>
                      </a:br>
                      <a:r>
                        <a:rPr lang="en-IN" sz="3300" b="0" i="1" dirty="0">
                          <a:effectLst/>
                          <a:latin typeface="inherit"/>
                        </a:rPr>
                        <a:t>(15 minutes)</a:t>
                      </a:r>
                      <a:endParaRPr lang="en-IN" sz="3300" b="0" dirty="0">
                        <a:effectLst/>
                        <a:latin typeface="inherit"/>
                      </a:endParaRP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>
                          <a:effectLst/>
                          <a:latin typeface="inherit"/>
                        </a:rPr>
                        <a:t>Thinking time</a:t>
                      </a: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41479"/>
                  </a:ext>
                </a:extLst>
              </a:tr>
              <a:tr h="1299909"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>
                          <a:effectLst/>
                          <a:latin typeface="inherit"/>
                        </a:rPr>
                        <a:t>Time 30 to 45 minutes</a:t>
                      </a:r>
                      <a:br>
                        <a:rPr lang="en-IN" sz="3300" b="0">
                          <a:effectLst/>
                          <a:latin typeface="inherit"/>
                        </a:rPr>
                      </a:br>
                      <a:r>
                        <a:rPr lang="en-IN" sz="3300" b="0" i="1">
                          <a:effectLst/>
                          <a:latin typeface="inherit"/>
                        </a:rPr>
                        <a:t>(15 minutes)</a:t>
                      </a:r>
                      <a:endParaRPr lang="en-IN" sz="3300" b="0">
                        <a:effectLst/>
                        <a:latin typeface="inherit"/>
                      </a:endParaRP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N" sz="3300" b="0" dirty="0">
                          <a:effectLst/>
                          <a:latin typeface="inherit"/>
                        </a:rPr>
                        <a:t>Summary, management</a:t>
                      </a:r>
                      <a:br>
                        <a:rPr lang="en-IN" sz="3300" b="0" dirty="0">
                          <a:effectLst/>
                          <a:latin typeface="inherit"/>
                        </a:rPr>
                      </a:br>
                      <a:r>
                        <a:rPr lang="en-IN" sz="3300" b="0" dirty="0">
                          <a:effectLst/>
                          <a:latin typeface="inherit"/>
                        </a:rPr>
                        <a:t>and explanation</a:t>
                      </a:r>
                    </a:p>
                  </a:txBody>
                  <a:tcPr marL="52388" marR="52388" marT="122238" marB="1047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7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13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4196-192F-328E-215B-3F84DFF0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113" y="339630"/>
            <a:ext cx="8911687" cy="1280890"/>
          </a:xfrm>
        </p:spPr>
        <p:txBody>
          <a:bodyPr/>
          <a:lstStyle/>
          <a:p>
            <a:r>
              <a:rPr lang="en-IN" b="1" i="0" u="sng" dirty="0">
                <a:solidFill>
                  <a:srgbClr val="008080"/>
                </a:solidFill>
                <a:effectLst/>
                <a:latin typeface="inherit"/>
              </a:rPr>
              <a:t>Part 1: History and examination</a:t>
            </a:r>
            <a:br>
              <a:rPr lang="en-IN" b="0" i="0" dirty="0">
                <a:solidFill>
                  <a:srgbClr val="666666"/>
                </a:solidFill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110B-3071-068D-520B-DE27BAE6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810"/>
            <a:ext cx="10805160" cy="5165559"/>
          </a:xfrm>
        </p:spPr>
        <p:txBody>
          <a:bodyPr>
            <a:normAutofit fontScale="92500" lnSpcReduction="10000"/>
          </a:bodyPr>
          <a:lstStyle/>
          <a:p>
            <a:pPr algn="l" fontAlgn="base">
              <a:spcAft>
                <a:spcPts val="2025"/>
              </a:spcAft>
              <a:buNone/>
            </a:pPr>
            <a:r>
              <a:rPr lang="en-IN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the start of the exam you will be given an opening statement by the </a:t>
            </a: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examiners e.g. “Please take a history from Mrs X who is under the cardiology team”</a:t>
            </a:r>
          </a:p>
          <a:p>
            <a:pPr algn="l" fontAlgn="base">
              <a:spcAft>
                <a:spcPts val="2025"/>
              </a:spcAft>
              <a:buNone/>
            </a:pP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then have </a:t>
            </a:r>
            <a:r>
              <a:rPr lang="en-IN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minutes</a:t>
            </a: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take a history from the patient.</a:t>
            </a:r>
          </a:p>
          <a:p>
            <a:pPr algn="l" fontAlgn="base">
              <a:spcAft>
                <a:spcPts val="2025"/>
              </a:spcAft>
              <a:buNone/>
            </a:pP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finishing your history, or after 10 minutes, the examiners will then ask the following questions:</a:t>
            </a: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“What is/ are the most likely cause(s) for this patient’s presentation?”</a:t>
            </a: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3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“What examination would you like to carry out, and why?”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9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>
            <a:extLst>
              <a:ext uri="{FF2B5EF4-FFF2-40B4-BE49-F238E27FC236}">
                <a16:creationId xmlns:a16="http://schemas.microsoft.com/office/drawing/2014/main" id="{BDC9E0D6-078C-76D8-8B7D-F5943902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History Taking 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 an accurate history is the critical first step in determining the etiology of  problem.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percentage  (70%) , you will actually be able make a diagnosis based on the history alone.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take a history? 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that help define the nature of a particular problem.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ood2">
            <a:extLst>
              <a:ext uri="{FF2B5EF4-FFF2-40B4-BE49-F238E27FC236}">
                <a16:creationId xmlns:a16="http://schemas.microsoft.com/office/drawing/2014/main" id="{1D17F765-B8D5-0775-06A4-6E7693FE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1"/>
            <a:ext cx="5257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8">
            <a:extLst>
              <a:ext uri="{FF2B5EF4-FFF2-40B4-BE49-F238E27FC236}">
                <a16:creationId xmlns:a16="http://schemas.microsoft.com/office/drawing/2014/main" id="{30F5D250-5892-4213-6C29-27F3F8C1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40" y="31750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We must heed desperate voice of patient trapped in            		technology crying </a:t>
            </a:r>
            <a:r>
              <a:rPr lang="en-IN" altLang="en-US" sz="2800" b="1" u="sng" dirty="0">
                <a:solidFill>
                  <a:srgbClr val="FF3300"/>
                </a:solidFill>
                <a:latin typeface="Arial" panose="020B0604020202020204" pitchFamily="34" charset="0"/>
              </a:rPr>
              <a:t>“SPEAK TO ME”.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4D13-1B9E-8A41-0A5E-8CCF6E29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4" y="340659"/>
            <a:ext cx="9173788" cy="6061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EAF7-B62F-A0E2-3BF1-A5988B06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946778"/>
            <a:ext cx="10427652" cy="4964444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Pace/Clarity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essentially assesses communication between the candidate and the examiner.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Pace of presentation measures rate of speech with appropriate pauses.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rapid and it is unintelligible, too slow and it is inefficient in terms of time economics.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 is obviously allied to pace but at the same time recognizes the need and ease with which the examiner observes the unfolding story that is the history.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Greater emphasis is now being placed on communication skills in medical schools (GMC, 1993)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1DC2-E252-926F-085E-603EF189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CF4C-0510-9C88-ADA2-A38133B0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&gt;20 years long cases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cases, easy /difficult.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as “LUCK OF DRAW”</a:t>
            </a:r>
          </a:p>
        </p:txBody>
      </p:sp>
    </p:spTree>
    <p:extLst>
      <p:ext uri="{BB962C8B-B14F-4D97-AF65-F5344CB8AC3E}">
        <p14:creationId xmlns:p14="http://schemas.microsoft.com/office/powerpoint/2010/main" val="378951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AC6C-C17A-A314-D345-505F19B2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810871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point, </a:t>
            </a:r>
          </a:p>
          <a:p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will perform the relevant examination for the patient. </a:t>
            </a:r>
          </a:p>
          <a:p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will last </a:t>
            </a:r>
            <a:r>
              <a:rPr lang="en-I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minutes</a:t>
            </a:r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examiner will either interrupt you, or you would have naturally finished the examination, before you are moved on to the next part of the exam.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8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00F0-E2DD-4173-87B9-594514EE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54" y="319310"/>
            <a:ext cx="8911687" cy="1280890"/>
          </a:xfrm>
        </p:spPr>
        <p:txBody>
          <a:bodyPr/>
          <a:lstStyle/>
          <a:p>
            <a:r>
              <a:rPr lang="en-IN" b="1" i="0" u="sng" dirty="0">
                <a:solidFill>
                  <a:srgbClr val="008080"/>
                </a:solidFill>
                <a:effectLst/>
                <a:latin typeface="inherit"/>
              </a:rPr>
              <a:t>Part 2: Thinking time</a:t>
            </a:r>
            <a:br>
              <a:rPr lang="en-IN" b="0" i="0" dirty="0">
                <a:solidFill>
                  <a:srgbClr val="666666"/>
                </a:solidFill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DDDC-2E29-3D09-E717-C571F4EC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973"/>
            <a:ext cx="10515600" cy="4986990"/>
          </a:xfrm>
        </p:spPr>
        <p:txBody>
          <a:bodyPr>
            <a:normAutofit fontScale="92500" lnSpcReduction="20000"/>
          </a:bodyPr>
          <a:lstStyle/>
          <a:p>
            <a:pPr algn="l" fontAlgn="base">
              <a:spcAft>
                <a:spcPts val="2025"/>
              </a:spcAft>
              <a:buNone/>
            </a:pPr>
            <a:r>
              <a:rPr lang="en-IN" sz="2800" b="0" i="0" dirty="0">
                <a:effectLst/>
                <a:latin typeface="Lato" panose="020F0502020204030203" pitchFamily="34" charset="0"/>
              </a:rPr>
              <a:t>You will  be taken to a separate quiet area for your thinking time.</a:t>
            </a:r>
          </a:p>
          <a:p>
            <a:pPr algn="l" fontAlgn="base">
              <a:spcAft>
                <a:spcPts val="2025"/>
              </a:spcAft>
              <a:buNone/>
            </a:pPr>
            <a:r>
              <a:rPr lang="en-IN" sz="2800" b="0" i="0" dirty="0">
                <a:effectLst/>
                <a:latin typeface="Lato" panose="020F0502020204030203" pitchFamily="34" charset="0"/>
              </a:rPr>
              <a:t>Use this time to summarise your notes on your </a:t>
            </a:r>
            <a:r>
              <a:rPr lang="en-IN" sz="2800" b="0" i="0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history &amp; examination findings</a:t>
            </a:r>
            <a:r>
              <a:rPr lang="en-IN" sz="2800" b="0" i="0" dirty="0">
                <a:effectLst/>
                <a:latin typeface="Lato" panose="020F0502020204030203" pitchFamily="34" charset="0"/>
              </a:rPr>
              <a:t>, as well as </a:t>
            </a:r>
            <a:r>
              <a:rPr lang="en-IN" sz="2800" b="0" i="0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prepare your investigations </a:t>
            </a:r>
            <a:r>
              <a:rPr lang="en-IN" sz="2800" b="0" i="0" dirty="0">
                <a:effectLst/>
                <a:latin typeface="Lato" panose="020F0502020204030203" pitchFamily="34" charset="0"/>
              </a:rPr>
              <a:t>and </a:t>
            </a:r>
            <a:r>
              <a:rPr lang="en-IN" sz="2800" b="0" i="0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management plan</a:t>
            </a:r>
            <a:r>
              <a:rPr lang="en-IN" sz="2800" b="0" i="0" dirty="0">
                <a:effectLst/>
                <a:latin typeface="Lato" panose="020F0502020204030203" pitchFamily="34" charset="0"/>
              </a:rPr>
              <a:t>. </a:t>
            </a:r>
          </a:p>
          <a:p>
            <a:pPr algn="l" fontAlgn="base">
              <a:spcAft>
                <a:spcPts val="2025"/>
              </a:spcAft>
              <a:buNone/>
            </a:pPr>
            <a:r>
              <a:rPr lang="en-IN" sz="2800" b="0" i="0" dirty="0">
                <a:effectLst/>
                <a:latin typeface="Lato" panose="020F0502020204030203" pitchFamily="34" charset="0"/>
              </a:rPr>
              <a:t>The examiners will ask you about this in the next part so make sure you spend enough time on this.</a:t>
            </a:r>
          </a:p>
          <a:p>
            <a:pPr algn="l" fontAlgn="base">
              <a:spcAft>
                <a:spcPts val="2025"/>
              </a:spcAft>
            </a:pPr>
            <a:r>
              <a:rPr lang="en-IN" sz="2800" b="0" i="0" dirty="0">
                <a:effectLst/>
                <a:latin typeface="Lato" panose="020F0502020204030203" pitchFamily="34" charset="0"/>
              </a:rPr>
              <a:t>The thinking time is a good opportunity for you to start anticipating questions that may be asked surrounding the patient’s diagnosis. Write down some facts around the topic (epidemiology, pathophysiology…).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6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8979-0BBC-5D69-03AE-0EB94798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43"/>
          </a:xfrm>
        </p:spPr>
        <p:txBody>
          <a:bodyPr>
            <a:normAutofit fontScale="90000"/>
          </a:bodyPr>
          <a:lstStyle/>
          <a:p>
            <a:r>
              <a:rPr lang="en-IN" b="1" i="0" u="sng" dirty="0">
                <a:solidFill>
                  <a:srgbClr val="008080"/>
                </a:solidFill>
                <a:effectLst/>
                <a:latin typeface="inherit"/>
              </a:rPr>
              <a:t>Part 3: Summary, management and explanation</a:t>
            </a:r>
            <a:br>
              <a:rPr lang="en-IN" b="0" i="0" dirty="0">
                <a:solidFill>
                  <a:srgbClr val="666666"/>
                </a:solidFill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43BD-DBC7-4F1F-C247-E311CAD7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68"/>
            <a:ext cx="10515600" cy="5037095"/>
          </a:xfrm>
        </p:spPr>
        <p:txBody>
          <a:bodyPr>
            <a:normAutofit/>
          </a:bodyPr>
          <a:lstStyle/>
          <a:p>
            <a:pPr algn="l" fontAlgn="base">
              <a:spcAft>
                <a:spcPts val="2025"/>
              </a:spcAft>
              <a:buNone/>
            </a:pPr>
            <a:r>
              <a:rPr lang="en-IN" sz="24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On returning to the examination room you will be asked the following questions (</a:t>
            </a:r>
            <a:r>
              <a:rPr lang="en-IN" sz="2400" b="1" i="0" dirty="0">
                <a:solidFill>
                  <a:schemeClr val="tx1"/>
                </a:solidFill>
                <a:effectLst/>
                <a:latin typeface="inherit"/>
              </a:rPr>
              <a:t>10 minutes</a:t>
            </a:r>
            <a:r>
              <a:rPr lang="en-IN" sz="24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):</a:t>
            </a: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2400" b="1" i="0" dirty="0">
                <a:solidFill>
                  <a:schemeClr val="tx1"/>
                </a:solidFill>
                <a:effectLst/>
                <a:latin typeface="inherit"/>
              </a:rPr>
              <a:t>“Summarise the relevant positive findings from your history and examination”</a:t>
            </a:r>
            <a:br>
              <a:rPr lang="en-IN" sz="2400" b="0" i="0" dirty="0">
                <a:solidFill>
                  <a:schemeClr val="tx1"/>
                </a:solidFill>
                <a:effectLst/>
                <a:latin typeface="inherit"/>
              </a:rPr>
            </a:br>
            <a:r>
              <a:rPr lang="en-IN" sz="2400" b="0" i="0" dirty="0">
                <a:solidFill>
                  <a:schemeClr val="tx1"/>
                </a:solidFill>
                <a:effectLst/>
                <a:latin typeface="inherit"/>
              </a:rPr>
              <a:t>Present the case to the examiners using the Four Point Presentation structure Your summary should be no longer than 2 minutes. DO NOT repeat the entire history</a:t>
            </a:r>
            <a:r>
              <a:rPr lang="en-IN" sz="2400" b="0" i="0" dirty="0">
                <a:solidFill>
                  <a:srgbClr val="666666"/>
                </a:solidFill>
                <a:effectLst/>
                <a:latin typeface="inherit"/>
              </a:rPr>
              <a:t>. </a:t>
            </a:r>
            <a:r>
              <a:rPr lang="en-IN" sz="2400" b="0" i="0" dirty="0">
                <a:solidFill>
                  <a:srgbClr val="C00000"/>
                </a:solidFill>
                <a:effectLst/>
                <a:latin typeface="inherit"/>
              </a:rPr>
              <a:t>Conclude your summary </a:t>
            </a:r>
            <a:r>
              <a:rPr lang="en-IN" sz="2400" b="0" i="0" dirty="0">
                <a:solidFill>
                  <a:srgbClr val="666666"/>
                </a:solidFill>
                <a:effectLst/>
                <a:latin typeface="inherit"/>
              </a:rPr>
              <a:t>by stating your top </a:t>
            </a:r>
            <a:r>
              <a:rPr lang="en-IN" sz="2400" b="0" i="0" dirty="0">
                <a:solidFill>
                  <a:srgbClr val="C00000"/>
                </a:solidFill>
                <a:effectLst/>
                <a:latin typeface="inherit"/>
              </a:rPr>
              <a:t>3 differential diagnoses </a:t>
            </a:r>
            <a:r>
              <a:rPr lang="en-IN" sz="2400" b="0" i="0" dirty="0">
                <a:solidFill>
                  <a:srgbClr val="666666"/>
                </a:solidFill>
                <a:effectLst/>
                <a:latin typeface="inherit"/>
              </a:rPr>
              <a:t>for the patient.</a:t>
            </a: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2400" b="1" i="0" dirty="0">
                <a:solidFill>
                  <a:srgbClr val="666666"/>
                </a:solidFill>
                <a:effectLst/>
                <a:latin typeface="inherit"/>
              </a:rPr>
              <a:t>“What do you think are the patient’s main problems </a:t>
            </a:r>
            <a:r>
              <a:rPr lang="en-IN" sz="2400" b="1" i="1" dirty="0">
                <a:solidFill>
                  <a:srgbClr val="666666"/>
                </a:solidFill>
                <a:effectLst/>
                <a:latin typeface="inherit"/>
              </a:rPr>
              <a:t>and why</a:t>
            </a:r>
            <a:r>
              <a:rPr lang="en-IN" sz="2400" b="1" i="0" dirty="0">
                <a:solidFill>
                  <a:srgbClr val="666666"/>
                </a:solidFill>
                <a:effectLst/>
                <a:latin typeface="inherit"/>
              </a:rPr>
              <a:t>?”</a:t>
            </a:r>
            <a:br>
              <a:rPr lang="en-IN" sz="2400" b="0" i="0" dirty="0">
                <a:solidFill>
                  <a:srgbClr val="666666"/>
                </a:solidFill>
                <a:effectLst/>
                <a:latin typeface="inherit"/>
              </a:rPr>
            </a:br>
            <a:r>
              <a:rPr lang="en-IN" sz="2400" b="0" i="0" dirty="0">
                <a:solidFill>
                  <a:srgbClr val="666666"/>
                </a:solidFill>
                <a:effectLst/>
                <a:latin typeface="inherit"/>
              </a:rPr>
              <a:t>Structure your answer using the </a:t>
            </a:r>
            <a:r>
              <a:rPr lang="en-IN" sz="2400" b="0" i="0" dirty="0">
                <a:solidFill>
                  <a:srgbClr val="3366FF"/>
                </a:solidFill>
                <a:effectLst/>
                <a:latin typeface="inherit"/>
              </a:rPr>
              <a:t>Bio-Psycho-Social approach</a:t>
            </a:r>
            <a:endParaRPr lang="en-IN" sz="2400" b="0" i="0" dirty="0">
              <a:solidFill>
                <a:srgbClr val="666666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4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88F0-5D19-43C3-BF09-AFE6828B7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24" y="304801"/>
            <a:ext cx="10088188" cy="5606422"/>
          </a:xfrm>
        </p:spPr>
        <p:txBody>
          <a:bodyPr>
            <a:normAutofit fontScale="92500" lnSpcReduction="10000"/>
          </a:bodyPr>
          <a:lstStyle/>
          <a:p>
            <a:pPr marL="0" indent="0" algn="l" fontAlgn="base">
              <a:spcAft>
                <a:spcPts val="2025"/>
              </a:spcAft>
              <a:buNone/>
            </a:pPr>
            <a:endParaRPr lang="en-IN" sz="2800" b="0" i="0" dirty="0">
              <a:solidFill>
                <a:srgbClr val="666666"/>
              </a:solidFill>
              <a:effectLst/>
              <a:latin typeface="inherit"/>
            </a:endParaRP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2800" b="1" i="0" dirty="0">
                <a:solidFill>
                  <a:srgbClr val="666666"/>
                </a:solidFill>
                <a:effectLst/>
                <a:latin typeface="inherit"/>
              </a:rPr>
              <a:t>“What investigations would you do </a:t>
            </a:r>
            <a:r>
              <a:rPr lang="en-IN" sz="2800" b="1" i="1" dirty="0">
                <a:solidFill>
                  <a:srgbClr val="666666"/>
                </a:solidFill>
                <a:effectLst/>
                <a:latin typeface="inherit"/>
              </a:rPr>
              <a:t>and why</a:t>
            </a:r>
            <a:r>
              <a:rPr lang="en-IN" sz="2800" b="1" i="0" dirty="0">
                <a:solidFill>
                  <a:srgbClr val="666666"/>
                </a:solidFill>
                <a:effectLst/>
                <a:latin typeface="inherit"/>
              </a:rPr>
              <a:t>?”</a:t>
            </a:r>
            <a:b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</a:br>
            <a: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  <a:t>Structure your order of investigations with </a:t>
            </a:r>
            <a:r>
              <a:rPr lang="en-IN" sz="2800" b="0" i="0" dirty="0">
                <a:solidFill>
                  <a:srgbClr val="3366FF"/>
                </a:solidFill>
                <a:effectLst/>
                <a:latin typeface="inherit"/>
              </a:rPr>
              <a:t>Bedside, Bloods, Imaging and Special tests</a:t>
            </a:r>
            <a: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  <a:t>. Make sure you give a justification for each.</a:t>
            </a:r>
          </a:p>
          <a:p>
            <a:pPr algn="l" fontAlgn="base">
              <a:spcAft>
                <a:spcPts val="2025"/>
              </a:spcAft>
              <a:buFont typeface="+mj-lt"/>
              <a:buAutoNum type="arabicPeriod"/>
            </a:pPr>
            <a:r>
              <a:rPr lang="en-IN" sz="2800" b="1" i="0" dirty="0">
                <a:solidFill>
                  <a:srgbClr val="666666"/>
                </a:solidFill>
                <a:effectLst/>
                <a:latin typeface="inherit"/>
              </a:rPr>
              <a:t>“How would you treat this patient?”</a:t>
            </a:r>
            <a:b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</a:br>
            <a:r>
              <a:rPr lang="en-IN" sz="2800" b="0" i="0" dirty="0">
                <a:solidFill>
                  <a:schemeClr val="tx1"/>
                </a:solidFill>
                <a:effectLst/>
                <a:latin typeface="inherit"/>
              </a:rPr>
              <a:t>Start your answer with “I would treat this patient with an MDT approach”, then name the MDT personnel you would involve. Structure your answer using the</a:t>
            </a:r>
            <a: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IN" sz="2800" b="0" i="0" dirty="0">
                <a:solidFill>
                  <a:srgbClr val="3366FF"/>
                </a:solidFill>
                <a:effectLst/>
                <a:latin typeface="inherit"/>
              </a:rPr>
              <a:t>Conservative, Medical, Surgical</a:t>
            </a:r>
            <a: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inherit"/>
              </a:rPr>
              <a:t>approach</a:t>
            </a:r>
            <a:r>
              <a:rPr lang="en-IN" sz="2800" b="1" i="0" dirty="0">
                <a:solidFill>
                  <a:schemeClr val="tx1"/>
                </a:solidFill>
                <a:effectLst/>
                <a:latin typeface="inherit"/>
              </a:rPr>
              <a:t>.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inherit"/>
              </a:rPr>
              <a:t> Consider how you would manage the patient if they presented acutely or in crisis as a complication of their disease or treatment. If this is asked of you, explain your management plan using </a:t>
            </a:r>
            <a:r>
              <a:rPr lang="en-IN" sz="2800" b="0" i="0" dirty="0">
                <a:solidFill>
                  <a:srgbClr val="0432FF"/>
                </a:solidFill>
                <a:effectLst/>
                <a:latin typeface="inherit"/>
              </a:rPr>
              <a:t>A</a:t>
            </a:r>
            <a:r>
              <a:rPr lang="en-IN" sz="2800" b="0" i="0" dirty="0">
                <a:solidFill>
                  <a:srgbClr val="3366FF"/>
                </a:solidFill>
                <a:effectLst/>
                <a:latin typeface="inherit"/>
              </a:rPr>
              <a:t>BCDE</a:t>
            </a:r>
            <a:r>
              <a:rPr lang="en-IN" sz="2800" b="0" i="0" dirty="0">
                <a:solidFill>
                  <a:srgbClr val="666666"/>
                </a:solidFill>
                <a:effectLst/>
                <a:latin typeface="inheri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2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F630-9BEC-8007-41C7-BF97D7D9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75" y="466165"/>
            <a:ext cx="10094259" cy="6078070"/>
          </a:xfrm>
        </p:spPr>
        <p:txBody>
          <a:bodyPr>
            <a:normAutofit lnSpcReduction="10000"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Examiners assess the candidate's ability to </a:t>
            </a:r>
            <a:r>
              <a:rPr lang="en-IN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appropriate investigations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case in question in a </a:t>
            </a:r>
            <a:r>
              <a:rPr lang="en-IN" sz="36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sequence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Frequently, appropriate investigations might be suggested but the sequence would be inappropriate either in terms of invasiveness of the patient or in terms of costs. </a:t>
            </a:r>
          </a:p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candidate's ability to logically sequence her thought processes in a limited time. This is an additional skill which is essential for later efficient practice.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4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3973-F4E4-5E14-3773-263C32D15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824753"/>
            <a:ext cx="9837177" cy="5086469"/>
          </a:xfrm>
        </p:spPr>
        <p:txBody>
          <a:bodyPr>
            <a:normAutofit/>
          </a:bodyPr>
          <a:lstStyle/>
          <a:p>
            <a:pPr algn="l" fontAlgn="base">
              <a:spcAft>
                <a:spcPts val="2025"/>
              </a:spcAft>
              <a:buNone/>
            </a:pPr>
            <a:r>
              <a:rPr lang="en-IN" sz="32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will be asked additional questions on pathology, physiology, anatomy, pharmacology etc  which are relevant to the case.</a:t>
            </a:r>
          </a:p>
          <a:p>
            <a:pPr algn="l" fontAlgn="base">
              <a:spcAft>
                <a:spcPts val="2025"/>
              </a:spcAft>
            </a:pPr>
            <a:r>
              <a:rPr lang="en-IN" sz="32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 </a:t>
            </a:r>
            <a:r>
              <a:rPr lang="en-IN" sz="32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5 minutes</a:t>
            </a:r>
            <a:r>
              <a:rPr lang="en-IN" sz="32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examination you will be assessed on your communication skills.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6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E5DEDF-5667-EDE0-9975-4D0BA569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document with text and arrows&#10;&#10;AI-generated content may be incorrect.">
            <a:extLst>
              <a:ext uri="{FF2B5EF4-FFF2-40B4-BE49-F238E27FC236}">
                <a16:creationId xmlns:a16="http://schemas.microsoft.com/office/drawing/2014/main" id="{2AC4C511-18EE-52C8-B149-6D276555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98"/>
          <a:stretch/>
        </p:blipFill>
        <p:spPr>
          <a:xfrm>
            <a:off x="3531406" y="-9225"/>
            <a:ext cx="4671091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00FFE0-BD6D-8FA4-142A-40E7A7AD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7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DE6B-0BF9-ACD4-729F-A2F8D012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979877"/>
            <a:ext cx="8911687" cy="778589"/>
          </a:xfrm>
        </p:spPr>
        <p:txBody>
          <a:bodyPr anchor="b">
            <a:normAutofit/>
          </a:bodyPr>
          <a:lstStyle/>
          <a:p>
            <a:endParaRPr lang="en-US" sz="2800"/>
          </a:p>
        </p:txBody>
      </p:sp>
      <p:pic>
        <p:nvPicPr>
          <p:cNvPr id="5" name="Content Placeholder 4" descr="A close-up of a paper&#10;&#10;AI-generated content may be incorrect.">
            <a:extLst>
              <a:ext uri="{FF2B5EF4-FFF2-40B4-BE49-F238E27FC236}">
                <a16:creationId xmlns:a16="http://schemas.microsoft.com/office/drawing/2014/main" id="{23389B13-0C54-7B17-4463-682254D0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9" y="501422"/>
            <a:ext cx="12258128" cy="50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rader&#10;&#10;AI-generated content may be incorrect.">
            <a:extLst>
              <a:ext uri="{FF2B5EF4-FFF2-40B4-BE49-F238E27FC236}">
                <a16:creationId xmlns:a16="http://schemas.microsoft.com/office/drawing/2014/main" id="{67E6563A-1FC2-5E35-8B90-FD2D1CA3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86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C5649D5A-846D-FCF8-1F20-DD44AC44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93130"/>
            <a:ext cx="10905066" cy="26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E8FA8-A8BF-2991-F849-04594647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7E93-9826-3E92-21FC-9D862818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141" y="286871"/>
            <a:ext cx="10016471" cy="5624351"/>
          </a:xfrm>
        </p:spPr>
        <p:txBody>
          <a:bodyPr>
            <a:normAutofit lnSpcReduction="10000"/>
          </a:bodyPr>
          <a:lstStyle/>
          <a:p>
            <a:endParaRPr lang="en-IN" sz="2400" dirty="0"/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ALLOTTMENT: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pick up a chit, lottery fashion, to know which case they have to do. The lucky ones may get an easier  while the unlucky ones may land up with a tough case. 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case the student waits for the examiner who cursorily listens the history  and shoots a few questions sometimes relevant to the </a:t>
            </a:r>
          </a:p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 and at other times more general </a:t>
            </a:r>
          </a:p>
          <a:p>
            <a:pPr marL="0" indent="0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theoretical. </a:t>
            </a:r>
          </a:p>
        </p:txBody>
      </p:sp>
      <p:pic>
        <p:nvPicPr>
          <p:cNvPr id="2" name="Picture 2" descr="Draw lots hi-res stock photography and images - Alamy">
            <a:extLst>
              <a:ext uri="{FF2B5EF4-FFF2-40B4-BE49-F238E27FC236}">
                <a16:creationId xmlns:a16="http://schemas.microsoft.com/office/drawing/2014/main" id="{14BC6332-0C6E-8C12-3275-46977CCF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832" y="4093913"/>
            <a:ext cx="3004583" cy="22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49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45D-4437-09F3-CF02-84A64907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8" y="1375225"/>
            <a:ext cx="4137059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Right skill for right domain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41796F-E3B8-02C3-88C7-EFC06FD9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342" y="3429000"/>
            <a:ext cx="3571385" cy="248222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??</a:t>
            </a:r>
          </a:p>
        </p:txBody>
      </p:sp>
      <p:pic>
        <p:nvPicPr>
          <p:cNvPr id="5" name="Content Placeholder 4" descr="A cartoon of a person in a hospital bed&#10;&#10;AI-generated content may be incorrect.">
            <a:extLst>
              <a:ext uri="{FF2B5EF4-FFF2-40B4-BE49-F238E27FC236}">
                <a16:creationId xmlns:a16="http://schemas.microsoft.com/office/drawing/2014/main" id="{2A1AB996-2F49-CAF7-359D-897AE2B7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57" y="645106"/>
            <a:ext cx="4434344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AI-generated content may be incorrect.">
            <a:extLst>
              <a:ext uri="{FF2B5EF4-FFF2-40B4-BE49-F238E27FC236}">
                <a16:creationId xmlns:a16="http://schemas.microsoft.com/office/drawing/2014/main" id="{A0A8E5EC-C5FD-5F64-287D-F39B04A5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6"/>
            <a:ext cx="10905066" cy="33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BE429138-2C0F-107B-0009-363B2B94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8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AD4-989C-E85A-389D-781CFA07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5745-251F-0437-2ECD-DA4CC024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447" y="1452282"/>
            <a:ext cx="9586165" cy="4458940"/>
          </a:xfrm>
        </p:spPr>
        <p:txBody>
          <a:bodyPr>
            <a:normAutofit lnSpcReduction="10000"/>
          </a:bodyPr>
          <a:lstStyle/>
          <a:p>
            <a:r>
              <a:rPr lang="en-IN" sz="3200" dirty="0"/>
              <a:t>The case difficulty has been arbitrarily divided into </a:t>
            </a:r>
            <a:r>
              <a:rPr lang="en-IN" sz="3200" dirty="0">
                <a:solidFill>
                  <a:srgbClr val="0432FF"/>
                </a:solidFill>
              </a:rPr>
              <a:t>‘standard cases’, which would represent a single problem</a:t>
            </a:r>
            <a:r>
              <a:rPr lang="en-IN" sz="3200" dirty="0"/>
              <a:t>, </a:t>
            </a:r>
          </a:p>
          <a:p>
            <a:r>
              <a:rPr lang="en-IN" sz="3200" dirty="0">
                <a:solidFill>
                  <a:schemeClr val="accent6">
                    <a:lumMod val="75000"/>
                  </a:schemeClr>
                </a:solidFill>
              </a:rPr>
              <a:t>‘Difficult’ cases, which would include up to three problems </a:t>
            </a:r>
          </a:p>
          <a:p>
            <a:r>
              <a:rPr lang="en-IN" sz="3200" dirty="0"/>
              <a:t>and ‘</a:t>
            </a:r>
            <a:r>
              <a:rPr lang="en-IN" sz="3200" dirty="0">
                <a:solidFill>
                  <a:srgbClr val="C00000"/>
                </a:solidFill>
              </a:rPr>
              <a:t>very difficult’ cases, with greater than three problems</a:t>
            </a:r>
            <a:r>
              <a:rPr lang="en-IN" sz="3200" dirty="0"/>
              <a:t>. </a:t>
            </a:r>
          </a:p>
          <a:p>
            <a:r>
              <a:rPr lang="en-IN" sz="3200" dirty="0"/>
              <a:t>It will be appreciated that a single problem could amount to a very difficult case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668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2DB5-8410-7437-A2FF-1A101CE5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31" y="278855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/>
              <a:t>GRADES and MARKS</a:t>
            </a:r>
          </a:p>
        </p:txBody>
      </p:sp>
    </p:spTree>
    <p:extLst>
      <p:ext uri="{BB962C8B-B14F-4D97-AF65-F5344CB8AC3E}">
        <p14:creationId xmlns:p14="http://schemas.microsoft.com/office/powerpoint/2010/main" val="351627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EF3D-E356-903D-5E71-361675A5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4667-A856-7593-F914-80D3EE8E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447" y="627529"/>
            <a:ext cx="9514447" cy="5911222"/>
          </a:xfrm>
        </p:spPr>
        <p:txBody>
          <a:bodyPr/>
          <a:lstStyle/>
          <a:p>
            <a:r>
              <a:rPr lang="en-IN" sz="2800" b="1" i="0" u="none" strike="noStrike" dirty="0">
                <a:solidFill>
                  <a:srgbClr val="027EB0"/>
                </a:solidFill>
                <a:effectLst/>
                <a:latin typeface="__Source_Sans_3_11ceb6"/>
                <a:hlinkClick r:id="rId2"/>
              </a:rPr>
              <a:t>OSLER …….</a:t>
            </a:r>
          </a:p>
          <a:p>
            <a:endParaRPr lang="en-IN" sz="2800" b="0" i="0" dirty="0">
              <a:solidFill>
                <a:srgbClr val="000000"/>
              </a:solidFill>
              <a:effectLst/>
              <a:latin typeface="__Source_Sans_3_11ceb6"/>
            </a:endParaRPr>
          </a:p>
          <a:p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Grades: </a:t>
            </a:r>
          </a:p>
          <a:p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P+ (very good/ excellent) </a:t>
            </a:r>
          </a:p>
          <a:p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 P (pass) </a:t>
            </a:r>
          </a:p>
          <a:p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 P- (below pass) </a:t>
            </a:r>
          </a:p>
          <a:p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Examiners and </a:t>
            </a:r>
            <a:r>
              <a:rPr lang="en-IN" sz="3600" b="0" i="0" dirty="0" err="1">
                <a:solidFill>
                  <a:srgbClr val="000000"/>
                </a:solidFill>
                <a:effectLst/>
                <a:latin typeface="__Source_Sans_3_11ceb6"/>
              </a:rPr>
              <a:t>coexaminers</a:t>
            </a:r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 </a:t>
            </a:r>
            <a:r>
              <a:rPr lang="en-IN" sz="3600" b="0" i="0" dirty="0" err="1">
                <a:solidFill>
                  <a:srgbClr val="000000"/>
                </a:solidFill>
                <a:effectLst/>
                <a:latin typeface="__Source_Sans_3_11ceb6"/>
              </a:rPr>
              <a:t>analyze</a:t>
            </a:r>
            <a:r>
              <a:rPr lang="en-IN" sz="3600" b="0" i="0" dirty="0">
                <a:solidFill>
                  <a:srgbClr val="000000"/>
                </a:solidFill>
                <a:effectLst/>
                <a:latin typeface="__Source_Sans_3_11ceb6"/>
              </a:rPr>
              <a:t> and give overall grade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67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15AE-42CC-F7F8-88BA-4683BA6E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CEC0-6B9D-28F5-53D5-D940C540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E8363E-DCAF-25BA-535E-2B28DE723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48766"/>
              </p:ext>
            </p:extLst>
          </p:nvPr>
        </p:nvGraphicFramePr>
        <p:xfrm>
          <a:off x="609600" y="537882"/>
          <a:ext cx="11044518" cy="50334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96167">
                  <a:extLst>
                    <a:ext uri="{9D8B030D-6E8A-4147-A177-3AD203B41FA5}">
                      <a16:colId xmlns:a16="http://schemas.microsoft.com/office/drawing/2014/main" val="3486863040"/>
                    </a:ext>
                  </a:extLst>
                </a:gridCol>
                <a:gridCol w="9548351">
                  <a:extLst>
                    <a:ext uri="{9D8B030D-6E8A-4147-A177-3AD203B41FA5}">
                      <a16:colId xmlns:a16="http://schemas.microsoft.com/office/drawing/2014/main" val="3706587708"/>
                    </a:ext>
                  </a:extLst>
                </a:gridCol>
              </a:tblGrid>
              <a:tr h="11320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80.</a:t>
                      </a:r>
                      <a:r>
                        <a:rPr lang="en-US" dirty="0"/>
                        <a:t> Outstanding, clear, factual correct history taking</a:t>
                      </a:r>
                    </a:p>
                    <a:p>
                      <a:r>
                        <a:rPr lang="en-US" dirty="0"/>
                        <a:t>        Demonstrating physical signs, organized clear management, outstanding communication skills and clinical  acumen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93080"/>
                  </a:ext>
                </a:extLst>
              </a:tr>
              <a:tr h="1029158">
                <a:tc>
                  <a:txBody>
                    <a:bodyPr/>
                    <a:lstStyle/>
                    <a:p>
                      <a:r>
                        <a:rPr lang="en-US" sz="5400" dirty="0"/>
                        <a:t>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75</a:t>
                      </a:r>
                      <a:r>
                        <a:rPr lang="en-US" dirty="0"/>
                        <a:t>. </a:t>
                      </a:r>
                      <a:r>
                        <a:rPr lang="en-IN" dirty="0"/>
                        <a:t>Excellent case presentation , communication skills, examination technique, Demonstration of correct </a:t>
                      </a:r>
                      <a:r>
                        <a:rPr lang="en-IN" dirty="0" err="1"/>
                        <a:t>factsc</a:t>
                      </a:r>
                      <a:r>
                        <a:rPr lang="en-IN" dirty="0"/>
                        <a:t> and clinical signs of case. Display outstanding </a:t>
                      </a:r>
                      <a:r>
                        <a:rPr lang="en-IN" dirty="0" err="1"/>
                        <a:t>attrlbutes</a:t>
                      </a:r>
                      <a:r>
                        <a:rPr lang="en-IN" dirty="0"/>
                        <a:t> in some but not all measurable 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617518"/>
                  </a:ext>
                </a:extLst>
              </a:tr>
              <a:tr h="10291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70. </a:t>
                      </a:r>
                      <a:r>
                        <a:rPr lang="en-US" dirty="0"/>
                        <a:t>Excellent in most </a:t>
                      </a:r>
                      <a:r>
                        <a:rPr lang="en-IN" dirty="0"/>
                        <a:t>skills. </a:t>
                      </a:r>
                      <a:r>
                        <a:rPr lang="en-IN" dirty="0" err="1"/>
                        <a:t>Examinalion</a:t>
                      </a:r>
                      <a:r>
                        <a:rPr lang="en-IN" dirty="0"/>
                        <a:t> technique and </a:t>
                      </a:r>
                      <a:r>
                        <a:rPr lang="en-IN" dirty="0" err="1"/>
                        <a:t>demonstratin</a:t>
                      </a:r>
                      <a:r>
                        <a:rPr lang="en-IN" dirty="0"/>
                        <a:t> of  correct  facts and physical signs of the case; Also excellent  communicator and demonstrates ability to investigate  and appropriately manage patient.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8988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65,</a:t>
                      </a:r>
                      <a:r>
                        <a:rPr lang="en-US" dirty="0"/>
                        <a:t> Very good overall. major parts covered but few omissions, Clearly above average in terms of communication and </a:t>
                      </a:r>
                      <a:r>
                        <a:rPr lang="en-US" dirty="0" err="1"/>
                        <a:t>clincal</a:t>
                      </a:r>
                      <a:r>
                        <a:rPr lang="en-US" dirty="0"/>
                        <a:t> acumen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86515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60 v</a:t>
                      </a:r>
                      <a:r>
                        <a:rPr lang="en-US" dirty="0"/>
                        <a:t>ery good in most respect in presentation and communication, but not in all aspects, well developed acumen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161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F2653-A5D9-C458-8029-89A2B003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4B98BA-75C4-5208-124E-70A8BBC36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03587"/>
              </p:ext>
            </p:extLst>
          </p:nvPr>
        </p:nvGraphicFramePr>
        <p:xfrm>
          <a:off x="1749969" y="1331934"/>
          <a:ext cx="9586086" cy="33903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31434">
                  <a:extLst>
                    <a:ext uri="{9D8B030D-6E8A-4147-A177-3AD203B41FA5}">
                      <a16:colId xmlns:a16="http://schemas.microsoft.com/office/drawing/2014/main" val="866878808"/>
                    </a:ext>
                  </a:extLst>
                </a:gridCol>
                <a:gridCol w="8254652">
                  <a:extLst>
                    <a:ext uri="{9D8B030D-6E8A-4147-A177-3AD203B41FA5}">
                      <a16:colId xmlns:a16="http://schemas.microsoft.com/office/drawing/2014/main" val="1356878359"/>
                    </a:ext>
                  </a:extLst>
                </a:gridCol>
              </a:tblGrid>
              <a:tr h="1695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/>
                        <a:t>P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IN" dirty="0"/>
                        <a:t>5: </a:t>
                      </a:r>
                      <a:r>
                        <a:rPr lang="en-IN" b="0" dirty="0"/>
                        <a:t>Good overall and communication of the case </a:t>
                      </a:r>
                      <a:r>
                        <a:rPr lang="en-IN" b="0" dirty="0" err="1"/>
                        <a:t>wilhout</a:t>
                      </a:r>
                      <a:r>
                        <a:rPr lang="en-IN" b="0" dirty="0"/>
                        <a:t> displaying any </a:t>
                      </a:r>
                      <a:r>
                        <a:rPr lang="en-IN" b="0" dirty="0" err="1"/>
                        <a:t>attriibutes</a:t>
                      </a:r>
                      <a:r>
                        <a:rPr lang="en-IN" b="0" dirty="0"/>
                        <a:t> out of the ordinary. The candidate  displays overall adequate  slandered of examination patient.  problems arc </a:t>
                      </a:r>
                      <a:r>
                        <a:rPr lang="en-IN" b="0" dirty="0" err="1"/>
                        <a:t>idenlitied</a:t>
                      </a:r>
                      <a:r>
                        <a:rPr lang="en-IN" b="0" dirty="0"/>
                        <a:t> and a reasonable man</a:t>
                      </a:r>
                      <a:r>
                        <a:rPr lang="en-US" b="0" dirty="0" err="1"/>
                        <a:t>agement</a:t>
                      </a:r>
                      <a:endParaRPr lang="en-US" b="0" dirty="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1012463889"/>
                  </a:ext>
                </a:extLst>
              </a:tr>
              <a:tr h="16951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50: </a:t>
                      </a:r>
                      <a:r>
                        <a:rPr lang="en-IN" sz="2000" b="1" dirty="0"/>
                        <a:t> </a:t>
                      </a:r>
                      <a:r>
                        <a:rPr lang="en-IN" dirty="0"/>
                        <a:t>Adequate presentation of the case &amp; communication </a:t>
                      </a:r>
                      <a:r>
                        <a:rPr lang="en-IN" dirty="0" err="1"/>
                        <a:t>abillty</a:t>
                      </a:r>
                      <a:r>
                        <a:rPr lang="en-IN" dirty="0"/>
                        <a:t>. </a:t>
                      </a:r>
                      <a:r>
                        <a:rPr lang="en-IN" dirty="0" err="1"/>
                        <a:t>Nolhing</a:t>
                      </a:r>
                      <a:r>
                        <a:rPr lang="en-IN" dirty="0"/>
                        <a:t> suggest more than just reaching  an  acceptable diagnosis.  Clinical acumen just </a:t>
                      </a:r>
                      <a:r>
                        <a:rPr lang="en-IN" dirty="0" err="1"/>
                        <a:t>repching</a:t>
                      </a:r>
                      <a:r>
                        <a:rPr lang="en-IN" dirty="0"/>
                        <a:t> an </a:t>
                      </a:r>
                      <a:r>
                        <a:rPr lang="en-IN" dirty="0" err="1"/>
                        <a:t>acccptable</a:t>
                      </a:r>
                      <a:r>
                        <a:rPr lang="en-IN" dirty="0"/>
                        <a:t> standard Safe border line candidate who just reaches  pass standard</a:t>
                      </a:r>
                      <a:endParaRPr lang="en-US" dirty="0"/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52447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16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7BB7-4565-F0F1-1539-A6AE4620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85C66C-707C-F16B-AA22-C49AD027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4000" dirty="0"/>
              <a:t>Qualified</a:t>
            </a:r>
          </a:p>
          <a:p>
            <a:r>
              <a:rPr lang="en-US" sz="4000"/>
              <a:t>NOT COMPETENT</a:t>
            </a:r>
            <a:endParaRPr lang="en-US" sz="4000" dirty="0"/>
          </a:p>
        </p:txBody>
      </p:sp>
      <p:pic>
        <p:nvPicPr>
          <p:cNvPr id="5" name="Content Placeholder 4" descr="A cartoon of a doctor and a patient&#10;&#10;AI-generated content may be incorrect.">
            <a:extLst>
              <a:ext uri="{FF2B5EF4-FFF2-40B4-BE49-F238E27FC236}">
                <a16:creationId xmlns:a16="http://schemas.microsoft.com/office/drawing/2014/main" id="{36B3CBC3-8550-C8D4-796E-A69A5461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78" y="640080"/>
            <a:ext cx="3992106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4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9BDDB-37EF-42F2-E8CA-3482E445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BAB6AD-4F36-4926-ED97-19BC22650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05393"/>
              </p:ext>
            </p:extLst>
          </p:nvPr>
        </p:nvGraphicFramePr>
        <p:xfrm>
          <a:off x="838200" y="932329"/>
          <a:ext cx="10515600" cy="3840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48435">
                  <a:extLst>
                    <a:ext uri="{9D8B030D-6E8A-4147-A177-3AD203B41FA5}">
                      <a16:colId xmlns:a16="http://schemas.microsoft.com/office/drawing/2014/main" val="3241834299"/>
                    </a:ext>
                  </a:extLst>
                </a:gridCol>
                <a:gridCol w="8467165">
                  <a:extLst>
                    <a:ext uri="{9D8B030D-6E8A-4147-A177-3AD203B41FA5}">
                      <a16:colId xmlns:a16="http://schemas.microsoft.com/office/drawing/2014/main" val="2889893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     </a:t>
                      </a:r>
                    </a:p>
                    <a:p>
                      <a:r>
                        <a:rPr lang="en-US" sz="3200" dirty="0"/>
                        <a:t>      P-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45:</a:t>
                      </a:r>
                      <a:r>
                        <a:rPr lang="en-IN" sz="2400" b="0" dirty="0"/>
                        <a:t>Poor  performance  in terms of case presentation,  communication with the patient. Demonstration of physical signs poor, inadequate  unacceptable at level of understanding patient’s problems. Does not reach pass standard. 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30 </a:t>
                      </a:r>
                      <a:r>
                        <a:rPr lang="en-US" dirty="0"/>
                        <a:t>: </a:t>
                      </a:r>
                      <a:r>
                        <a:rPr lang="en-IN" sz="2400" dirty="0"/>
                        <a:t>Veto mark. The  candidate’s performance in terms of case presentation, clinical  exam communication skills is so poor that he  remotely approached the diagnosis. Quite clearly this candidate needs further training.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4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D8F7-700F-0296-67B2-09313B5E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892" y="1219200"/>
            <a:ext cx="8915400" cy="3777622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encounter lasts a short time and the judgement is passed. The student's score in this practical examination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gets highly influenced by his luck due to the mode of allotment of the exercises and the whims, fancies and mood of the examiner.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1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18EF-6FE3-CA54-9276-02B68D9A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552392"/>
            <a:ext cx="9621371" cy="5973913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/>
              <a:t>Attributes of a Good Assessment of Clinical Competence </a:t>
            </a:r>
          </a:p>
          <a:p>
            <a:r>
              <a:rPr lang="en-IN" sz="2800" dirty="0"/>
              <a:t>Clinical competence consists of proficiency in a number of areas. </a:t>
            </a:r>
          </a:p>
          <a:p>
            <a:r>
              <a:rPr lang="en-IN" sz="2800" dirty="0"/>
              <a:t>These include: history taking, physical examination, interpretation of findings, differential diagnosis, planning investigations, planning and institution of therapy, conducting procedures, prognostication, communication skills, appropriate attitudes, skills in organization/ management and ability to work as a team. </a:t>
            </a:r>
          </a:p>
          <a:p>
            <a:r>
              <a:rPr lang="en-IN" sz="2800" dirty="0"/>
              <a:t>These elements demand a high order of cognitive, psychomotor and attitudinal attributes. A good assessment of clinical competence should aim at assessing all these abilities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20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B54E-D3EA-57D6-75B9-E5FF74FA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monkeys holding a sign&#10;&#10;AI-generated content may be incorrect.">
            <a:extLst>
              <a:ext uri="{FF2B5EF4-FFF2-40B4-BE49-F238E27FC236}">
                <a16:creationId xmlns:a16="http://schemas.microsoft.com/office/drawing/2014/main" id="{5F0B114F-778F-A594-93C6-78CD6F56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381" y="493481"/>
            <a:ext cx="8446694" cy="6455538"/>
          </a:xfrm>
        </p:spPr>
      </p:pic>
    </p:spTree>
    <p:extLst>
      <p:ext uri="{BB962C8B-B14F-4D97-AF65-F5344CB8AC3E}">
        <p14:creationId xmlns:p14="http://schemas.microsoft.com/office/powerpoint/2010/main" val="2225004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drawing of a person on a scale&#10;&#10;AI-generated content may be incorrect.">
            <a:extLst>
              <a:ext uri="{FF2B5EF4-FFF2-40B4-BE49-F238E27FC236}">
                <a16:creationId xmlns:a16="http://schemas.microsoft.com/office/drawing/2014/main" id="{54BD5663-0C40-CD25-ED7D-CC9351EE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93" y="657049"/>
            <a:ext cx="4949805" cy="51426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A62DAE-6C53-8E1A-0D40-13E07E7BD7FD}"/>
              </a:ext>
            </a:extLst>
          </p:cNvPr>
          <p:cNvSpPr/>
          <p:nvPr/>
        </p:nvSpPr>
        <p:spPr>
          <a:xfrm>
            <a:off x="8085701" y="2503689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97832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C7A0-5361-C161-E264-F8EC869A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18B2-CDA5-EBA6-EF45-36859B71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1" y="1578279"/>
            <a:ext cx="9797732" cy="433294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assessed and not 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history taking assessed??  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no valid assessment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 is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  essential skill for diagnosis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9C89-5DC4-73DE-99FD-0F01594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F494-4A4E-B55F-9D4D-0D2C18CC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581" y="1615858"/>
            <a:ext cx="9300031" cy="4295364"/>
          </a:xfrm>
        </p:spPr>
        <p:txBody>
          <a:bodyPr>
            <a:normAutofit lnSpcReduction="10000"/>
          </a:bodyPr>
          <a:lstStyle/>
          <a:p>
            <a:r>
              <a:rPr lang="en-IN" sz="2800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Objective Structured </a:t>
            </a:r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Examination Record (OSLER) </a:t>
            </a:r>
          </a:p>
          <a:p>
            <a:pPr marL="0" indent="0">
              <a:buNone/>
            </a:pPr>
            <a:endParaRPr lang="en-I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OSLER was introduced by Gleeson in 1992 </a:t>
            </a:r>
          </a:p>
          <a:p>
            <a:r>
              <a:rPr lang="en-IN" sz="2800" b="1" i="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“the OSLER”?</a:t>
            </a:r>
            <a:endParaRPr lang="en-I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attempt to remodel and improve the long case examination</a:t>
            </a:r>
          </a:p>
          <a:p>
            <a:r>
              <a:rPr lang="en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 suggested modifications to improve the long case examination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7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CFFA-16E5-6F36-D278-67D595A4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337" y="692594"/>
            <a:ext cx="10076645" cy="5472811"/>
          </a:xfrm>
        </p:spPr>
        <p:txBody>
          <a:bodyPr/>
          <a:lstStyle/>
          <a:p>
            <a:r>
              <a:rPr lang="en-IN" b="0" i="0" dirty="0">
                <a:solidFill>
                  <a:srgbClr val="000000"/>
                </a:solidFill>
                <a:effectLst/>
                <a:latin typeface="__Source_Sans_3_11ceb6"/>
              </a:rPr>
              <a:t> </a:t>
            </a:r>
            <a:r>
              <a:rPr lang="en-IN" sz="3200" b="1" i="0" u="none" strike="noStrike" dirty="0">
                <a:solidFill>
                  <a:srgbClr val="027EB0"/>
                </a:solidFill>
                <a:effectLst/>
                <a:latin typeface="__Source_Sans_3_11ceb6"/>
                <a:hlinkClick r:id="rId2"/>
              </a:rPr>
              <a:t>OSLER.. </a:t>
            </a:r>
            <a:endParaRPr lang="en-IN" sz="3200" b="1" dirty="0">
              <a:solidFill>
                <a:srgbClr val="027EB0"/>
              </a:solidFill>
              <a:latin typeface="__Source_Sans_3_11ceb6"/>
              <a:hlinkClick r:id="rId2"/>
            </a:endParaRPr>
          </a:p>
          <a:p>
            <a:r>
              <a:rPr lang="en-IN" sz="3200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The long </a:t>
            </a: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is divided into 10 items on which each candidate is assessed </a:t>
            </a:r>
          </a:p>
          <a:p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10 items cover all aspects of working up a long case </a:t>
            </a:r>
          </a:p>
          <a:p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history taking, examination and management of the patients is observed </a:t>
            </a:r>
          </a:p>
          <a:p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observation during history taking, communication skills are also evaluated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2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804-7DD4-D498-D7EA-871D7668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45" y="286870"/>
            <a:ext cx="7979080" cy="631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i="0" u="none" strike="noStrike" dirty="0">
                <a:solidFill>
                  <a:srgbClr val="027EB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 items in 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OSLER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Pace and clarity of presentation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Communication process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Systematic approach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Establishment of case facts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Systematic approach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Examination technique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Establishment of correct findings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Appropriate investigations in logical sequence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Appropriate management plan </a:t>
            </a:r>
          </a:p>
          <a:p>
            <a:pPr marL="0" indent="0">
              <a:buNone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Clinical acumen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9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0F835-82A5-DED5-F5F5-F73F47DD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80" y="1675519"/>
            <a:ext cx="6363824" cy="3778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i="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taking </a:t>
            </a:r>
          </a:p>
          <a:p>
            <a:pPr marL="0" indent="0">
              <a:buNone/>
            </a:pPr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Pace and clarity of presentation </a:t>
            </a:r>
          </a:p>
          <a:p>
            <a:pPr marL="0" indent="0">
              <a:buNone/>
            </a:pPr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Communication process </a:t>
            </a:r>
          </a:p>
          <a:p>
            <a:pPr marL="0" indent="0">
              <a:buNone/>
            </a:pPr>
            <a:r>
              <a:rPr lang="en-I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Systematic approach</a:t>
            </a: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Establishment of case facts </a:t>
            </a:r>
            <a:endParaRPr lang="en-IN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nteractive OSCE Checklist &quot;Chest Pain History Taking&quot; | ClinCaseQuest">
            <a:extLst>
              <a:ext uri="{FF2B5EF4-FFF2-40B4-BE49-F238E27FC236}">
                <a16:creationId xmlns:a16="http://schemas.microsoft.com/office/drawing/2014/main" id="{4682CBE4-0D0F-82DC-8EAD-4135C82B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760" y="945710"/>
            <a:ext cx="4658360" cy="31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18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Words>1860</Words>
  <Application>Microsoft Macintosh PowerPoint</Application>
  <PresentationFormat>Widescreen</PresentationFormat>
  <Paragraphs>161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__Source_Sans_3_11ceb6</vt:lpstr>
      <vt:lpstr>Arial</vt:lpstr>
      <vt:lpstr>Century Gothic</vt:lpstr>
      <vt:lpstr>inherit</vt:lpstr>
      <vt:lpstr>Lato</vt:lpstr>
      <vt:lpstr>Times New Roman</vt:lpstr>
      <vt:lpstr>Wingdings 3</vt:lpstr>
      <vt:lpstr>Wisp</vt:lpstr>
      <vt:lpstr>OSLER The Objective Structured Long Examination Record (OSLER)  </vt:lpstr>
      <vt:lpstr>LONG CASES</vt:lpstr>
      <vt:lpstr>PowerPoint Presentation</vt:lpstr>
      <vt:lpstr>PowerPoint Presentation</vt:lpstr>
      <vt:lpstr>Drawbacks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OSLER examination is made up of three  15 minutes</vt:lpstr>
      <vt:lpstr>Part 1: History and examination </vt:lpstr>
      <vt:lpstr>PowerPoint Presentation</vt:lpstr>
      <vt:lpstr>PowerPoint Presentation</vt:lpstr>
      <vt:lpstr>PowerPoint Presentation</vt:lpstr>
      <vt:lpstr>PowerPoint Presentation</vt:lpstr>
      <vt:lpstr>Part 2: Thinking time </vt:lpstr>
      <vt:lpstr>Part 3: Summary, management and explanation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skill for right domain</vt:lpstr>
      <vt:lpstr>PowerPoint Presentation</vt:lpstr>
      <vt:lpstr>PowerPoint Presentation</vt:lpstr>
      <vt:lpstr>CASE Difficulty</vt:lpstr>
      <vt:lpstr>GRADES and 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narendra gupta</dc:creator>
  <cp:lastModifiedBy>narendra gupta</cp:lastModifiedBy>
  <cp:revision>3</cp:revision>
  <dcterms:created xsi:type="dcterms:W3CDTF">2025-04-28T13:51:08Z</dcterms:created>
  <dcterms:modified xsi:type="dcterms:W3CDTF">2025-04-29T00:24:19Z</dcterms:modified>
</cp:coreProperties>
</file>