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67" r:id="rId3"/>
    <p:sldId id="268" r:id="rId4"/>
    <p:sldId id="262" r:id="rId5"/>
    <p:sldId id="263" r:id="rId6"/>
    <p:sldId id="264" r:id="rId7"/>
    <p:sldId id="265" r:id="rId8"/>
    <p:sldId id="257" r:id="rId9"/>
    <p:sldId id="258" r:id="rId10"/>
    <p:sldId id="259" r:id="rId11"/>
    <p:sldId id="261" r:id="rId12"/>
    <p:sldId id="260" r:id="rId13"/>
    <p:sldId id="266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89444"/>
  </p:normalViewPr>
  <p:slideViewPr>
    <p:cSldViewPr snapToGrid="0">
      <p:cViewPr varScale="1">
        <p:scale>
          <a:sx n="92" d="100"/>
          <a:sy n="92" d="100"/>
        </p:scale>
        <p:origin x="11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8EACC4-242E-466F-9A78-2557E40A7F2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44731A2-CB80-421C-9CAC-BB155236925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N" sz="1800" b="1" dirty="0"/>
            <a:t>Guiding the Research:</a:t>
          </a:r>
          <a:r>
            <a:rPr lang="en-IN" sz="1800" dirty="0"/>
            <a:t> Provides a structured framework for conducting the research.  </a:t>
          </a:r>
          <a:endParaRPr lang="en-US" sz="1800" dirty="0"/>
        </a:p>
      </dgm:t>
    </dgm:pt>
    <dgm:pt modelId="{DBB2C57F-9F83-4260-95C6-D52BB6D6F95E}" type="parTrans" cxnId="{D4BD307D-8523-4E44-B219-AF52351107B5}">
      <dgm:prSet/>
      <dgm:spPr/>
      <dgm:t>
        <a:bodyPr/>
        <a:lstStyle/>
        <a:p>
          <a:endParaRPr lang="en-US"/>
        </a:p>
      </dgm:t>
    </dgm:pt>
    <dgm:pt modelId="{A3B570F2-FC3C-48E7-82EA-10AA1AA6BB4C}" type="sibTrans" cxnId="{D4BD307D-8523-4E44-B219-AF52351107B5}">
      <dgm:prSet phldrT="1" phldr="0"/>
      <dgm:spPr/>
      <dgm:t>
        <a:bodyPr/>
        <a:lstStyle/>
        <a:p>
          <a:endParaRPr lang="en-US"/>
        </a:p>
      </dgm:t>
    </dgm:pt>
    <dgm:pt modelId="{053E4D35-B80F-4AC4-8705-82C516814BD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N" sz="1800" b="1" dirty="0"/>
            <a:t>Ensuring Ethical Conduct:</a:t>
          </a:r>
          <a:r>
            <a:rPr lang="en-IN" sz="1800" dirty="0"/>
            <a:t> Addresses ethical concerns related to the research.  </a:t>
          </a:r>
          <a:endParaRPr lang="en-US" sz="1800" dirty="0"/>
        </a:p>
      </dgm:t>
    </dgm:pt>
    <dgm:pt modelId="{E7CA7818-3FC8-4028-BFD5-B7DE1FB75C28}" type="parTrans" cxnId="{1B594A8D-1B7F-4033-870A-E878492A174E}">
      <dgm:prSet/>
      <dgm:spPr/>
      <dgm:t>
        <a:bodyPr/>
        <a:lstStyle/>
        <a:p>
          <a:endParaRPr lang="en-US"/>
        </a:p>
      </dgm:t>
    </dgm:pt>
    <dgm:pt modelId="{BDD665D0-C435-4229-A950-7B4A4849D711}" type="sibTrans" cxnId="{1B594A8D-1B7F-4033-870A-E878492A174E}">
      <dgm:prSet phldrT="2" phldr="0"/>
      <dgm:spPr/>
      <dgm:t>
        <a:bodyPr/>
        <a:lstStyle/>
        <a:p>
          <a:endParaRPr lang="en-US"/>
        </a:p>
      </dgm:t>
    </dgm:pt>
    <dgm:pt modelId="{B112166D-F8F9-4D7F-B7AD-DD501ADCAC4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N" sz="1800" b="1" dirty="0"/>
            <a:t>Facilitating Review and Approval:</a:t>
          </a:r>
          <a:r>
            <a:rPr lang="en-IN" sz="1800" dirty="0"/>
            <a:t> Allows for review by institutional ethics committees and other relevant bodies.  </a:t>
          </a:r>
          <a:endParaRPr lang="en-US" sz="1800" dirty="0"/>
        </a:p>
      </dgm:t>
    </dgm:pt>
    <dgm:pt modelId="{528A6D8C-7FEF-4AE0-A59F-64E5016BCFF3}" type="parTrans" cxnId="{1475C7DE-581C-43F3-8C4C-3E58A88DEEAF}">
      <dgm:prSet/>
      <dgm:spPr/>
      <dgm:t>
        <a:bodyPr/>
        <a:lstStyle/>
        <a:p>
          <a:endParaRPr lang="en-US"/>
        </a:p>
      </dgm:t>
    </dgm:pt>
    <dgm:pt modelId="{82564DD9-E95C-4054-A1F1-2B0BD757E9A5}" type="sibTrans" cxnId="{1475C7DE-581C-43F3-8C4C-3E58A88DEEAF}">
      <dgm:prSet phldrT="3" phldr="0"/>
      <dgm:spPr/>
      <dgm:t>
        <a:bodyPr/>
        <a:lstStyle/>
        <a:p>
          <a:endParaRPr lang="en-US"/>
        </a:p>
      </dgm:t>
    </dgm:pt>
    <dgm:pt modelId="{847F3E90-42B5-4B07-A120-F8A6368DB2D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N" sz="1800" b="1" dirty="0"/>
            <a:t>Helping Researchers Understand Ongoing Work:</a:t>
          </a:r>
          <a:r>
            <a:rPr lang="en-IN" sz="1800" dirty="0"/>
            <a:t> Provides an overview of the research landscape.  </a:t>
          </a:r>
          <a:endParaRPr lang="en-US" sz="1800" dirty="0"/>
        </a:p>
      </dgm:t>
    </dgm:pt>
    <dgm:pt modelId="{BACA8E06-8380-4927-8589-9F75AB38CA77}" type="parTrans" cxnId="{BDE8E3A4-787C-4F74-8D11-AD6C071D6B7F}">
      <dgm:prSet/>
      <dgm:spPr/>
      <dgm:t>
        <a:bodyPr/>
        <a:lstStyle/>
        <a:p>
          <a:endParaRPr lang="en-US"/>
        </a:p>
      </dgm:t>
    </dgm:pt>
    <dgm:pt modelId="{DA9102A5-A9EA-41AA-B579-8441D347C339}" type="sibTrans" cxnId="{BDE8E3A4-787C-4F74-8D11-AD6C071D6B7F}">
      <dgm:prSet phldrT="4" phldr="0"/>
      <dgm:spPr/>
      <dgm:t>
        <a:bodyPr/>
        <a:lstStyle/>
        <a:p>
          <a:endParaRPr lang="en-US"/>
        </a:p>
      </dgm:t>
    </dgm:pt>
    <dgm:pt modelId="{A352EE1B-B7DF-41BD-85A0-B80ACE43043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IN" sz="1800" b="1" dirty="0"/>
            <a:t>Demonstrating Research Capability:</a:t>
          </a:r>
          <a:r>
            <a:rPr lang="en-IN" sz="1800" dirty="0"/>
            <a:t> Showcases the researcher's ability to plan and execute research </a:t>
          </a:r>
          <a:endParaRPr lang="en-US" sz="1800" dirty="0"/>
        </a:p>
      </dgm:t>
    </dgm:pt>
    <dgm:pt modelId="{70C64EB7-11C7-4FBB-89C0-CFCA70C002F9}" type="parTrans" cxnId="{53FA6CBB-4D37-4EF2-A421-3EF9AAC51835}">
      <dgm:prSet/>
      <dgm:spPr/>
      <dgm:t>
        <a:bodyPr/>
        <a:lstStyle/>
        <a:p>
          <a:endParaRPr lang="en-US"/>
        </a:p>
      </dgm:t>
    </dgm:pt>
    <dgm:pt modelId="{6AF663FD-2F23-45FF-B1E9-014767DF568B}" type="sibTrans" cxnId="{53FA6CBB-4D37-4EF2-A421-3EF9AAC51835}">
      <dgm:prSet phldrT="5" phldr="0"/>
      <dgm:spPr/>
      <dgm:t>
        <a:bodyPr/>
        <a:lstStyle/>
        <a:p>
          <a:endParaRPr lang="en-US"/>
        </a:p>
      </dgm:t>
    </dgm:pt>
    <dgm:pt modelId="{FCADB4DB-BCC3-4D8B-AB59-2D181B2D4382}" type="pres">
      <dgm:prSet presAssocID="{298EACC4-242E-466F-9A78-2557E40A7F26}" presName="root" presStyleCnt="0">
        <dgm:presLayoutVars>
          <dgm:dir/>
          <dgm:resizeHandles val="exact"/>
        </dgm:presLayoutVars>
      </dgm:prSet>
      <dgm:spPr/>
    </dgm:pt>
    <dgm:pt modelId="{C16642BD-1BB8-49F0-B5F4-011870F0570C}" type="pres">
      <dgm:prSet presAssocID="{D44731A2-CB80-421C-9CAC-BB1552369255}" presName="compNode" presStyleCnt="0"/>
      <dgm:spPr/>
    </dgm:pt>
    <dgm:pt modelId="{F5062296-8D20-45BA-90EE-A04EEF65C420}" type="pres">
      <dgm:prSet presAssocID="{D44731A2-CB80-421C-9CAC-BB1552369255}" presName="bgRect" presStyleLbl="bgShp" presStyleIdx="0" presStyleCnt="5"/>
      <dgm:spPr/>
    </dgm:pt>
    <dgm:pt modelId="{25CE8DAA-BF25-4F33-83CE-369687130FEA}" type="pres">
      <dgm:prSet presAssocID="{D44731A2-CB80-421C-9CAC-BB1552369255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lescope"/>
        </a:ext>
      </dgm:extLst>
    </dgm:pt>
    <dgm:pt modelId="{A6ED58DA-F6E9-4BCE-BFF1-26D41ACA7849}" type="pres">
      <dgm:prSet presAssocID="{D44731A2-CB80-421C-9CAC-BB1552369255}" presName="spaceRect" presStyleCnt="0"/>
      <dgm:spPr/>
    </dgm:pt>
    <dgm:pt modelId="{33DAB10F-F691-43F1-AD21-C72743E10F1E}" type="pres">
      <dgm:prSet presAssocID="{D44731A2-CB80-421C-9CAC-BB1552369255}" presName="parTx" presStyleLbl="revTx" presStyleIdx="0" presStyleCnt="5">
        <dgm:presLayoutVars>
          <dgm:chMax val="0"/>
          <dgm:chPref val="0"/>
        </dgm:presLayoutVars>
      </dgm:prSet>
      <dgm:spPr/>
    </dgm:pt>
    <dgm:pt modelId="{CBDE8074-6D40-403A-BB34-557818DA2297}" type="pres">
      <dgm:prSet presAssocID="{A3B570F2-FC3C-48E7-82EA-10AA1AA6BB4C}" presName="sibTrans" presStyleCnt="0"/>
      <dgm:spPr/>
    </dgm:pt>
    <dgm:pt modelId="{7EEF4AA8-4046-41D0-95AC-A937CCE377F4}" type="pres">
      <dgm:prSet presAssocID="{053E4D35-B80F-4AC4-8705-82C516814BD3}" presName="compNode" presStyleCnt="0"/>
      <dgm:spPr/>
    </dgm:pt>
    <dgm:pt modelId="{0B9FA1C0-A678-4215-8488-7EFCF76A02CD}" type="pres">
      <dgm:prSet presAssocID="{053E4D35-B80F-4AC4-8705-82C516814BD3}" presName="bgRect" presStyleLbl="bgShp" presStyleIdx="1" presStyleCnt="5"/>
      <dgm:spPr/>
    </dgm:pt>
    <dgm:pt modelId="{3591E5C5-DC5C-4E5D-A6B7-F39D22BD2673}" type="pres">
      <dgm:prSet presAssocID="{053E4D35-B80F-4AC4-8705-82C516814BD3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410D230A-9AEA-4D69-9AD0-7B25BADCF892}" type="pres">
      <dgm:prSet presAssocID="{053E4D35-B80F-4AC4-8705-82C516814BD3}" presName="spaceRect" presStyleCnt="0"/>
      <dgm:spPr/>
    </dgm:pt>
    <dgm:pt modelId="{8933AA08-CCA1-49FB-96F7-A4E1E84E70F7}" type="pres">
      <dgm:prSet presAssocID="{053E4D35-B80F-4AC4-8705-82C516814BD3}" presName="parTx" presStyleLbl="revTx" presStyleIdx="1" presStyleCnt="5">
        <dgm:presLayoutVars>
          <dgm:chMax val="0"/>
          <dgm:chPref val="0"/>
        </dgm:presLayoutVars>
      </dgm:prSet>
      <dgm:spPr/>
    </dgm:pt>
    <dgm:pt modelId="{B8FE4F26-CC61-4BF4-A9DA-62B86E5D553F}" type="pres">
      <dgm:prSet presAssocID="{BDD665D0-C435-4229-A950-7B4A4849D711}" presName="sibTrans" presStyleCnt="0"/>
      <dgm:spPr/>
    </dgm:pt>
    <dgm:pt modelId="{54E33AFC-31F9-47B8-8D9F-98EFA442AFAA}" type="pres">
      <dgm:prSet presAssocID="{B112166D-F8F9-4D7F-B7AD-DD501ADCAC4F}" presName="compNode" presStyleCnt="0"/>
      <dgm:spPr/>
    </dgm:pt>
    <dgm:pt modelId="{80CB2F14-ED8F-45B6-A07D-BB8FBA7CD29E}" type="pres">
      <dgm:prSet presAssocID="{B112166D-F8F9-4D7F-B7AD-DD501ADCAC4F}" presName="bgRect" presStyleLbl="bgShp" presStyleIdx="2" presStyleCnt="5"/>
      <dgm:spPr/>
    </dgm:pt>
    <dgm:pt modelId="{5B60E64F-FC7F-4A6E-BEEE-31763BFC37D9}" type="pres">
      <dgm:prSet presAssocID="{B112166D-F8F9-4D7F-B7AD-DD501ADCAC4F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8640821A-DD4D-4858-AE5C-D342D34D05A1}" type="pres">
      <dgm:prSet presAssocID="{B112166D-F8F9-4D7F-B7AD-DD501ADCAC4F}" presName="spaceRect" presStyleCnt="0"/>
      <dgm:spPr/>
    </dgm:pt>
    <dgm:pt modelId="{0037ADAC-4D09-4B1F-BB8D-0C44E85C1233}" type="pres">
      <dgm:prSet presAssocID="{B112166D-F8F9-4D7F-B7AD-DD501ADCAC4F}" presName="parTx" presStyleLbl="revTx" presStyleIdx="2" presStyleCnt="5">
        <dgm:presLayoutVars>
          <dgm:chMax val="0"/>
          <dgm:chPref val="0"/>
        </dgm:presLayoutVars>
      </dgm:prSet>
      <dgm:spPr/>
    </dgm:pt>
    <dgm:pt modelId="{58F31A3E-E3E2-44EE-8221-F27AFFE17E36}" type="pres">
      <dgm:prSet presAssocID="{82564DD9-E95C-4054-A1F1-2B0BD757E9A5}" presName="sibTrans" presStyleCnt="0"/>
      <dgm:spPr/>
    </dgm:pt>
    <dgm:pt modelId="{74C17017-8CF6-48C5-992B-484AB24CF838}" type="pres">
      <dgm:prSet presAssocID="{847F3E90-42B5-4B07-A120-F8A6368DB2DF}" presName="compNode" presStyleCnt="0"/>
      <dgm:spPr/>
    </dgm:pt>
    <dgm:pt modelId="{839EA60F-E881-4E8A-BCE9-56E8FEB5655A}" type="pres">
      <dgm:prSet presAssocID="{847F3E90-42B5-4B07-A120-F8A6368DB2DF}" presName="bgRect" presStyleLbl="bgShp" presStyleIdx="3" presStyleCnt="5"/>
      <dgm:spPr/>
    </dgm:pt>
    <dgm:pt modelId="{178DBBEE-417D-44D6-B745-CAE0C3CA6EF1}" type="pres">
      <dgm:prSet presAssocID="{847F3E90-42B5-4B07-A120-F8A6368DB2DF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croscope"/>
        </a:ext>
      </dgm:extLst>
    </dgm:pt>
    <dgm:pt modelId="{0E167DB4-1073-470E-89E6-774CDB565B15}" type="pres">
      <dgm:prSet presAssocID="{847F3E90-42B5-4B07-A120-F8A6368DB2DF}" presName="spaceRect" presStyleCnt="0"/>
      <dgm:spPr/>
    </dgm:pt>
    <dgm:pt modelId="{DB386E37-DE08-421C-A86F-1DCE2A34C31F}" type="pres">
      <dgm:prSet presAssocID="{847F3E90-42B5-4B07-A120-F8A6368DB2DF}" presName="parTx" presStyleLbl="revTx" presStyleIdx="3" presStyleCnt="5">
        <dgm:presLayoutVars>
          <dgm:chMax val="0"/>
          <dgm:chPref val="0"/>
        </dgm:presLayoutVars>
      </dgm:prSet>
      <dgm:spPr/>
    </dgm:pt>
    <dgm:pt modelId="{F9EA8AFA-2E92-4714-BB14-A93BD1C30703}" type="pres">
      <dgm:prSet presAssocID="{DA9102A5-A9EA-41AA-B579-8441D347C339}" presName="sibTrans" presStyleCnt="0"/>
      <dgm:spPr/>
    </dgm:pt>
    <dgm:pt modelId="{3631594C-055D-46E5-840C-84AE0222D9EF}" type="pres">
      <dgm:prSet presAssocID="{A352EE1B-B7DF-41BD-85A0-B80ACE43043D}" presName="compNode" presStyleCnt="0"/>
      <dgm:spPr/>
    </dgm:pt>
    <dgm:pt modelId="{A93BB207-9EA2-4469-8733-767173C8CE8D}" type="pres">
      <dgm:prSet presAssocID="{A352EE1B-B7DF-41BD-85A0-B80ACE43043D}" presName="bgRect" presStyleLbl="bgShp" presStyleIdx="4" presStyleCnt="5"/>
      <dgm:spPr/>
    </dgm:pt>
    <dgm:pt modelId="{4ADBF8BB-4E60-44E5-93A6-8B4BE9BBB372}" type="pres">
      <dgm:prSet presAssocID="{A352EE1B-B7DF-41BD-85A0-B80ACE43043D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374BFC2B-1000-46C2-A8BE-81E9DCD6FB8F}" type="pres">
      <dgm:prSet presAssocID="{A352EE1B-B7DF-41BD-85A0-B80ACE43043D}" presName="spaceRect" presStyleCnt="0"/>
      <dgm:spPr/>
    </dgm:pt>
    <dgm:pt modelId="{0FE362AD-7B13-4B4A-AE4B-6A13DD236FF6}" type="pres">
      <dgm:prSet presAssocID="{A352EE1B-B7DF-41BD-85A0-B80ACE43043D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E9C88525-3CEB-184A-9946-0A633545838C}" type="presOf" srcId="{053E4D35-B80F-4AC4-8705-82C516814BD3}" destId="{8933AA08-CCA1-49FB-96F7-A4E1E84E70F7}" srcOrd="0" destOrd="0" presId="urn:microsoft.com/office/officeart/2018/2/layout/IconVerticalSolidList"/>
    <dgm:cxn modelId="{AF8DD63A-0E5A-1D41-857A-8F993595DCE5}" type="presOf" srcId="{D44731A2-CB80-421C-9CAC-BB1552369255}" destId="{33DAB10F-F691-43F1-AD21-C72743E10F1E}" srcOrd="0" destOrd="0" presId="urn:microsoft.com/office/officeart/2018/2/layout/IconVerticalSolidList"/>
    <dgm:cxn modelId="{FB0B4560-08D9-1647-8AFB-34C3204E9ACF}" type="presOf" srcId="{A352EE1B-B7DF-41BD-85A0-B80ACE43043D}" destId="{0FE362AD-7B13-4B4A-AE4B-6A13DD236FF6}" srcOrd="0" destOrd="0" presId="urn:microsoft.com/office/officeart/2018/2/layout/IconVerticalSolidList"/>
    <dgm:cxn modelId="{9D1EE661-E74D-F044-A119-4C9697866FB0}" type="presOf" srcId="{B112166D-F8F9-4D7F-B7AD-DD501ADCAC4F}" destId="{0037ADAC-4D09-4B1F-BB8D-0C44E85C1233}" srcOrd="0" destOrd="0" presId="urn:microsoft.com/office/officeart/2018/2/layout/IconVerticalSolidList"/>
    <dgm:cxn modelId="{D4BD307D-8523-4E44-B219-AF52351107B5}" srcId="{298EACC4-242E-466F-9A78-2557E40A7F26}" destId="{D44731A2-CB80-421C-9CAC-BB1552369255}" srcOrd="0" destOrd="0" parTransId="{DBB2C57F-9F83-4260-95C6-D52BB6D6F95E}" sibTransId="{A3B570F2-FC3C-48E7-82EA-10AA1AA6BB4C}"/>
    <dgm:cxn modelId="{1B594A8D-1B7F-4033-870A-E878492A174E}" srcId="{298EACC4-242E-466F-9A78-2557E40A7F26}" destId="{053E4D35-B80F-4AC4-8705-82C516814BD3}" srcOrd="1" destOrd="0" parTransId="{E7CA7818-3FC8-4028-BFD5-B7DE1FB75C28}" sibTransId="{BDD665D0-C435-4229-A950-7B4A4849D711}"/>
    <dgm:cxn modelId="{BDE8E3A4-787C-4F74-8D11-AD6C071D6B7F}" srcId="{298EACC4-242E-466F-9A78-2557E40A7F26}" destId="{847F3E90-42B5-4B07-A120-F8A6368DB2DF}" srcOrd="3" destOrd="0" parTransId="{BACA8E06-8380-4927-8589-9F75AB38CA77}" sibTransId="{DA9102A5-A9EA-41AA-B579-8441D347C339}"/>
    <dgm:cxn modelId="{7DF8A8B7-1056-174E-A03E-21ACDEEA3C26}" type="presOf" srcId="{298EACC4-242E-466F-9A78-2557E40A7F26}" destId="{FCADB4DB-BCC3-4D8B-AB59-2D181B2D4382}" srcOrd="0" destOrd="0" presId="urn:microsoft.com/office/officeart/2018/2/layout/IconVerticalSolidList"/>
    <dgm:cxn modelId="{53FA6CBB-4D37-4EF2-A421-3EF9AAC51835}" srcId="{298EACC4-242E-466F-9A78-2557E40A7F26}" destId="{A352EE1B-B7DF-41BD-85A0-B80ACE43043D}" srcOrd="4" destOrd="0" parTransId="{70C64EB7-11C7-4FBB-89C0-CFCA70C002F9}" sibTransId="{6AF663FD-2F23-45FF-B1E9-014767DF568B}"/>
    <dgm:cxn modelId="{1475C7DE-581C-43F3-8C4C-3E58A88DEEAF}" srcId="{298EACC4-242E-466F-9A78-2557E40A7F26}" destId="{B112166D-F8F9-4D7F-B7AD-DD501ADCAC4F}" srcOrd="2" destOrd="0" parTransId="{528A6D8C-7FEF-4AE0-A59F-64E5016BCFF3}" sibTransId="{82564DD9-E95C-4054-A1F1-2B0BD757E9A5}"/>
    <dgm:cxn modelId="{B96B1FE5-5094-6740-9C86-527CDEF60281}" type="presOf" srcId="{847F3E90-42B5-4B07-A120-F8A6368DB2DF}" destId="{DB386E37-DE08-421C-A86F-1DCE2A34C31F}" srcOrd="0" destOrd="0" presId="urn:microsoft.com/office/officeart/2018/2/layout/IconVerticalSolidList"/>
    <dgm:cxn modelId="{F2664A2F-F1B7-7948-B57C-7F093FEA1961}" type="presParOf" srcId="{FCADB4DB-BCC3-4D8B-AB59-2D181B2D4382}" destId="{C16642BD-1BB8-49F0-B5F4-011870F0570C}" srcOrd="0" destOrd="0" presId="urn:microsoft.com/office/officeart/2018/2/layout/IconVerticalSolidList"/>
    <dgm:cxn modelId="{A13BA9E8-1511-AB4D-9111-F5CAEE5E7D15}" type="presParOf" srcId="{C16642BD-1BB8-49F0-B5F4-011870F0570C}" destId="{F5062296-8D20-45BA-90EE-A04EEF65C420}" srcOrd="0" destOrd="0" presId="urn:microsoft.com/office/officeart/2018/2/layout/IconVerticalSolidList"/>
    <dgm:cxn modelId="{CC5AAFDE-BB12-914C-A1F4-A490EFA1B35B}" type="presParOf" srcId="{C16642BD-1BB8-49F0-B5F4-011870F0570C}" destId="{25CE8DAA-BF25-4F33-83CE-369687130FEA}" srcOrd="1" destOrd="0" presId="urn:microsoft.com/office/officeart/2018/2/layout/IconVerticalSolidList"/>
    <dgm:cxn modelId="{1F228F00-1844-AE43-974C-4870B8632212}" type="presParOf" srcId="{C16642BD-1BB8-49F0-B5F4-011870F0570C}" destId="{A6ED58DA-F6E9-4BCE-BFF1-26D41ACA7849}" srcOrd="2" destOrd="0" presId="urn:microsoft.com/office/officeart/2018/2/layout/IconVerticalSolidList"/>
    <dgm:cxn modelId="{4D89680D-C3C3-5E47-BC29-BC5D77294186}" type="presParOf" srcId="{C16642BD-1BB8-49F0-B5F4-011870F0570C}" destId="{33DAB10F-F691-43F1-AD21-C72743E10F1E}" srcOrd="3" destOrd="0" presId="urn:microsoft.com/office/officeart/2018/2/layout/IconVerticalSolidList"/>
    <dgm:cxn modelId="{A394202E-DF51-7540-AAE9-0F9B6AC5D1B1}" type="presParOf" srcId="{FCADB4DB-BCC3-4D8B-AB59-2D181B2D4382}" destId="{CBDE8074-6D40-403A-BB34-557818DA2297}" srcOrd="1" destOrd="0" presId="urn:microsoft.com/office/officeart/2018/2/layout/IconVerticalSolidList"/>
    <dgm:cxn modelId="{98B153EF-19D9-D748-A914-4B3F9B3D1ABD}" type="presParOf" srcId="{FCADB4DB-BCC3-4D8B-AB59-2D181B2D4382}" destId="{7EEF4AA8-4046-41D0-95AC-A937CCE377F4}" srcOrd="2" destOrd="0" presId="urn:microsoft.com/office/officeart/2018/2/layout/IconVerticalSolidList"/>
    <dgm:cxn modelId="{35213EDB-904A-EE4E-9292-6794B442C450}" type="presParOf" srcId="{7EEF4AA8-4046-41D0-95AC-A937CCE377F4}" destId="{0B9FA1C0-A678-4215-8488-7EFCF76A02CD}" srcOrd="0" destOrd="0" presId="urn:microsoft.com/office/officeart/2018/2/layout/IconVerticalSolidList"/>
    <dgm:cxn modelId="{D2E953A1-0DE8-4849-83A9-A3AF04D98E5D}" type="presParOf" srcId="{7EEF4AA8-4046-41D0-95AC-A937CCE377F4}" destId="{3591E5C5-DC5C-4E5D-A6B7-F39D22BD2673}" srcOrd="1" destOrd="0" presId="urn:microsoft.com/office/officeart/2018/2/layout/IconVerticalSolidList"/>
    <dgm:cxn modelId="{92C550F6-FAD1-9A4C-ACA3-2E3FE2C643B0}" type="presParOf" srcId="{7EEF4AA8-4046-41D0-95AC-A937CCE377F4}" destId="{410D230A-9AEA-4D69-9AD0-7B25BADCF892}" srcOrd="2" destOrd="0" presId="urn:microsoft.com/office/officeart/2018/2/layout/IconVerticalSolidList"/>
    <dgm:cxn modelId="{786ABD1E-CA3D-E84F-8B1A-3BB0F9E9754E}" type="presParOf" srcId="{7EEF4AA8-4046-41D0-95AC-A937CCE377F4}" destId="{8933AA08-CCA1-49FB-96F7-A4E1E84E70F7}" srcOrd="3" destOrd="0" presId="urn:microsoft.com/office/officeart/2018/2/layout/IconVerticalSolidList"/>
    <dgm:cxn modelId="{09CEB0FE-6CA5-DA4B-A96D-CD2245C53F77}" type="presParOf" srcId="{FCADB4DB-BCC3-4D8B-AB59-2D181B2D4382}" destId="{B8FE4F26-CC61-4BF4-A9DA-62B86E5D553F}" srcOrd="3" destOrd="0" presId="urn:microsoft.com/office/officeart/2018/2/layout/IconVerticalSolidList"/>
    <dgm:cxn modelId="{5F7C5A33-28D6-0242-B477-7EC444F09373}" type="presParOf" srcId="{FCADB4DB-BCC3-4D8B-AB59-2D181B2D4382}" destId="{54E33AFC-31F9-47B8-8D9F-98EFA442AFAA}" srcOrd="4" destOrd="0" presId="urn:microsoft.com/office/officeart/2018/2/layout/IconVerticalSolidList"/>
    <dgm:cxn modelId="{C2B9B5AD-6943-F642-AA37-B32633370603}" type="presParOf" srcId="{54E33AFC-31F9-47B8-8D9F-98EFA442AFAA}" destId="{80CB2F14-ED8F-45B6-A07D-BB8FBA7CD29E}" srcOrd="0" destOrd="0" presId="urn:microsoft.com/office/officeart/2018/2/layout/IconVerticalSolidList"/>
    <dgm:cxn modelId="{661284BE-F85B-CD44-B148-E690B481BF04}" type="presParOf" srcId="{54E33AFC-31F9-47B8-8D9F-98EFA442AFAA}" destId="{5B60E64F-FC7F-4A6E-BEEE-31763BFC37D9}" srcOrd="1" destOrd="0" presId="urn:microsoft.com/office/officeart/2018/2/layout/IconVerticalSolidList"/>
    <dgm:cxn modelId="{C50CEAF0-1E1F-4440-98E9-218BCA954E09}" type="presParOf" srcId="{54E33AFC-31F9-47B8-8D9F-98EFA442AFAA}" destId="{8640821A-DD4D-4858-AE5C-D342D34D05A1}" srcOrd="2" destOrd="0" presId="urn:microsoft.com/office/officeart/2018/2/layout/IconVerticalSolidList"/>
    <dgm:cxn modelId="{C5D6E417-617E-024B-930B-9FC2BE70C058}" type="presParOf" srcId="{54E33AFC-31F9-47B8-8D9F-98EFA442AFAA}" destId="{0037ADAC-4D09-4B1F-BB8D-0C44E85C1233}" srcOrd="3" destOrd="0" presId="urn:microsoft.com/office/officeart/2018/2/layout/IconVerticalSolidList"/>
    <dgm:cxn modelId="{776AFED4-2CD3-EF4B-8C80-4185E7625F46}" type="presParOf" srcId="{FCADB4DB-BCC3-4D8B-AB59-2D181B2D4382}" destId="{58F31A3E-E3E2-44EE-8221-F27AFFE17E36}" srcOrd="5" destOrd="0" presId="urn:microsoft.com/office/officeart/2018/2/layout/IconVerticalSolidList"/>
    <dgm:cxn modelId="{A394349E-65C2-834F-90A4-009703F66C02}" type="presParOf" srcId="{FCADB4DB-BCC3-4D8B-AB59-2D181B2D4382}" destId="{74C17017-8CF6-48C5-992B-484AB24CF838}" srcOrd="6" destOrd="0" presId="urn:microsoft.com/office/officeart/2018/2/layout/IconVerticalSolidList"/>
    <dgm:cxn modelId="{4BCFF43C-326B-AC4C-A6D7-51BE8629A042}" type="presParOf" srcId="{74C17017-8CF6-48C5-992B-484AB24CF838}" destId="{839EA60F-E881-4E8A-BCE9-56E8FEB5655A}" srcOrd="0" destOrd="0" presId="urn:microsoft.com/office/officeart/2018/2/layout/IconVerticalSolidList"/>
    <dgm:cxn modelId="{FFB4413E-E84B-1843-BA49-47998580ED9B}" type="presParOf" srcId="{74C17017-8CF6-48C5-992B-484AB24CF838}" destId="{178DBBEE-417D-44D6-B745-CAE0C3CA6EF1}" srcOrd="1" destOrd="0" presId="urn:microsoft.com/office/officeart/2018/2/layout/IconVerticalSolidList"/>
    <dgm:cxn modelId="{839D2F1D-706C-B846-B11D-B3F9FCD7403C}" type="presParOf" srcId="{74C17017-8CF6-48C5-992B-484AB24CF838}" destId="{0E167DB4-1073-470E-89E6-774CDB565B15}" srcOrd="2" destOrd="0" presId="urn:microsoft.com/office/officeart/2018/2/layout/IconVerticalSolidList"/>
    <dgm:cxn modelId="{86F88986-8C88-6141-9BC2-17E9067D2009}" type="presParOf" srcId="{74C17017-8CF6-48C5-992B-484AB24CF838}" destId="{DB386E37-DE08-421C-A86F-1DCE2A34C31F}" srcOrd="3" destOrd="0" presId="urn:microsoft.com/office/officeart/2018/2/layout/IconVerticalSolidList"/>
    <dgm:cxn modelId="{27E65975-4730-434B-BF95-0726D057C342}" type="presParOf" srcId="{FCADB4DB-BCC3-4D8B-AB59-2D181B2D4382}" destId="{F9EA8AFA-2E92-4714-BB14-A93BD1C30703}" srcOrd="7" destOrd="0" presId="urn:microsoft.com/office/officeart/2018/2/layout/IconVerticalSolidList"/>
    <dgm:cxn modelId="{16CCCE26-D75F-F647-BDC9-CB827B6C5A8E}" type="presParOf" srcId="{FCADB4DB-BCC3-4D8B-AB59-2D181B2D4382}" destId="{3631594C-055D-46E5-840C-84AE0222D9EF}" srcOrd="8" destOrd="0" presId="urn:microsoft.com/office/officeart/2018/2/layout/IconVerticalSolidList"/>
    <dgm:cxn modelId="{E078F489-8641-DA44-8624-CA186B9AD359}" type="presParOf" srcId="{3631594C-055D-46E5-840C-84AE0222D9EF}" destId="{A93BB207-9EA2-4469-8733-767173C8CE8D}" srcOrd="0" destOrd="0" presId="urn:microsoft.com/office/officeart/2018/2/layout/IconVerticalSolidList"/>
    <dgm:cxn modelId="{EF286BC4-063F-2B47-9913-B96C15A370CD}" type="presParOf" srcId="{3631594C-055D-46E5-840C-84AE0222D9EF}" destId="{4ADBF8BB-4E60-44E5-93A6-8B4BE9BBB372}" srcOrd="1" destOrd="0" presId="urn:microsoft.com/office/officeart/2018/2/layout/IconVerticalSolidList"/>
    <dgm:cxn modelId="{6186FDC6-D550-5940-B332-0AB177E0E99A}" type="presParOf" srcId="{3631594C-055D-46E5-840C-84AE0222D9EF}" destId="{374BFC2B-1000-46C2-A8BE-81E9DCD6FB8F}" srcOrd="2" destOrd="0" presId="urn:microsoft.com/office/officeart/2018/2/layout/IconVerticalSolidList"/>
    <dgm:cxn modelId="{A60EEF98-58F3-D647-9783-57432444F120}" type="presParOf" srcId="{3631594C-055D-46E5-840C-84AE0222D9EF}" destId="{0FE362AD-7B13-4B4A-AE4B-6A13DD236FF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062296-8D20-45BA-90EE-A04EEF65C420}">
      <dsp:nvSpPr>
        <dsp:cNvPr id="0" name=""/>
        <dsp:cNvSpPr/>
      </dsp:nvSpPr>
      <dsp:spPr>
        <a:xfrm>
          <a:off x="0" y="7341"/>
          <a:ext cx="6949440" cy="85510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CE8DAA-BF25-4F33-83CE-369687130FEA}">
      <dsp:nvSpPr>
        <dsp:cNvPr id="0" name=""/>
        <dsp:cNvSpPr/>
      </dsp:nvSpPr>
      <dsp:spPr>
        <a:xfrm>
          <a:off x="258669" y="199740"/>
          <a:ext cx="470767" cy="47030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DAB10F-F691-43F1-AD21-C72743E10F1E}">
      <dsp:nvSpPr>
        <dsp:cNvPr id="0" name=""/>
        <dsp:cNvSpPr/>
      </dsp:nvSpPr>
      <dsp:spPr>
        <a:xfrm>
          <a:off x="988105" y="7341"/>
          <a:ext cx="5901983" cy="961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811" tIns="101811" rIns="101811" bIns="101811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b="1" kern="1200" dirty="0"/>
            <a:t>Guiding the Research:</a:t>
          </a:r>
          <a:r>
            <a:rPr lang="en-IN" sz="1800" kern="1200" dirty="0"/>
            <a:t> Provides a structured framework for conducting the research.  </a:t>
          </a:r>
          <a:endParaRPr lang="en-US" sz="1800" kern="1200" dirty="0"/>
        </a:p>
      </dsp:txBody>
      <dsp:txXfrm>
        <a:off x="988105" y="7341"/>
        <a:ext cx="5901983" cy="961992"/>
      </dsp:txXfrm>
    </dsp:sp>
    <dsp:sp modelId="{0B9FA1C0-A678-4215-8488-7EFCF76A02CD}">
      <dsp:nvSpPr>
        <dsp:cNvPr id="0" name=""/>
        <dsp:cNvSpPr/>
      </dsp:nvSpPr>
      <dsp:spPr>
        <a:xfrm>
          <a:off x="0" y="1209832"/>
          <a:ext cx="6949440" cy="85510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91E5C5-DC5C-4E5D-A6B7-F39D22BD2673}">
      <dsp:nvSpPr>
        <dsp:cNvPr id="0" name=""/>
        <dsp:cNvSpPr/>
      </dsp:nvSpPr>
      <dsp:spPr>
        <a:xfrm>
          <a:off x="258669" y="1402230"/>
          <a:ext cx="470767" cy="47030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33AA08-CCA1-49FB-96F7-A4E1E84E70F7}">
      <dsp:nvSpPr>
        <dsp:cNvPr id="0" name=""/>
        <dsp:cNvSpPr/>
      </dsp:nvSpPr>
      <dsp:spPr>
        <a:xfrm>
          <a:off x="988105" y="1209832"/>
          <a:ext cx="5901983" cy="961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811" tIns="101811" rIns="101811" bIns="101811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b="1" kern="1200" dirty="0"/>
            <a:t>Ensuring Ethical Conduct:</a:t>
          </a:r>
          <a:r>
            <a:rPr lang="en-IN" sz="1800" kern="1200" dirty="0"/>
            <a:t> Addresses ethical concerns related to the research.  </a:t>
          </a:r>
          <a:endParaRPr lang="en-US" sz="1800" kern="1200" dirty="0"/>
        </a:p>
      </dsp:txBody>
      <dsp:txXfrm>
        <a:off x="988105" y="1209832"/>
        <a:ext cx="5901983" cy="961992"/>
      </dsp:txXfrm>
    </dsp:sp>
    <dsp:sp modelId="{80CB2F14-ED8F-45B6-A07D-BB8FBA7CD29E}">
      <dsp:nvSpPr>
        <dsp:cNvPr id="0" name=""/>
        <dsp:cNvSpPr/>
      </dsp:nvSpPr>
      <dsp:spPr>
        <a:xfrm>
          <a:off x="0" y="2412322"/>
          <a:ext cx="6949440" cy="85510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60E64F-FC7F-4A6E-BEEE-31763BFC37D9}">
      <dsp:nvSpPr>
        <dsp:cNvPr id="0" name=""/>
        <dsp:cNvSpPr/>
      </dsp:nvSpPr>
      <dsp:spPr>
        <a:xfrm>
          <a:off x="258669" y="2604721"/>
          <a:ext cx="470767" cy="47030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37ADAC-4D09-4B1F-BB8D-0C44E85C1233}">
      <dsp:nvSpPr>
        <dsp:cNvPr id="0" name=""/>
        <dsp:cNvSpPr/>
      </dsp:nvSpPr>
      <dsp:spPr>
        <a:xfrm>
          <a:off x="988105" y="2412322"/>
          <a:ext cx="5901983" cy="961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811" tIns="101811" rIns="101811" bIns="101811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b="1" kern="1200" dirty="0"/>
            <a:t>Facilitating Review and Approval:</a:t>
          </a:r>
          <a:r>
            <a:rPr lang="en-IN" sz="1800" kern="1200" dirty="0"/>
            <a:t> Allows for review by institutional ethics committees and other relevant bodies.  </a:t>
          </a:r>
          <a:endParaRPr lang="en-US" sz="1800" kern="1200" dirty="0"/>
        </a:p>
      </dsp:txBody>
      <dsp:txXfrm>
        <a:off x="988105" y="2412322"/>
        <a:ext cx="5901983" cy="961992"/>
      </dsp:txXfrm>
    </dsp:sp>
    <dsp:sp modelId="{839EA60F-E881-4E8A-BCE9-56E8FEB5655A}">
      <dsp:nvSpPr>
        <dsp:cNvPr id="0" name=""/>
        <dsp:cNvSpPr/>
      </dsp:nvSpPr>
      <dsp:spPr>
        <a:xfrm>
          <a:off x="0" y="3614813"/>
          <a:ext cx="6949440" cy="85510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8DBBEE-417D-44D6-B745-CAE0C3CA6EF1}">
      <dsp:nvSpPr>
        <dsp:cNvPr id="0" name=""/>
        <dsp:cNvSpPr/>
      </dsp:nvSpPr>
      <dsp:spPr>
        <a:xfrm>
          <a:off x="258669" y="3807211"/>
          <a:ext cx="470767" cy="47030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386E37-DE08-421C-A86F-1DCE2A34C31F}">
      <dsp:nvSpPr>
        <dsp:cNvPr id="0" name=""/>
        <dsp:cNvSpPr/>
      </dsp:nvSpPr>
      <dsp:spPr>
        <a:xfrm>
          <a:off x="988105" y="3614813"/>
          <a:ext cx="5901983" cy="961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811" tIns="101811" rIns="101811" bIns="101811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b="1" kern="1200" dirty="0"/>
            <a:t>Helping Researchers Understand Ongoing Work:</a:t>
          </a:r>
          <a:r>
            <a:rPr lang="en-IN" sz="1800" kern="1200" dirty="0"/>
            <a:t> Provides an overview of the research landscape.  </a:t>
          </a:r>
          <a:endParaRPr lang="en-US" sz="1800" kern="1200" dirty="0"/>
        </a:p>
      </dsp:txBody>
      <dsp:txXfrm>
        <a:off x="988105" y="3614813"/>
        <a:ext cx="5901983" cy="961992"/>
      </dsp:txXfrm>
    </dsp:sp>
    <dsp:sp modelId="{A93BB207-9EA2-4469-8733-767173C8CE8D}">
      <dsp:nvSpPr>
        <dsp:cNvPr id="0" name=""/>
        <dsp:cNvSpPr/>
      </dsp:nvSpPr>
      <dsp:spPr>
        <a:xfrm>
          <a:off x="0" y="4817303"/>
          <a:ext cx="6949440" cy="85510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DBF8BB-4E60-44E5-93A6-8B4BE9BBB372}">
      <dsp:nvSpPr>
        <dsp:cNvPr id="0" name=""/>
        <dsp:cNvSpPr/>
      </dsp:nvSpPr>
      <dsp:spPr>
        <a:xfrm>
          <a:off x="258669" y="5009702"/>
          <a:ext cx="470767" cy="47030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E362AD-7B13-4B4A-AE4B-6A13DD236FF6}">
      <dsp:nvSpPr>
        <dsp:cNvPr id="0" name=""/>
        <dsp:cNvSpPr/>
      </dsp:nvSpPr>
      <dsp:spPr>
        <a:xfrm>
          <a:off x="988105" y="4817303"/>
          <a:ext cx="5901983" cy="9619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811" tIns="101811" rIns="101811" bIns="101811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b="1" kern="1200" dirty="0"/>
            <a:t>Demonstrating Research Capability:</a:t>
          </a:r>
          <a:r>
            <a:rPr lang="en-IN" sz="1800" kern="1200" dirty="0"/>
            <a:t> Showcases the researcher's ability to plan and execute research </a:t>
          </a:r>
          <a:endParaRPr lang="en-US" sz="1800" kern="1200" dirty="0"/>
        </a:p>
      </dsp:txBody>
      <dsp:txXfrm>
        <a:off x="988105" y="4817303"/>
        <a:ext cx="5901983" cy="9619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DFDCC-AE13-C047-B1B4-10BDAE1F2969}" type="datetimeFigureOut">
              <a:rPr lang="en-US" smtClean="0"/>
              <a:t>6/13/25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3A769-0E17-1943-9040-6D9571125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84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D3A769-0E17-1943-9040-6D9571125D6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840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Researcher should explain why the research was started in the first place. Its an essential part of your work since it demonstrates the significance and uniqueness of your research.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D3A769-0E17-1943-9040-6D9571125D6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70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D3A769-0E17-1943-9040-6D9571125D6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44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Research Rationale is typically written after the Introduction.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D3A769-0E17-1943-9040-6D9571125D6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6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CD9E4-C6FD-D659-7E0B-7612FEA16F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602942-B80C-83A7-38C4-D89B5895D8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DAF3D-CC91-BA61-547F-E108A237C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4F6F2-1ACC-0B43-8C6C-28A722310E91}" type="datetimeFigureOut">
              <a:rPr lang="en-US" smtClean="0"/>
              <a:t>6/13/25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98531-ED66-6301-9B13-CABB7DE7F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B6681-5839-95D1-C068-7FF6161D6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AA7D-1657-E74D-B0D3-FA9E7684B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82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14C05-93B5-B641-7060-4CD44B6C1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91E863-A488-B796-AA1F-73133D9E4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01EE8-2373-FF03-CA96-01AB95E2C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4F6F2-1ACC-0B43-8C6C-28A722310E91}" type="datetimeFigureOut">
              <a:rPr lang="en-US" smtClean="0"/>
              <a:t>6/13/25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24220-20C8-7DD8-06DB-A9A8D07BA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6C8ED-DB1D-754C-61F9-3CD1C7027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AA7D-1657-E74D-B0D3-FA9E7684B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321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34C2B4-E18B-221D-C94F-4EA0B337CB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3CA6DB-DB62-2540-9D4E-E12C633B4C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C00ED-E09E-F9A6-EEE5-9721742AD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4F6F2-1ACC-0B43-8C6C-28A722310E91}" type="datetimeFigureOut">
              <a:rPr lang="en-US" smtClean="0"/>
              <a:t>6/13/25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5BE95-C21B-4F18-F358-9E0633D6A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8667A-96FB-E125-8168-B28D2446A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AA7D-1657-E74D-B0D3-FA9E7684B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1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A5D03-69F7-4307-0E8A-5C61365A6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C547C-A327-B82F-C7DC-EF7757C43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01146-F9A7-7B6F-7972-C5796B9CF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4F6F2-1ACC-0B43-8C6C-28A722310E91}" type="datetimeFigureOut">
              <a:rPr lang="en-US" smtClean="0"/>
              <a:t>6/13/25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A27A2-4C09-1AB3-91CA-05DD98D34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AA4A7-5695-FBB2-4055-F571D74E8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AA7D-1657-E74D-B0D3-FA9E7684B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99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1B5AB-C017-7A95-2E9A-5F82B8013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6BE807-CF2D-E07D-F423-D80F0CFFA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76AE8-DCA1-16C3-B23A-7649AD2E3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4F6F2-1ACC-0B43-8C6C-28A722310E91}" type="datetimeFigureOut">
              <a:rPr lang="en-US" smtClean="0"/>
              <a:t>6/13/25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D59D-63C2-5C1A-3E51-39552D4E6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9F874-27EA-376E-2E5A-DE29D45DA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AA7D-1657-E74D-B0D3-FA9E7684B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4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1D9FC-3311-DB6F-99A3-6637D9503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489CD-7DF9-059F-DEAF-1D4731E62D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1D3B9C-13A6-97EF-EF36-D54FF4278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22B534-33DE-2EFB-7A1B-5BAA1B5EC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4F6F2-1ACC-0B43-8C6C-28A722310E91}" type="datetimeFigureOut">
              <a:rPr lang="en-US" smtClean="0"/>
              <a:t>6/13/25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6DD019-B98A-0589-81F8-4584E838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11F68E-AEAE-C9E9-2DE4-683B1A074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AA7D-1657-E74D-B0D3-FA9E7684B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65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DC18A-2D50-EFB0-F6E3-B0EEDC86D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828019-18BB-A2F2-2A1D-5AB74C2BB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AB6F83-25DF-7885-CA3A-D5B85A7E4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65FD9D-799D-2F31-3254-C43FD3BD52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1AD672-460D-AAD7-24C1-7AD5252C9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F72E71-186B-B91D-E375-0627830A7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4F6F2-1ACC-0B43-8C6C-28A722310E91}" type="datetimeFigureOut">
              <a:rPr lang="en-US" smtClean="0"/>
              <a:t>6/13/25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EF520E-876A-DBEF-DA8B-B751E8303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6C6648-671D-2F96-496D-66C21524C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AA7D-1657-E74D-B0D3-FA9E7684B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26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7E0C8-7598-C599-479C-8CFDCDC59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DE470F-7920-8731-F053-A9348655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4F6F2-1ACC-0B43-8C6C-28A722310E91}" type="datetimeFigureOut">
              <a:rPr lang="en-US" smtClean="0"/>
              <a:t>6/13/25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D6EA8C-C3F1-293E-B61F-EEC110FAA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D4D4B8-8133-3D30-BC01-AD489E22F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AA7D-1657-E74D-B0D3-FA9E7684B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02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5782C9-7339-4205-067E-54DF47078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4F6F2-1ACC-0B43-8C6C-28A722310E91}" type="datetimeFigureOut">
              <a:rPr lang="en-US" smtClean="0"/>
              <a:t>6/13/25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21893E-70EB-5D7A-94EB-442798D73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2E1D31-A582-0579-CB32-DBA4BB5E2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AA7D-1657-E74D-B0D3-FA9E7684B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759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F9BC1-83E0-F749-1E04-AB682AEB6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F0436-A36F-E02E-0C37-2FF9578AD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47F02-9134-C5A2-0E7A-624B21E11A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82922-3CF5-B544-5FCF-5F87266C8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4F6F2-1ACC-0B43-8C6C-28A722310E91}" type="datetimeFigureOut">
              <a:rPr lang="en-US" smtClean="0"/>
              <a:t>6/13/25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9C4670-7CF8-7752-6976-44047CFB9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558919-D96C-2914-0A86-B538FA908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AA7D-1657-E74D-B0D3-FA9E7684B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93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76414-4E4C-C2CF-41AF-390CBEC9C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B06630-AFDB-2FFE-C067-47D79FC683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CE7FFF-4E05-781A-7753-36008396E3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4CE4CC-E02A-37F7-F4F9-BEC9C9510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4F6F2-1ACC-0B43-8C6C-28A722310E91}" type="datetimeFigureOut">
              <a:rPr lang="en-US" smtClean="0"/>
              <a:t>6/13/25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FCC8A1-3DD4-DA86-A110-2993F3FAD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2A9904-DB4D-4DE5-E9F4-6BA362296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AA7D-1657-E74D-B0D3-FA9E7684B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946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D2591F-E787-EDFF-B1A3-471021BB7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4B5A34-D2CF-2BC2-1BF9-93D5DE3D5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9AE35-706C-FBD4-2A50-93D4E0BDF2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94F6F2-1ACC-0B43-8C6C-28A722310E91}" type="datetimeFigureOut">
              <a:rPr lang="en-US" smtClean="0"/>
              <a:t>6/13/25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3CE50-7AE5-AB87-9D77-43196D1B10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94DA3-4FA3-7921-277E-9C982CB768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8BAA7D-1657-E74D-B0D3-FA9E7684B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1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10135D4-D3A1-4556-B91B-4A12069D4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alculus formula">
            <a:extLst>
              <a:ext uri="{FF2B5EF4-FFF2-40B4-BE49-F238E27FC236}">
                <a16:creationId xmlns:a16="http://schemas.microsoft.com/office/drawing/2014/main" id="{A83A7251-95AB-044A-6D2D-0CD269149AE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rcRect t="4572" b="11158"/>
          <a:stretch>
            <a:fillRect/>
          </a:stretch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9CCD9CD-49AE-3D3E-923B-81ECD3FBF7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2015" y="-752015"/>
            <a:ext cx="6858000" cy="836203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5000">
                <a:srgbClr val="000000">
                  <a:alpha val="50000"/>
                </a:srgbClr>
              </a:gs>
              <a:gs pos="100000">
                <a:srgbClr val="000000">
                  <a:alpha val="6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04D3F2-D698-FD05-2B66-E71E01F968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6918" y="3429000"/>
            <a:ext cx="4506064" cy="1888742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rgbClr val="FFFFFF"/>
                </a:solidFill>
              </a:rPr>
              <a:t>Rationale of Thesis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28F332-5D69-7538-C9F9-2AA62E4A0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6916" y="5428229"/>
            <a:ext cx="4506066" cy="899643"/>
          </a:xfrm>
        </p:spPr>
        <p:txBody>
          <a:bodyPr>
            <a:normAutofit/>
          </a:bodyPr>
          <a:lstStyle/>
          <a:p>
            <a:pPr algn="l"/>
            <a:r>
              <a:rPr lang="en-US" sz="2000">
                <a:solidFill>
                  <a:srgbClr val="FFFFFF"/>
                </a:solidFill>
              </a:rPr>
              <a:t>Dr. Divakar Srivastava</a:t>
            </a:r>
          </a:p>
          <a:p>
            <a:pPr algn="l"/>
            <a:r>
              <a:rPr lang="en-US" sz="2000">
                <a:solidFill>
                  <a:srgbClr val="FFFFFF"/>
                </a:solidFill>
              </a:rPr>
              <a:t>Professor, Department of Mircrobiology</a:t>
            </a:r>
          </a:p>
        </p:txBody>
      </p:sp>
    </p:spTree>
    <p:extLst>
      <p:ext uri="{BB962C8B-B14F-4D97-AF65-F5344CB8AC3E}">
        <p14:creationId xmlns:p14="http://schemas.microsoft.com/office/powerpoint/2010/main" val="4715782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0B4C5-6D63-149F-1F80-893C76207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When to Write Research Rationale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55F2B-45FF-DFC0-15B3-0410A0850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en-IN" dirty="0"/>
              <a:t>Before and after the investigation.</a:t>
            </a:r>
          </a:p>
          <a:p>
            <a:pPr algn="just">
              <a:spcAft>
                <a:spcPts val="600"/>
              </a:spcAft>
            </a:pPr>
            <a:r>
              <a:rPr lang="en-IN" dirty="0"/>
              <a:t>﻿﻿</a:t>
            </a:r>
            <a:r>
              <a:rPr lang="en-IN" u="sng" dirty="0"/>
              <a:t>Before</a:t>
            </a:r>
            <a:r>
              <a:rPr lang="en-IN" dirty="0"/>
              <a:t>: The reason is essential to your research proposal since it represents the work plan you developed before carrying out your investigation.</a:t>
            </a:r>
          </a:p>
          <a:p>
            <a:pPr algn="just"/>
            <a:r>
              <a:rPr lang="en-IN" dirty="0"/>
              <a:t>﻿﻿</a:t>
            </a:r>
            <a:r>
              <a:rPr lang="en-IN" u="sng" dirty="0"/>
              <a:t>After</a:t>
            </a:r>
            <a:r>
              <a:rPr lang="en-IN" dirty="0"/>
              <a:t>: When the investigation is over, the justification is given in a literature research paper or thesis to explain why you chose to focus on the specific subject. </a:t>
            </a:r>
          </a:p>
        </p:txBody>
      </p:sp>
    </p:spTree>
    <p:extLst>
      <p:ext uri="{BB962C8B-B14F-4D97-AF65-F5344CB8AC3E}">
        <p14:creationId xmlns:p14="http://schemas.microsoft.com/office/powerpoint/2010/main" val="3727977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34999-7E0E-20DF-4EDF-B8F168957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Purpose of Research Rationale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6250C-95C5-A094-7E8B-E089191B6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In essence, every researcher wants to bring novel ideas and convince their audience that they are not reading what other people have already done. You’ve done the background reading and identified a knowledge gap or methodological gap that this rationale now explains.</a:t>
            </a:r>
          </a:p>
        </p:txBody>
      </p:sp>
    </p:spTree>
    <p:extLst>
      <p:ext uri="{BB962C8B-B14F-4D97-AF65-F5344CB8AC3E}">
        <p14:creationId xmlns:p14="http://schemas.microsoft.com/office/powerpoint/2010/main" val="2118361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9AEDA-3B70-1259-7689-E8DECDE97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Elements of Research Rationale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52585-B9D3-278F-AA34-9443103CC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u="sng" dirty="0"/>
              <a:t>Research background</a:t>
            </a:r>
            <a:r>
              <a:rPr lang="en-IN" dirty="0"/>
              <a:t>: What brings you here? Present (and cite) previous research and data on the subject.</a:t>
            </a:r>
          </a:p>
          <a:p>
            <a:pPr algn="just"/>
            <a:r>
              <a:rPr lang="en-IN" dirty="0"/>
              <a:t>﻿﻿</a:t>
            </a:r>
            <a:r>
              <a:rPr lang="en-IN" u="sng" dirty="0"/>
              <a:t>A gap in the literature</a:t>
            </a:r>
            <a:r>
              <a:rPr lang="en-IN" dirty="0"/>
              <a:t>: Which gaps haven't been addressed based on the background evidence presented? Or, what is the problem that needs to be solved/process that needs to be improved?</a:t>
            </a:r>
          </a:p>
          <a:p>
            <a:pPr algn="just"/>
            <a:r>
              <a:rPr lang="en-IN" dirty="0"/>
              <a:t>﻿﻿</a:t>
            </a:r>
            <a:r>
              <a:rPr lang="en-IN" u="sng" dirty="0"/>
              <a:t>Research rationale</a:t>
            </a:r>
            <a:r>
              <a:rPr lang="en-IN" dirty="0"/>
              <a:t>: Why is it critical to fill these gaps or to solve/ improve this problem/process?</a:t>
            </a:r>
          </a:p>
          <a:p>
            <a:pPr algn="just"/>
            <a:r>
              <a:rPr lang="en-IN" dirty="0"/>
              <a:t>﻿﻿</a:t>
            </a:r>
            <a:r>
              <a:rPr lang="en-IN" u="sng" dirty="0"/>
              <a:t>Research objectives and methodology</a:t>
            </a:r>
            <a:r>
              <a:rPr lang="en-IN" dirty="0"/>
              <a:t>: What will you investigate (your research question/ goal)? How are you going to approach it (methods) ?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039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ight bulb with gears inside&#10;&#10;AI-generated content may be incorrect.">
            <a:extLst>
              <a:ext uri="{FF2B5EF4-FFF2-40B4-BE49-F238E27FC236}">
                <a16:creationId xmlns:a16="http://schemas.microsoft.com/office/drawing/2014/main" id="{1BD8E9CC-28FD-4E41-2BBA-3653C1E2D60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2877278" y="210278"/>
            <a:ext cx="6437443" cy="643744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F1A2A-8F11-B995-E137-A2ED1724C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7312"/>
            <a:ext cx="10515600" cy="1603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RESEARCH RATIONALE provides the context for the RESEARCH QUESTION, which further guides </a:t>
            </a:r>
            <a:br>
              <a:rPr lang="en-US" sz="3200" b="1" dirty="0"/>
            </a:br>
            <a:r>
              <a:rPr lang="en-US" sz="3200" b="1" dirty="0"/>
              <a:t>the research process</a:t>
            </a:r>
          </a:p>
        </p:txBody>
      </p:sp>
    </p:spTree>
    <p:extLst>
      <p:ext uri="{BB962C8B-B14F-4D97-AF65-F5344CB8AC3E}">
        <p14:creationId xmlns:p14="http://schemas.microsoft.com/office/powerpoint/2010/main" val="2808256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B0492-A52D-315E-8DDE-1C4B9BEC3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46557-8517-2688-FBBA-6B96B383C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79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drawing of a question mark&#10;&#10;AI-generated content may be incorrect.">
            <a:extLst>
              <a:ext uri="{FF2B5EF4-FFF2-40B4-BE49-F238E27FC236}">
                <a16:creationId xmlns:a16="http://schemas.microsoft.com/office/drawing/2014/main" id="{1F049F1D-3492-EF35-3940-C3BB2F700FC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3017962" y="350962"/>
            <a:ext cx="6156075" cy="615607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D0FB4-8006-069C-5BCF-201231439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87879"/>
            <a:ext cx="10515600" cy="1082242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6600" b="1" dirty="0"/>
              <a:t>Why should you do THESIS?</a:t>
            </a:r>
          </a:p>
        </p:txBody>
      </p:sp>
    </p:spTree>
    <p:extLst>
      <p:ext uri="{BB962C8B-B14F-4D97-AF65-F5344CB8AC3E}">
        <p14:creationId xmlns:p14="http://schemas.microsoft.com/office/powerpoint/2010/main" val="168688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54FC2D-62C0-9A94-F5C3-6C83B0D36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67" y="69461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Thesis </a:t>
            </a:r>
            <a:br>
              <a:rPr lang="en-US" sz="5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vs Dissertation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diagram of a research paper&#10;&#10;AI-generated content may be incorrect.">
            <a:extLst>
              <a:ext uri="{FF2B5EF4-FFF2-40B4-BE49-F238E27FC236}">
                <a16:creationId xmlns:a16="http://schemas.microsoft.com/office/drawing/2014/main" id="{D624DC01-04DE-D408-9C37-E93B76F189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89942" y="640080"/>
            <a:ext cx="6343323" cy="555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80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91E77-5630-F753-63C4-6D11CBF04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Key Elements of 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CCC72-963D-159B-AF84-550E1CD12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Declaration &amp; Certificates</a:t>
            </a:r>
          </a:p>
          <a:p>
            <a:r>
              <a:rPr lang="en-US" dirty="0"/>
              <a:t>Abstract</a:t>
            </a:r>
          </a:p>
          <a:p>
            <a:r>
              <a:rPr lang="en-US" dirty="0"/>
              <a:t>Table of Contents &amp; Abbreviations</a:t>
            </a:r>
          </a:p>
          <a:p>
            <a:r>
              <a:rPr lang="en-US" dirty="0"/>
              <a:t>Introduction</a:t>
            </a:r>
          </a:p>
          <a:p>
            <a:pPr lvl="1"/>
            <a:r>
              <a:rPr lang="en-US" dirty="0"/>
              <a:t>Background of the study</a:t>
            </a:r>
          </a:p>
          <a:p>
            <a:pPr lvl="1"/>
            <a:r>
              <a:rPr lang="en-US" dirty="0"/>
              <a:t>Need of the study</a:t>
            </a:r>
          </a:p>
          <a:p>
            <a:pPr lvl="1"/>
            <a:r>
              <a:rPr lang="en-US" dirty="0"/>
              <a:t>Aim of study</a:t>
            </a:r>
          </a:p>
          <a:p>
            <a:pPr lvl="1"/>
            <a:r>
              <a:rPr lang="en-US" dirty="0"/>
              <a:t>Statement problem / Research Question</a:t>
            </a:r>
          </a:p>
          <a:p>
            <a:pPr lvl="1"/>
            <a:r>
              <a:rPr lang="en-US" dirty="0"/>
              <a:t>Objective</a:t>
            </a:r>
          </a:p>
          <a:p>
            <a:pPr lvl="1"/>
            <a:r>
              <a:rPr lang="en-US" dirty="0"/>
              <a:t>Hypothesis</a:t>
            </a:r>
          </a:p>
        </p:txBody>
      </p:sp>
      <p:pic>
        <p:nvPicPr>
          <p:cNvPr id="4" name="Picture 3" descr="A person sitting on a stack of books with a computer&#10;&#10;AI-generated content may be incorrect.">
            <a:extLst>
              <a:ext uri="{FF2B5EF4-FFF2-40B4-BE49-F238E27FC236}">
                <a16:creationId xmlns:a16="http://schemas.microsoft.com/office/drawing/2014/main" id="{5BBFF18F-3613-0A13-E6B3-4D36A1095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0" y="3429000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196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5C1862-CA1A-60A2-C96A-29C4826DF7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59CAF-987F-270E-C657-3B8048B41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Key Elements of 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06E4C-FC49-568C-A3DC-0E163915E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Review of Literature</a:t>
            </a:r>
          </a:p>
          <a:p>
            <a:r>
              <a:rPr lang="en-US" dirty="0"/>
              <a:t>Methodology</a:t>
            </a:r>
          </a:p>
          <a:p>
            <a:pPr lvl="1"/>
            <a:r>
              <a:rPr lang="en-US" dirty="0"/>
              <a:t>Flow chart</a:t>
            </a:r>
          </a:p>
          <a:p>
            <a:pPr lvl="1"/>
            <a:r>
              <a:rPr lang="en-US" dirty="0"/>
              <a:t>Research approach &amp; design</a:t>
            </a:r>
          </a:p>
          <a:p>
            <a:pPr lvl="1"/>
            <a:r>
              <a:rPr lang="en-US" dirty="0"/>
              <a:t>Study setting, target population</a:t>
            </a:r>
          </a:p>
          <a:p>
            <a:pPr lvl="1"/>
            <a:r>
              <a:rPr lang="en-US" dirty="0"/>
              <a:t>Inclusion &amp; Exclusion criteria</a:t>
            </a:r>
          </a:p>
          <a:p>
            <a:pPr lvl="1"/>
            <a:r>
              <a:rPr lang="en-US" dirty="0"/>
              <a:t>Sample size &amp; techniques with calculation</a:t>
            </a:r>
          </a:p>
          <a:p>
            <a:r>
              <a:rPr lang="en-US" dirty="0"/>
              <a:t>Analysis &amp; Interpretation &amp; Discussions</a:t>
            </a:r>
          </a:p>
          <a:p>
            <a:r>
              <a:rPr lang="en-US" dirty="0"/>
              <a:t>Summary conclusion &amp; Recommendation</a:t>
            </a:r>
          </a:p>
          <a:p>
            <a:r>
              <a:rPr lang="en-US" dirty="0"/>
              <a:t>References</a:t>
            </a:r>
          </a:p>
          <a:p>
            <a:r>
              <a:rPr lang="en-US" dirty="0"/>
              <a:t>Annexures</a:t>
            </a:r>
          </a:p>
          <a:p>
            <a:pPr lvl="1"/>
            <a:endParaRPr lang="en-US" dirty="0"/>
          </a:p>
        </p:txBody>
      </p:sp>
      <p:pic>
        <p:nvPicPr>
          <p:cNvPr id="6" name="Picture 5" descr="A person sitting on a stack of books with a computer&#10;&#10;AI-generated content may be incorrect.">
            <a:extLst>
              <a:ext uri="{FF2B5EF4-FFF2-40B4-BE49-F238E27FC236}">
                <a16:creationId xmlns:a16="http://schemas.microsoft.com/office/drawing/2014/main" id="{7FE52ECD-B3A8-EAF6-A81F-06A0CEA448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0" y="3429000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527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600DC1B0-7E1A-BD02-3F93-19E6B1B75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797E8-2F32-8D86-ED70-ACDCCFF45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3493008" cy="5788152"/>
          </a:xfrm>
        </p:spPr>
        <p:txBody>
          <a:bodyPr anchor="ctr">
            <a:normAutofit/>
          </a:bodyPr>
          <a:lstStyle/>
          <a:p>
            <a:r>
              <a:rPr lang="en-US" sz="4000" u="sng"/>
              <a:t>Importance of Thesis Protocol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5CBF262-CA64-B793-F099-3134552A1D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187368"/>
              </p:ext>
            </p:extLst>
          </p:nvPr>
        </p:nvGraphicFramePr>
        <p:xfrm>
          <a:off x="4608246" y="548640"/>
          <a:ext cx="6949440" cy="578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3819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A0F95-7371-55C1-5942-6A33FCD3F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Tips for Writing Thesis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3E2B0-2739-9D9A-5C29-78C863F54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Be Clear and Concise:</a:t>
            </a:r>
            <a:r>
              <a:rPr lang="en-IN" dirty="0"/>
              <a:t> Use clear and unambiguous language.</a:t>
            </a:r>
          </a:p>
          <a:p>
            <a:r>
              <a:rPr lang="en-IN" b="1" dirty="0"/>
              <a:t>Be Specific:</a:t>
            </a:r>
            <a:r>
              <a:rPr lang="en-IN" dirty="0"/>
              <a:t> Clearly define the research objectives and methodology.</a:t>
            </a:r>
          </a:p>
          <a:p>
            <a:r>
              <a:rPr lang="en-IN" b="1" dirty="0"/>
              <a:t>Be Ethical:</a:t>
            </a:r>
            <a:r>
              <a:rPr lang="en-IN" dirty="0"/>
              <a:t> Thoroughly address ethical considerations.</a:t>
            </a:r>
          </a:p>
          <a:p>
            <a:r>
              <a:rPr lang="en-IN" b="1" dirty="0"/>
              <a:t>Be Organized:</a:t>
            </a:r>
            <a:r>
              <a:rPr lang="en-IN" dirty="0"/>
              <a:t> Use a logical and structured format.</a:t>
            </a:r>
          </a:p>
          <a:p>
            <a:r>
              <a:rPr lang="en-IN" b="1" dirty="0"/>
              <a:t>Get Feedback:</a:t>
            </a:r>
            <a:r>
              <a:rPr lang="en-IN" dirty="0"/>
              <a:t> Seek feedback from your supervisor and other experts.</a:t>
            </a:r>
          </a:p>
          <a:p>
            <a:r>
              <a:rPr lang="en-IN" b="1" dirty="0"/>
              <a:t>Refer to Relevant Guidelines:</a:t>
            </a:r>
            <a:r>
              <a:rPr lang="en-IN" dirty="0"/>
              <a:t> Consult guidelines from your institution or specific field</a:t>
            </a:r>
          </a:p>
        </p:txBody>
      </p:sp>
    </p:spTree>
    <p:extLst>
      <p:ext uri="{BB962C8B-B14F-4D97-AF65-F5344CB8AC3E}">
        <p14:creationId xmlns:p14="http://schemas.microsoft.com/office/powerpoint/2010/main" val="775318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77782-23F7-26CD-21BE-160BF25D3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8399E-B5D7-2F71-B021-D88499D60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Research rationale?</a:t>
            </a:r>
          </a:p>
          <a:p>
            <a:r>
              <a:rPr lang="en-US" dirty="0"/>
              <a:t>Examples of Research rationale.</a:t>
            </a:r>
          </a:p>
          <a:p>
            <a:r>
              <a:rPr lang="en-US" dirty="0"/>
              <a:t>When to write Research rationale?</a:t>
            </a:r>
          </a:p>
          <a:p>
            <a:r>
              <a:rPr lang="en-US" dirty="0"/>
              <a:t>Purpose of Research Rationale.</a:t>
            </a:r>
          </a:p>
          <a:p>
            <a:r>
              <a:rPr lang="en-US" dirty="0"/>
              <a:t>Elements of Research Rationale.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13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9675B-4DA1-C9A8-ED75-80841C025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Research Rationale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3E904-F6D8-7924-58DE-3F03C111F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Rationale for one’s research is the </a:t>
            </a:r>
            <a:r>
              <a:rPr lang="en-US" b="1" dirty="0">
                <a:solidFill>
                  <a:srgbClr val="FF0000"/>
                </a:solidFill>
              </a:rPr>
              <a:t>Justification or Reason </a:t>
            </a:r>
            <a:r>
              <a:rPr lang="en-US" dirty="0"/>
              <a:t>for conducting a specific study.</a:t>
            </a:r>
          </a:p>
          <a:p>
            <a:r>
              <a:rPr lang="en-US" dirty="0"/>
              <a:t>It states the reason(s) why a researcher is undertaking a particular study and what </a:t>
            </a:r>
            <a:r>
              <a:rPr lang="en-US" b="1" dirty="0">
                <a:solidFill>
                  <a:srgbClr val="FF0000"/>
                </a:solidFill>
              </a:rPr>
              <a:t>Research Gaps </a:t>
            </a:r>
            <a:r>
              <a:rPr lang="en-US" dirty="0"/>
              <a:t>the researcher aims to address.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2E2F9B-7EF3-E927-C519-FA8DC893B038}"/>
              </a:ext>
            </a:extLst>
          </p:cNvPr>
          <p:cNvSpPr txBox="1"/>
          <p:nvPr/>
        </p:nvSpPr>
        <p:spPr>
          <a:xfrm>
            <a:off x="838200" y="4696691"/>
            <a:ext cx="105156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Justification of the study / Rationale / Thesis statement</a:t>
            </a:r>
          </a:p>
        </p:txBody>
      </p:sp>
    </p:spTree>
    <p:extLst>
      <p:ext uri="{BB962C8B-B14F-4D97-AF65-F5344CB8AC3E}">
        <p14:creationId xmlns:p14="http://schemas.microsoft.com/office/powerpoint/2010/main" val="2612626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</TotalTime>
  <Words>607</Words>
  <Application>Microsoft Macintosh PowerPoint</Application>
  <PresentationFormat>Widescreen</PresentationFormat>
  <Paragraphs>69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Office Theme</vt:lpstr>
      <vt:lpstr>Rationale of Thesis</vt:lpstr>
      <vt:lpstr>PowerPoint Presentation</vt:lpstr>
      <vt:lpstr>Thesis  vs Dissertation</vt:lpstr>
      <vt:lpstr>Key Elements of Thesis</vt:lpstr>
      <vt:lpstr>Key Elements of Thesis</vt:lpstr>
      <vt:lpstr>Importance of Thesis Protocol</vt:lpstr>
      <vt:lpstr>Tips for Writing Thesis Protocol</vt:lpstr>
      <vt:lpstr>Outline</vt:lpstr>
      <vt:lpstr>Research Rationale</vt:lpstr>
      <vt:lpstr>When to Write Research Rationale</vt:lpstr>
      <vt:lpstr>Purpose of Research Rationale</vt:lpstr>
      <vt:lpstr>Basic Elements of Research Rationale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14454</dc:creator>
  <cp:lastModifiedBy>14454</cp:lastModifiedBy>
  <cp:revision>6</cp:revision>
  <dcterms:created xsi:type="dcterms:W3CDTF">2025-06-12T04:45:10Z</dcterms:created>
  <dcterms:modified xsi:type="dcterms:W3CDTF">2025-06-14T02:59:49Z</dcterms:modified>
</cp:coreProperties>
</file>