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56" r:id="rId6"/>
    <p:sldId id="257" r:id="rId7"/>
    <p:sldId id="258" r:id="rId8"/>
    <p:sldId id="259" r:id="rId9"/>
    <p:sldId id="260" r:id="rId10"/>
    <p:sldId id="273" r:id="rId11"/>
    <p:sldId id="261" r:id="rId12"/>
    <p:sldId id="275" r:id="rId13"/>
    <p:sldId id="274" r:id="rId14"/>
    <p:sldId id="262" r:id="rId15"/>
    <p:sldId id="263" r:id="rId16"/>
    <p:sldId id="264" r:id="rId17"/>
    <p:sldId id="276" r:id="rId18"/>
    <p:sldId id="266" r:id="rId19"/>
    <p:sldId id="280" r:id="rId20"/>
    <p:sldId id="281" r:id="rId21"/>
    <p:sldId id="282" r:id="rId22"/>
    <p:sldId id="283" r:id="rId23"/>
    <p:sldId id="284" r:id="rId24"/>
    <p:sldId id="328" r:id="rId25"/>
    <p:sldId id="285" r:id="rId26"/>
    <p:sldId id="286" r:id="rId27"/>
    <p:sldId id="287" r:id="rId28"/>
    <p:sldId id="288" r:id="rId29"/>
    <p:sldId id="289" r:id="rId30"/>
    <p:sldId id="32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" Type="http://schemas.openxmlformats.org/officeDocument/2006/relationships/slide" Target="slides/slide6.xml" /><Relationship Id="rId71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theme" Target="theme/theme1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E27-5EE2-4EC2-A21B-7F0E669AC4A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BB5F-3FB6-4101-B471-5BC0FCC7FD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814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E27-5EE2-4EC2-A21B-7F0E669AC4A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BB5F-3FB6-4101-B471-5BC0FCC7FD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723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E27-5EE2-4EC2-A21B-7F0E669AC4A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BB5F-3FB6-4101-B471-5BC0FCC7FD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647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E27-5EE2-4EC2-A21B-7F0E669AC4A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BB5F-3FB6-4101-B471-5BC0FCC7FD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20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E27-5EE2-4EC2-A21B-7F0E669AC4A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BB5F-3FB6-4101-B471-5BC0FCC7FD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164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E27-5EE2-4EC2-A21B-7F0E669AC4A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BB5F-3FB6-4101-B471-5BC0FCC7FD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751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E27-5EE2-4EC2-A21B-7F0E669AC4A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BB5F-3FB6-4101-B471-5BC0FCC7FD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59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E27-5EE2-4EC2-A21B-7F0E669AC4A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BB5F-3FB6-4101-B471-5BC0FCC7FD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829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E27-5EE2-4EC2-A21B-7F0E669AC4A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BB5F-3FB6-4101-B471-5BC0FCC7FD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545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E27-5EE2-4EC2-A21B-7F0E669AC4A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BB5F-3FB6-4101-B471-5BC0FCC7FD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334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81E27-5EE2-4EC2-A21B-7F0E669AC4A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DBB5F-3FB6-4101-B471-5BC0FCC7FD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733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1E27-5EE2-4EC2-A21B-7F0E669AC4A5}" type="datetimeFigureOut">
              <a:rPr lang="en-IN" smtClean="0"/>
              <a:t>25-06-2025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DBB5F-3FB6-4101-B471-5BC0FCC7FDE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76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hyperlink" Target="http://www.pubmed.org/" TargetMode="Externa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912" y="819745"/>
            <a:ext cx="7818049" cy="1829743"/>
          </a:xfrm>
        </p:spPr>
        <p:txBody>
          <a:bodyPr>
            <a:normAutofit fontScale="90000"/>
          </a:bodyPr>
          <a:lstStyle/>
          <a:p>
            <a:r>
              <a:rPr lang="en-IN" sz="6600" b="1" dirty="0"/>
              <a:t>REFERENCE </a:t>
            </a:r>
            <a:r>
              <a:rPr lang="en-US" sz="6600" b="1" dirty="0"/>
              <a:t>WRITING</a:t>
            </a:r>
            <a:br>
              <a:rPr lang="en-US" sz="6600" b="1" dirty="0"/>
            </a:br>
            <a:r>
              <a:rPr lang="en-US" sz="6600" dirty="0"/>
              <a:t>Dr. </a:t>
            </a:r>
            <a:r>
              <a:rPr lang="en-US" sz="6600" dirty="0" err="1"/>
              <a:t>Mumal</a:t>
            </a:r>
            <a:r>
              <a:rPr lang="en-US" sz="6600" dirty="0"/>
              <a:t> </a:t>
            </a:r>
            <a:r>
              <a:rPr lang="en-US" sz="6600" dirty="0" err="1"/>
              <a:t>mishra</a:t>
            </a:r>
            <a:r>
              <a:rPr lang="en-US" sz="6600" dirty="0"/>
              <a:t> </a:t>
            </a:r>
            <a:br>
              <a:rPr lang="en-US" sz="6600" dirty="0"/>
            </a:br>
            <a:r>
              <a:rPr lang="en-US" sz="6600" dirty="0"/>
              <a:t>Prof. Anatomy</a:t>
            </a:r>
            <a:r>
              <a:rPr lang="en-US" sz="6600" b="1" dirty="0"/>
              <a:t> </a:t>
            </a:r>
            <a:endParaRPr lang="en-IN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b="64444"/>
          <a:stretch/>
        </p:blipFill>
        <p:spPr>
          <a:xfrm>
            <a:off x="251520" y="2924944"/>
            <a:ext cx="878497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18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96944" cy="640871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Avoid </a:t>
            </a:r>
            <a:r>
              <a:rPr lang="en-IN" b="1" dirty="0">
                <a:solidFill>
                  <a:schemeClr val="tx1"/>
                </a:solidFill>
              </a:rPr>
              <a:t>Padded citation/ Coercive citations.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b="1" dirty="0">
                <a:solidFill>
                  <a:schemeClr val="tx1"/>
                </a:solidFill>
              </a:rPr>
              <a:t>judicious combination </a:t>
            </a:r>
            <a:r>
              <a:rPr lang="en-US" dirty="0">
                <a:solidFill>
                  <a:schemeClr val="tx1"/>
                </a:solidFill>
              </a:rPr>
              <a:t>of original as well as review articles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Avoid citing </a:t>
            </a:r>
            <a:r>
              <a:rPr lang="en-US" b="1" dirty="0">
                <a:solidFill>
                  <a:schemeClr val="tx1"/>
                </a:solidFill>
              </a:rPr>
              <a:t>conference abstracts </a:t>
            </a:r>
            <a:r>
              <a:rPr lang="en-US" dirty="0">
                <a:solidFill>
                  <a:schemeClr val="tx1"/>
                </a:solidFill>
              </a:rPr>
              <a:t>(lack an appropriate peer review).</a:t>
            </a:r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b="64444"/>
          <a:stretch/>
        </p:blipFill>
        <p:spPr>
          <a:xfrm>
            <a:off x="1043608" y="3284984"/>
            <a:ext cx="6768752" cy="25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640960" cy="6336704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Online sources, such as audio and video presentations, should be used with caution.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Avoid personal communications and limit their use to situations where essential information is unavailable from a public source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There is no need to provide references to facts of </a:t>
            </a:r>
            <a:r>
              <a:rPr lang="en-IN" dirty="0">
                <a:solidFill>
                  <a:schemeClr val="tx1"/>
                </a:solidFill>
              </a:rPr>
              <a:t>common knowledge.</a:t>
            </a:r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b="64444"/>
          <a:stretch/>
        </p:blipFill>
        <p:spPr>
          <a:xfrm>
            <a:off x="899592" y="4077072"/>
            <a:ext cx="6768752" cy="25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5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640960" cy="6336704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Avoid errors while copying the uniform resource locator (URL) or the webpage, or the website may change or be closed/inaccessible. Cite them only if very essential and check for their reliability and give the date of access.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online sources with digital object identifiers (DOIs). </a:t>
            </a:r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b="64444"/>
          <a:stretch/>
        </p:blipFill>
        <p:spPr>
          <a:xfrm>
            <a:off x="899592" y="4077072"/>
            <a:ext cx="6768752" cy="25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6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640960" cy="6336704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Check the US National Library of Medicine's (NLM's) PubMed database (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http://www.pubmed.org</a:t>
            </a:r>
            <a:r>
              <a:rPr lang="en-US" dirty="0">
                <a:solidFill>
                  <a:schemeClr val="tx1"/>
                </a:solidFill>
              </a:rPr>
              <a:t>) for any recently published articles related to the manuscript's topic.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number of references is determined by the target journal requirements as well as the type of manuscript submitted.</a:t>
            </a:r>
            <a:endParaRPr lang="en-IN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object 2"/>
          <p:cNvPicPr/>
          <p:nvPr/>
        </p:nvPicPr>
        <p:blipFill rotWithShape="1">
          <a:blip r:embed="rId3" cstate="print"/>
          <a:srcRect b="64444"/>
          <a:stretch/>
        </p:blipFill>
        <p:spPr>
          <a:xfrm>
            <a:off x="912628" y="4509120"/>
            <a:ext cx="6768752" cy="23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8208912" cy="1470025"/>
          </a:xfrm>
        </p:spPr>
        <p:txBody>
          <a:bodyPr>
            <a:normAutofit/>
          </a:bodyPr>
          <a:lstStyle/>
          <a:p>
            <a:r>
              <a:rPr lang="en-IN" b="1" dirty="0"/>
              <a:t>Preparing the 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208912" cy="468052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Citation consists of two components – the “in-text citation” and the “reference list.</a:t>
            </a:r>
            <a:endParaRPr lang="en-IN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b="64444"/>
          <a:stretch/>
        </p:blipFill>
        <p:spPr>
          <a:xfrm>
            <a:off x="912628" y="3861048"/>
            <a:ext cx="6768752" cy="23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9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208912" cy="468052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Journal/research paper: Name of author/s, title of paper, journal title, publication year, volume number, issue number, and page numbers or e-article number.</a:t>
            </a:r>
            <a:endParaRPr lang="en-IN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8208912" cy="1470025"/>
          </a:xfrm>
        </p:spPr>
        <p:txBody>
          <a:bodyPr>
            <a:normAutofit/>
          </a:bodyPr>
          <a:lstStyle/>
          <a:p>
            <a:r>
              <a:rPr lang="en-US" b="1" dirty="0"/>
              <a:t>The basic elements while referencing</a:t>
            </a:r>
            <a:endParaRPr lang="en-IN" b="1" dirty="0"/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b="64444"/>
          <a:stretch/>
        </p:blipFill>
        <p:spPr>
          <a:xfrm>
            <a:off x="1270590" y="4221088"/>
            <a:ext cx="6768752" cy="23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5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08912" cy="6264696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Book/chapter: Chapter author/s, title of chapter, editor/s, name of book, edition, publisher, city of publication, year of publication, and page numbers.</a:t>
            </a:r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b="64444"/>
          <a:stretch/>
        </p:blipFill>
        <p:spPr>
          <a:xfrm>
            <a:off x="1043608" y="3501008"/>
            <a:ext cx="6768752" cy="23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208912" cy="6264696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/>
              <a:t>Web sources: Names of author/s, title of webpage, year, </a:t>
            </a:r>
            <a:r>
              <a:rPr lang="en-US" dirty="0" err="1"/>
              <a:t>weblink</a:t>
            </a:r>
            <a:r>
              <a:rPr lang="en-US" dirty="0"/>
              <a:t>, date of access, and other information such as publisher, year of publication. When citing a webpage, provide the DOI or URL of the original source as far as possible.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IN" dirty="0"/>
              <a:t>Use proper punctuations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IN" dirty="0"/>
              <a:t>Adjustments with each revision</a:t>
            </a:r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b="64444"/>
          <a:stretch/>
        </p:blipFill>
        <p:spPr>
          <a:xfrm>
            <a:off x="1283957" y="4481936"/>
            <a:ext cx="6768752" cy="23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57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/>
              <a:t>Citation styles with examples</a:t>
            </a:r>
          </a:p>
        </p:txBody>
      </p:sp>
    </p:spTree>
    <p:extLst>
      <p:ext uri="{BB962C8B-B14F-4D97-AF65-F5344CB8AC3E}">
        <p14:creationId xmlns:p14="http://schemas.microsoft.com/office/powerpoint/2010/main" val="1317558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0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en-US" dirty="0"/>
              <a:t>The British Standards Institution defines reference as </a:t>
            </a:r>
            <a:r>
              <a:rPr lang="en-US" i="1" dirty="0"/>
              <a:t>“a set of data describing a document, sufficiently precise and detailed to identify it and enable it to be located.”</a:t>
            </a:r>
            <a:endParaRPr lang="en-IN" dirty="0"/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b="64444"/>
          <a:stretch/>
        </p:blipFill>
        <p:spPr>
          <a:xfrm>
            <a:off x="323528" y="3933056"/>
            <a:ext cx="8496944" cy="20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5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34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06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41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42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3D7A51-696C-CD52-5F2D-A6210C02D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4" y="485809"/>
            <a:ext cx="8999566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73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53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5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20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19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5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57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4BABB2-90AE-26DC-26B1-A50FC0401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6" y="1178536"/>
            <a:ext cx="8717568" cy="45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25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33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44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51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80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2B5960-9D19-C660-091C-A2E3E20B1D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THESIS</a:t>
            </a:r>
            <a:r>
              <a:rPr lang="en-US" dirty="0"/>
              <a:t>/</a:t>
            </a:r>
            <a:r>
              <a:rPr lang="en-US" b="1" dirty="0"/>
              <a:t>PROTOCOL WRITING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STRUCTURED FORMAT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6F9E070-E038-0442-5DBB-72697FA695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00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-protocol-writing-in-clinical-research-2-2048.jpg">
            <a:extLst>
              <a:ext uri="{FF2B5EF4-FFF2-40B4-BE49-F238E27FC236}">
                <a16:creationId xmlns:a16="http://schemas.microsoft.com/office/drawing/2014/main" id="{55F45E42-1D4B-9D32-E314-F0BD1A2F6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0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rotocol-writing-in-clinical-research-3-2048.jpg"/>
          <p:cNvPicPr>
            <a:picLocks noChangeAspect="1"/>
          </p:cNvPicPr>
          <p:nvPr/>
        </p:nvPicPr>
        <p:blipFill>
          <a:blip r:embed="rId2"/>
          <a:srcRect b="59157"/>
          <a:stretch>
            <a:fillRect/>
          </a:stretch>
        </p:blipFill>
        <p:spPr>
          <a:xfrm>
            <a:off x="0" y="628015"/>
            <a:ext cx="91440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05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protocol-writing-in-clinical-research-3-2048.jpg"/>
          <p:cNvPicPr>
            <a:picLocks noChangeAspect="1"/>
          </p:cNvPicPr>
          <p:nvPr/>
        </p:nvPicPr>
        <p:blipFill>
          <a:blip r:embed="rId2"/>
          <a:srcRect t="42194"/>
          <a:stretch>
            <a:fillRect/>
          </a:stretch>
        </p:blipFill>
        <p:spPr>
          <a:xfrm>
            <a:off x="0" y="300355"/>
            <a:ext cx="9144000" cy="64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18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rotocol-writing-in-clinical-research-4-2048.jpg"/>
          <p:cNvPicPr>
            <a:picLocks noChangeAspect="1"/>
          </p:cNvPicPr>
          <p:nvPr/>
        </p:nvPicPr>
        <p:blipFill>
          <a:blip r:embed="rId2"/>
          <a:srcRect b="19435"/>
          <a:stretch>
            <a:fillRect/>
          </a:stretch>
        </p:blipFill>
        <p:spPr>
          <a:xfrm>
            <a:off x="0" y="69215"/>
            <a:ext cx="9144000" cy="670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4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19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protocol-writing-in-clinical-research-4-2048.jpg"/>
          <p:cNvPicPr>
            <a:picLocks noChangeAspect="1"/>
          </p:cNvPicPr>
          <p:nvPr/>
        </p:nvPicPr>
        <p:blipFill>
          <a:blip r:embed="rId2"/>
          <a:srcRect t="81194"/>
          <a:stretch>
            <a:fillRect/>
          </a:stretch>
        </p:blipFill>
        <p:spPr>
          <a:xfrm>
            <a:off x="-143510" y="314960"/>
            <a:ext cx="9144000" cy="2293620"/>
          </a:xfrm>
          <a:prstGeom prst="rect">
            <a:avLst/>
          </a:prstGeom>
        </p:spPr>
      </p:pic>
      <p:pic>
        <p:nvPicPr>
          <p:cNvPr id="3" name="Picture 2" descr="05-protocol-writing-in-clinical-research-5-2048.jpg"/>
          <p:cNvPicPr>
            <a:picLocks noChangeAspect="1"/>
          </p:cNvPicPr>
          <p:nvPr/>
        </p:nvPicPr>
        <p:blipFill>
          <a:blip r:embed="rId3"/>
          <a:srcRect b="87046"/>
          <a:stretch>
            <a:fillRect/>
          </a:stretch>
        </p:blipFill>
        <p:spPr>
          <a:xfrm>
            <a:off x="0" y="1750695"/>
            <a:ext cx="9144000" cy="15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32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852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rotocol-writing-in-clinical-research-5-2048.jpg"/>
          <p:cNvPicPr>
            <a:picLocks noChangeAspect="1"/>
          </p:cNvPicPr>
          <p:nvPr/>
        </p:nvPicPr>
        <p:blipFill>
          <a:blip r:embed="rId2"/>
          <a:srcRect t="11704" b="16963"/>
          <a:stretch>
            <a:fillRect/>
          </a:stretch>
        </p:blipFill>
        <p:spPr>
          <a:xfrm>
            <a:off x="0" y="782320"/>
            <a:ext cx="9144000" cy="58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27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F19BB5-1ED1-BAF7-50D7-CECA69C79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2844"/>
            <a:ext cx="8826148" cy="19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76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protocol-writing-in-clinical-research-5-2048.jpg"/>
          <p:cNvPicPr>
            <a:picLocks noChangeAspect="1"/>
          </p:cNvPicPr>
          <p:nvPr/>
        </p:nvPicPr>
        <p:blipFill>
          <a:blip r:embed="rId2"/>
          <a:srcRect t="82833" b="3664"/>
          <a:stretch>
            <a:fillRect/>
          </a:stretch>
        </p:blipFill>
        <p:spPr>
          <a:xfrm>
            <a:off x="0" y="171450"/>
            <a:ext cx="9144000" cy="1979295"/>
          </a:xfrm>
          <a:prstGeom prst="rect">
            <a:avLst/>
          </a:prstGeom>
        </p:spPr>
      </p:pic>
      <p:pic>
        <p:nvPicPr>
          <p:cNvPr id="3" name="Picture 2" descr="06-protocol-writing-in-clinical-research-6-2048.jpg"/>
          <p:cNvPicPr>
            <a:picLocks noChangeAspect="1"/>
          </p:cNvPicPr>
          <p:nvPr/>
        </p:nvPicPr>
        <p:blipFill>
          <a:blip r:embed="rId3"/>
          <a:srcRect b="71593"/>
          <a:stretch>
            <a:fillRect/>
          </a:stretch>
        </p:blipFill>
        <p:spPr>
          <a:xfrm>
            <a:off x="0" y="2367280"/>
            <a:ext cx="9144000" cy="35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69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rotocol-writing-in-clinical-research-6-2048.jpg"/>
          <p:cNvPicPr>
            <a:picLocks noChangeAspect="1"/>
          </p:cNvPicPr>
          <p:nvPr/>
        </p:nvPicPr>
        <p:blipFill>
          <a:blip r:embed="rId2"/>
          <a:srcRect t="29657" b="57574"/>
          <a:stretch>
            <a:fillRect/>
          </a:stretch>
        </p:blipFill>
        <p:spPr>
          <a:xfrm>
            <a:off x="0" y="931545"/>
            <a:ext cx="9144000" cy="263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982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protocol-writing-in-clinical-research-6-2048.jpg"/>
          <p:cNvPicPr>
            <a:picLocks noChangeAspect="1"/>
          </p:cNvPicPr>
          <p:nvPr/>
        </p:nvPicPr>
        <p:blipFill>
          <a:blip r:embed="rId2"/>
          <a:srcRect t="42630" b="4648"/>
          <a:stretch>
            <a:fillRect/>
          </a:stretch>
        </p:blipFill>
        <p:spPr>
          <a:xfrm>
            <a:off x="0" y="429895"/>
            <a:ext cx="9144000" cy="59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701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rotocol-writing-in-clinical-research-7-2048.jpg"/>
          <p:cNvPicPr>
            <a:picLocks noChangeAspect="1"/>
          </p:cNvPicPr>
          <p:nvPr/>
        </p:nvPicPr>
        <p:blipFill>
          <a:blip r:embed="rId2"/>
          <a:srcRect b="72306"/>
          <a:stretch>
            <a:fillRect/>
          </a:stretch>
        </p:blipFill>
        <p:spPr>
          <a:xfrm>
            <a:off x="0" y="521970"/>
            <a:ext cx="9144000" cy="391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603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protocol-writing-in-clinical-research-7-2048.jpg"/>
          <p:cNvPicPr>
            <a:picLocks noChangeAspect="1"/>
          </p:cNvPicPr>
          <p:nvPr/>
        </p:nvPicPr>
        <p:blipFill>
          <a:blip r:embed="rId2"/>
          <a:srcRect t="28315" b="3824"/>
          <a:stretch>
            <a:fillRect/>
          </a:stretch>
        </p:blipFill>
        <p:spPr>
          <a:xfrm>
            <a:off x="0" y="478790"/>
            <a:ext cx="9144000" cy="604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87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rotocol-writing-in-clinical-research-8-2048.jpg"/>
          <p:cNvPicPr>
            <a:picLocks noChangeAspect="1"/>
          </p:cNvPicPr>
          <p:nvPr/>
        </p:nvPicPr>
        <p:blipFill>
          <a:blip r:embed="rId2"/>
          <a:srcRect b="75435"/>
          <a:stretch>
            <a:fillRect/>
          </a:stretch>
        </p:blipFill>
        <p:spPr>
          <a:xfrm>
            <a:off x="0" y="1259205"/>
            <a:ext cx="9144000" cy="317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6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8208912" cy="1470025"/>
          </a:xfrm>
        </p:spPr>
        <p:txBody>
          <a:bodyPr>
            <a:normAutofit/>
          </a:bodyPr>
          <a:lstStyle/>
          <a:p>
            <a:r>
              <a:rPr lang="en-IN" dirty="0"/>
              <a:t>Importance of Proper Referencing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208912" cy="468052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</a:rPr>
              <a:t>It helps the readers to identify and locate the sources.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</a:rPr>
              <a:t>It provides an overview of the techniques/tools used.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</a:rPr>
              <a:t>It is a proof of the author's in-depth reading and knowledge on the subject</a:t>
            </a:r>
            <a:endParaRPr lang="en-IN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986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rotocol-writing-in-clinical-research-8-2048.jpg"/>
          <p:cNvPicPr>
            <a:picLocks noChangeAspect="1"/>
          </p:cNvPicPr>
          <p:nvPr/>
        </p:nvPicPr>
        <p:blipFill>
          <a:blip r:embed="rId2"/>
          <a:srcRect t="28157" b="36324"/>
          <a:stretch>
            <a:fillRect/>
          </a:stretch>
        </p:blipFill>
        <p:spPr>
          <a:xfrm>
            <a:off x="0" y="724535"/>
            <a:ext cx="9144000" cy="453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696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protocol-writing-in-clinical-research-8-2048.jpg"/>
          <p:cNvPicPr>
            <a:picLocks noChangeAspect="1"/>
          </p:cNvPicPr>
          <p:nvPr/>
        </p:nvPicPr>
        <p:blipFill>
          <a:blip r:embed="rId2"/>
          <a:srcRect t="64741"/>
          <a:stretch>
            <a:fillRect/>
          </a:stretch>
        </p:blipFill>
        <p:spPr>
          <a:xfrm>
            <a:off x="0" y="1043940"/>
            <a:ext cx="914400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057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rotocol-writing-in-clinical-research-9-2048.jpg"/>
          <p:cNvPicPr>
            <a:picLocks noChangeAspect="1"/>
          </p:cNvPicPr>
          <p:nvPr/>
        </p:nvPicPr>
        <p:blipFill>
          <a:blip r:embed="rId2"/>
          <a:srcRect b="60824"/>
          <a:stretch>
            <a:fillRect/>
          </a:stretch>
        </p:blipFill>
        <p:spPr>
          <a:xfrm>
            <a:off x="0" y="416560"/>
            <a:ext cx="9144000" cy="491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39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rotocol-writing-in-clinical-research-9-2048.jpg"/>
          <p:cNvPicPr>
            <a:picLocks noChangeAspect="1"/>
          </p:cNvPicPr>
          <p:nvPr/>
        </p:nvPicPr>
        <p:blipFill>
          <a:blip r:embed="rId2"/>
          <a:srcRect t="38667" b="34481"/>
          <a:stretch>
            <a:fillRect/>
          </a:stretch>
        </p:blipFill>
        <p:spPr>
          <a:xfrm>
            <a:off x="0" y="1580515"/>
            <a:ext cx="9144000" cy="352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328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protocol-writing-in-clinical-research-9-2048.jpg"/>
          <p:cNvPicPr>
            <a:picLocks noChangeAspect="1"/>
          </p:cNvPicPr>
          <p:nvPr/>
        </p:nvPicPr>
        <p:blipFill>
          <a:blip r:embed="rId2"/>
          <a:srcRect t="65741"/>
          <a:stretch>
            <a:fillRect/>
          </a:stretch>
        </p:blipFill>
        <p:spPr>
          <a:xfrm>
            <a:off x="0" y="783590"/>
            <a:ext cx="9144000" cy="471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683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protocol-writing-in-clinical-research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44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275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rotocol-writing-in-clinical-research-11-2048.jpg"/>
          <p:cNvPicPr>
            <a:picLocks noChangeAspect="1"/>
          </p:cNvPicPr>
          <p:nvPr/>
        </p:nvPicPr>
        <p:blipFill>
          <a:blip r:embed="rId2"/>
          <a:srcRect b="67231"/>
          <a:stretch>
            <a:fillRect/>
          </a:stretch>
        </p:blipFill>
        <p:spPr>
          <a:xfrm>
            <a:off x="-242904" y="341865"/>
            <a:ext cx="91440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906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rotocol-writing-in-clinical-research-11-2048.jpg"/>
          <p:cNvPicPr>
            <a:picLocks noChangeAspect="1"/>
          </p:cNvPicPr>
          <p:nvPr/>
        </p:nvPicPr>
        <p:blipFill>
          <a:blip r:embed="rId2"/>
          <a:srcRect t="32343" b="23259"/>
          <a:stretch>
            <a:fillRect/>
          </a:stretch>
        </p:blipFill>
        <p:spPr>
          <a:xfrm>
            <a:off x="0" y="797560"/>
            <a:ext cx="9144000" cy="48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426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C644E4-C8BB-F4DA-D57B-5488264E0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192" y="98152"/>
            <a:ext cx="5038017" cy="675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58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protocol-writing-in-clinical-research-11-2048.jpg"/>
          <p:cNvPicPr>
            <a:picLocks noChangeAspect="1"/>
          </p:cNvPicPr>
          <p:nvPr/>
        </p:nvPicPr>
        <p:blipFill>
          <a:blip r:embed="rId2"/>
          <a:srcRect t="76741" b="4657"/>
          <a:stretch>
            <a:fillRect/>
          </a:stretch>
        </p:blipFill>
        <p:spPr>
          <a:xfrm>
            <a:off x="-101600" y="0"/>
            <a:ext cx="9144000" cy="2218055"/>
          </a:xfrm>
          <a:prstGeom prst="rect">
            <a:avLst/>
          </a:prstGeom>
        </p:spPr>
      </p:pic>
      <p:pic>
        <p:nvPicPr>
          <p:cNvPr id="3" name="Picture 2" descr="12-protocol-writing-in-clinical-research-12-2048.jpg"/>
          <p:cNvPicPr>
            <a:picLocks noChangeAspect="1"/>
          </p:cNvPicPr>
          <p:nvPr/>
        </p:nvPicPr>
        <p:blipFill>
          <a:blip r:embed="rId3"/>
          <a:srcRect b="66389"/>
          <a:stretch>
            <a:fillRect/>
          </a:stretch>
        </p:blipFill>
        <p:spPr>
          <a:xfrm>
            <a:off x="0" y="2117090"/>
            <a:ext cx="9144000" cy="38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8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8208912" cy="1008112"/>
          </a:xfrm>
        </p:spPr>
        <p:txBody>
          <a:bodyPr>
            <a:normAutofit/>
          </a:bodyPr>
          <a:lstStyle/>
          <a:p>
            <a:r>
              <a:rPr lang="en-IN" b="1" dirty="0"/>
              <a:t>Organizing the 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208912" cy="5544616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Type the references on a separate MS Word document simultaneously. 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Cite with respect to the content of the article.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Re-cite only the most relevant articles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IN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b="64444"/>
          <a:stretch/>
        </p:blipFill>
        <p:spPr>
          <a:xfrm>
            <a:off x="323528" y="3933056"/>
            <a:ext cx="8496944" cy="20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12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rotocol-writing-in-clinical-research-12-2048.jpg"/>
          <p:cNvPicPr>
            <a:picLocks noChangeAspect="1"/>
          </p:cNvPicPr>
          <p:nvPr/>
        </p:nvPicPr>
        <p:blipFill>
          <a:blip r:embed="rId2"/>
          <a:srcRect t="34250" b="13324"/>
          <a:stretch>
            <a:fillRect/>
          </a:stretch>
        </p:blipFill>
        <p:spPr>
          <a:xfrm>
            <a:off x="0" y="711200"/>
            <a:ext cx="9144000" cy="53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5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protocol-writing-in-clinical-research-12-2048.jpg"/>
          <p:cNvPicPr>
            <a:picLocks noChangeAspect="1"/>
          </p:cNvPicPr>
          <p:nvPr/>
        </p:nvPicPr>
        <p:blipFill>
          <a:blip r:embed="rId2"/>
          <a:srcRect t="86046" b="2120"/>
          <a:stretch>
            <a:fillRect/>
          </a:stretch>
        </p:blipFill>
        <p:spPr>
          <a:xfrm>
            <a:off x="0" y="173990"/>
            <a:ext cx="9144000" cy="1427380"/>
          </a:xfrm>
          <a:prstGeom prst="rect">
            <a:avLst/>
          </a:prstGeom>
        </p:spPr>
      </p:pic>
      <p:pic>
        <p:nvPicPr>
          <p:cNvPr id="3" name="Picture 2" descr="13-protocol-writing-in-clinical-research-13-2048.jpg"/>
          <p:cNvPicPr>
            <a:picLocks noChangeAspect="1"/>
          </p:cNvPicPr>
          <p:nvPr/>
        </p:nvPicPr>
        <p:blipFill>
          <a:blip r:embed="rId3"/>
          <a:srcRect b="66343"/>
          <a:stretch>
            <a:fillRect/>
          </a:stretch>
        </p:blipFill>
        <p:spPr>
          <a:xfrm>
            <a:off x="-71972" y="1813194"/>
            <a:ext cx="9144000" cy="389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677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rotocol-writing-in-clinical-research-13-2048.jpg"/>
          <p:cNvPicPr>
            <a:picLocks noChangeAspect="1"/>
          </p:cNvPicPr>
          <p:nvPr/>
        </p:nvPicPr>
        <p:blipFill>
          <a:blip r:embed="rId2"/>
          <a:srcRect t="32815" b="33574"/>
          <a:stretch>
            <a:fillRect/>
          </a:stretch>
        </p:blipFill>
        <p:spPr>
          <a:xfrm>
            <a:off x="0" y="972185"/>
            <a:ext cx="9144000" cy="421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362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protocol-writing-in-clinical-research-13-2048.jpg"/>
          <p:cNvPicPr>
            <a:picLocks noChangeAspect="1"/>
          </p:cNvPicPr>
          <p:nvPr/>
        </p:nvPicPr>
        <p:blipFill>
          <a:blip r:embed="rId2"/>
          <a:srcRect t="66009" b="13694"/>
          <a:stretch>
            <a:fillRect/>
          </a:stretch>
        </p:blipFill>
        <p:spPr>
          <a:xfrm>
            <a:off x="0" y="1435735"/>
            <a:ext cx="9144000" cy="25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213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rotocol-writing-in-clinical-research-14-2048.jpg"/>
          <p:cNvPicPr>
            <a:picLocks noChangeAspect="1"/>
          </p:cNvPicPr>
          <p:nvPr/>
        </p:nvPicPr>
        <p:blipFill>
          <a:blip r:embed="rId2"/>
          <a:srcRect t="17194" b="40519"/>
          <a:stretch>
            <a:fillRect/>
          </a:stretch>
        </p:blipFill>
        <p:spPr>
          <a:xfrm>
            <a:off x="0" y="2240117"/>
            <a:ext cx="9144000" cy="4102385"/>
          </a:xfrm>
          <a:prstGeom prst="rect">
            <a:avLst/>
          </a:prstGeom>
        </p:spPr>
      </p:pic>
      <p:pic>
        <p:nvPicPr>
          <p:cNvPr id="3" name="Picture 2" descr="13-protocol-writing-in-clinical-research-13-2048.jpg"/>
          <p:cNvPicPr>
            <a:picLocks noChangeAspect="1"/>
          </p:cNvPicPr>
          <p:nvPr/>
        </p:nvPicPr>
        <p:blipFill>
          <a:blip r:embed="rId3"/>
          <a:srcRect t="85667"/>
          <a:stretch>
            <a:fillRect/>
          </a:stretch>
        </p:blipFill>
        <p:spPr>
          <a:xfrm>
            <a:off x="101600" y="622934"/>
            <a:ext cx="9144000" cy="145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1652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protocol-writing-in-clinical-research-14-2048.jpg"/>
          <p:cNvPicPr>
            <a:picLocks noChangeAspect="1"/>
          </p:cNvPicPr>
          <p:nvPr/>
        </p:nvPicPr>
        <p:blipFill>
          <a:blip r:embed="rId2"/>
          <a:srcRect t="60324"/>
          <a:stretch>
            <a:fillRect/>
          </a:stretch>
        </p:blipFill>
        <p:spPr>
          <a:xfrm>
            <a:off x="101600" y="1377315"/>
            <a:ext cx="9144000" cy="42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045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rotocol-writing-in-clinical-research-15-2048.jpg"/>
          <p:cNvPicPr>
            <a:picLocks noChangeAspect="1"/>
          </p:cNvPicPr>
          <p:nvPr/>
        </p:nvPicPr>
        <p:blipFill>
          <a:blip r:embed="rId2"/>
          <a:srcRect b="56000"/>
          <a:stretch>
            <a:fillRect/>
          </a:stretch>
        </p:blipFill>
        <p:spPr>
          <a:xfrm>
            <a:off x="0" y="316230"/>
            <a:ext cx="9144000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900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protocol-writing-in-clinical-research-15-2048.jpg"/>
          <p:cNvPicPr>
            <a:picLocks noChangeAspect="1"/>
          </p:cNvPicPr>
          <p:nvPr/>
        </p:nvPicPr>
        <p:blipFill>
          <a:blip r:embed="rId2"/>
          <a:srcRect t="48019" b="5889"/>
          <a:stretch>
            <a:fillRect/>
          </a:stretch>
        </p:blipFill>
        <p:spPr>
          <a:xfrm>
            <a:off x="0" y="478790"/>
            <a:ext cx="9144000" cy="47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477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59688-04E3-98E9-D0D3-D9952F343A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14" b="24518"/>
          <a:stretch/>
        </p:blipFill>
        <p:spPr>
          <a:xfrm>
            <a:off x="1349470" y="61892"/>
            <a:ext cx="6198558" cy="663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0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352928" cy="61926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IN" dirty="0">
                <a:solidFill>
                  <a:schemeClr val="tx1"/>
                </a:solidFill>
              </a:rPr>
              <a:t>                                       </a:t>
            </a:r>
            <a:r>
              <a:rPr lang="en-IN" sz="4300" b="1" dirty="0">
                <a:solidFill>
                  <a:schemeClr val="tx1"/>
                </a:solidFill>
              </a:rPr>
              <a:t>SOURCES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Books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Legal documents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Journal articles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Newspaper articles, Reports (e.g., official reports from government departments)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University working papers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Papers presented at conferences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Internet sources (including weblogs – blogs and email correspondence)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IN" dirty="0">
                <a:solidFill>
                  <a:schemeClr val="tx1"/>
                </a:solidFill>
              </a:rPr>
              <a:t>DVD/CD databases, radio/television/videos/audio cassette/CD-ROMs, interview transcripts, and illustrations.</a:t>
            </a:r>
            <a:endParaRPr lang="en-IN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b="64444"/>
          <a:stretch/>
        </p:blipFill>
        <p:spPr>
          <a:xfrm>
            <a:off x="6228184" y="116632"/>
            <a:ext cx="2448272" cy="20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3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8208912" cy="792088"/>
          </a:xfrm>
        </p:spPr>
        <p:txBody>
          <a:bodyPr>
            <a:normAutofit/>
          </a:bodyPr>
          <a:lstStyle/>
          <a:p>
            <a:r>
              <a:rPr lang="en-IN" b="1" dirty="0"/>
              <a:t>Choosing Appropriate 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208912" cy="5472608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Filtering references may seem hard.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Original source is completely read and correctly interpreted before its citing.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Choose a landmark article on the topic.</a:t>
            </a:r>
            <a:endParaRPr lang="en-IN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b="64444"/>
          <a:stretch/>
        </p:blipFill>
        <p:spPr>
          <a:xfrm>
            <a:off x="1763688" y="3645024"/>
            <a:ext cx="6048672" cy="215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7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96944" cy="640871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the </a:t>
            </a:r>
            <a:r>
              <a:rPr lang="en-US" b="1" dirty="0">
                <a:solidFill>
                  <a:schemeClr val="tx1"/>
                </a:solidFill>
              </a:rPr>
              <a:t>most recent relevant </a:t>
            </a:r>
            <a:r>
              <a:rPr lang="en-US" dirty="0">
                <a:solidFill>
                  <a:schemeClr val="tx1"/>
                </a:solidFill>
              </a:rPr>
              <a:t>resources however, certain landmark papers may also be cited (even if they are old).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 articles of </a:t>
            </a:r>
            <a:r>
              <a:rPr lang="en-US" b="1" dirty="0">
                <a:solidFill>
                  <a:schemeClr val="tx1"/>
                </a:solidFill>
              </a:rPr>
              <a:t>highest level of evidence </a:t>
            </a:r>
            <a:r>
              <a:rPr lang="en-US" dirty="0">
                <a:solidFill>
                  <a:schemeClr val="tx1"/>
                </a:solidFill>
              </a:rPr>
              <a:t>(such as meta-analysis) or </a:t>
            </a:r>
            <a:r>
              <a:rPr lang="en-US" b="1" dirty="0">
                <a:solidFill>
                  <a:schemeClr val="tx1"/>
                </a:solidFill>
              </a:rPr>
              <a:t>trustworthy</a:t>
            </a:r>
            <a:r>
              <a:rPr lang="en-US" dirty="0">
                <a:solidFill>
                  <a:schemeClr val="tx1"/>
                </a:solidFill>
              </a:rPr>
              <a:t> sources such as reputed peer-reviewed journals (with higher impact factor), open access and preferably indexed on reputed databases such as MEDLINE and PubMed.</a:t>
            </a:r>
          </a:p>
        </p:txBody>
      </p:sp>
      <p:pic>
        <p:nvPicPr>
          <p:cNvPr id="4" name="object 2"/>
          <p:cNvPicPr/>
          <p:nvPr/>
        </p:nvPicPr>
        <p:blipFill rotWithShape="1">
          <a:blip r:embed="rId2" cstate="print"/>
          <a:srcRect b="64444"/>
          <a:stretch/>
        </p:blipFill>
        <p:spPr>
          <a:xfrm>
            <a:off x="1907704" y="4797152"/>
            <a:ext cx="604867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09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754</Words>
  <Application>Microsoft Office PowerPoint</Application>
  <PresentationFormat>On-screen Show (4:3)</PresentationFormat>
  <Paragraphs>62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REFERENCE WRITING Dr. Mumal mishra  Prof. Anatomy </vt:lpstr>
      <vt:lpstr>PowerPoint Presentation</vt:lpstr>
      <vt:lpstr>PowerPoint Presentation</vt:lpstr>
      <vt:lpstr>PowerPoint Presentation</vt:lpstr>
      <vt:lpstr>Importance of Proper Referencing</vt:lpstr>
      <vt:lpstr>Organizing the References</vt:lpstr>
      <vt:lpstr>PowerPoint Presentation</vt:lpstr>
      <vt:lpstr>Choosing Appropriate References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Preparing the References</vt:lpstr>
      <vt:lpstr>The basic elements while referencing</vt:lpstr>
      <vt:lpstr>PowerPoint Presentation</vt:lpstr>
      <vt:lpstr>PowerPoint Presentation</vt:lpstr>
      <vt:lpstr>Citation styles with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THESIS/PROTOCOL WRITING  STRUCTURED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Proper Referencing</dc:title>
  <dc:creator>HIMS</dc:creator>
  <cp:lastModifiedBy>Mumal Mishra</cp:lastModifiedBy>
  <cp:revision>19</cp:revision>
  <dcterms:created xsi:type="dcterms:W3CDTF">2025-06-16T06:58:22Z</dcterms:created>
  <dcterms:modified xsi:type="dcterms:W3CDTF">2025-06-25T04:50:35Z</dcterms:modified>
</cp:coreProperties>
</file>