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0"/>
  </p:notesMasterIdLst>
  <p:sldIdLst>
    <p:sldId id="256" r:id="rId2"/>
    <p:sldId id="377" r:id="rId3"/>
    <p:sldId id="379" r:id="rId4"/>
    <p:sldId id="381" r:id="rId5"/>
    <p:sldId id="383" r:id="rId6"/>
    <p:sldId id="384" r:id="rId7"/>
    <p:sldId id="268" r:id="rId8"/>
    <p:sldId id="258" r:id="rId9"/>
    <p:sldId id="273" r:id="rId10"/>
    <p:sldId id="259" r:id="rId11"/>
    <p:sldId id="261" r:id="rId12"/>
    <p:sldId id="274" r:id="rId13"/>
    <p:sldId id="260" r:id="rId14"/>
    <p:sldId id="275" r:id="rId15"/>
    <p:sldId id="385" r:id="rId16"/>
    <p:sldId id="386" r:id="rId17"/>
    <p:sldId id="387" r:id="rId18"/>
    <p:sldId id="388" r:id="rId19"/>
    <p:sldId id="390" r:id="rId20"/>
    <p:sldId id="391" r:id="rId21"/>
    <p:sldId id="392" r:id="rId22"/>
    <p:sldId id="418" r:id="rId23"/>
    <p:sldId id="419" r:id="rId24"/>
    <p:sldId id="420" r:id="rId25"/>
    <p:sldId id="421" r:id="rId26"/>
    <p:sldId id="422" r:id="rId27"/>
    <p:sldId id="423" r:id="rId28"/>
    <p:sldId id="393" r:id="rId29"/>
    <p:sldId id="394" r:id="rId30"/>
    <p:sldId id="395" r:id="rId31"/>
    <p:sldId id="396" r:id="rId32"/>
    <p:sldId id="397" r:id="rId33"/>
    <p:sldId id="398" r:id="rId34"/>
    <p:sldId id="399" r:id="rId35"/>
    <p:sldId id="400" r:id="rId36"/>
    <p:sldId id="401" r:id="rId37"/>
    <p:sldId id="402" r:id="rId38"/>
    <p:sldId id="269" r:id="rId39"/>
    <p:sldId id="264" r:id="rId40"/>
    <p:sldId id="265" r:id="rId41"/>
    <p:sldId id="266" r:id="rId42"/>
    <p:sldId id="404" r:id="rId43"/>
    <p:sldId id="267" r:id="rId44"/>
    <p:sldId id="405" r:id="rId45"/>
    <p:sldId id="407" r:id="rId46"/>
    <p:sldId id="408" r:id="rId47"/>
    <p:sldId id="409" r:id="rId48"/>
    <p:sldId id="410" r:id="rId49"/>
    <p:sldId id="411" r:id="rId50"/>
    <p:sldId id="412" r:id="rId51"/>
    <p:sldId id="413" r:id="rId52"/>
    <p:sldId id="414" r:id="rId53"/>
    <p:sldId id="415" r:id="rId54"/>
    <p:sldId id="416" r:id="rId55"/>
    <p:sldId id="417" r:id="rId56"/>
    <p:sldId id="270" r:id="rId57"/>
    <p:sldId id="289" r:id="rId58"/>
    <p:sldId id="291" r:id="rId5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3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04"/>
    <p:restoredTop sz="94611"/>
  </p:normalViewPr>
  <p:slideViewPr>
    <p:cSldViewPr snapToGrid="0" snapToObjects="1">
      <p:cViewPr varScale="1">
        <p:scale>
          <a:sx n="91" d="100"/>
          <a:sy n="91" d="100"/>
        </p:scale>
        <p:origin x="66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1F4F9A-7A8F-A346-9A66-776D8590C4F9}" type="datetimeFigureOut">
              <a:rPr lang="en-US" smtClean="0"/>
              <a:t>3/23/25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F984B4-9160-7747-9E89-BA4AC36ACB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8684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51405B-E4CE-838B-D2A0-E33FD11BF6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>
            <a:extLst>
              <a:ext uri="{FF2B5EF4-FFF2-40B4-BE49-F238E27FC236}">
                <a16:creationId xmlns:a16="http://schemas.microsoft.com/office/drawing/2014/main" id="{96AC5187-1090-10CD-7D6D-9F5E03D8796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2C94FB2-7B63-4D30-AD6E-27B217B7A316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63491" name="Rectangle 2">
            <a:extLst>
              <a:ext uri="{FF2B5EF4-FFF2-40B4-BE49-F238E27FC236}">
                <a16:creationId xmlns:a16="http://schemas.microsoft.com/office/drawing/2014/main" id="{869430AF-B1B7-055A-7143-02A3A747E31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>
            <a:extLst>
              <a:ext uri="{FF2B5EF4-FFF2-40B4-BE49-F238E27FC236}">
                <a16:creationId xmlns:a16="http://schemas.microsoft.com/office/drawing/2014/main" id="{D47B616E-11D2-F10E-31FD-2FD305C9B83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0677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230BB5-5923-04A0-C489-1C308EE7B1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>
            <a:extLst>
              <a:ext uri="{FF2B5EF4-FFF2-40B4-BE49-F238E27FC236}">
                <a16:creationId xmlns:a16="http://schemas.microsoft.com/office/drawing/2014/main" id="{26743F86-CE29-6A39-B6A0-08F2D3E2796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05D01BF-9673-4207-8CB8-76A36A248029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64515" name="Rectangle 2">
            <a:extLst>
              <a:ext uri="{FF2B5EF4-FFF2-40B4-BE49-F238E27FC236}">
                <a16:creationId xmlns:a16="http://schemas.microsoft.com/office/drawing/2014/main" id="{0C30A154-6409-A8B9-DBBC-9ADCB803A44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>
            <a:extLst>
              <a:ext uri="{FF2B5EF4-FFF2-40B4-BE49-F238E27FC236}">
                <a16:creationId xmlns:a16="http://schemas.microsoft.com/office/drawing/2014/main" id="{DCB24017-F34E-0240-C0A6-63D91E460D6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9870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F334D5-9BDC-C114-2304-DF1BAF3509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>
            <a:extLst>
              <a:ext uri="{FF2B5EF4-FFF2-40B4-BE49-F238E27FC236}">
                <a16:creationId xmlns:a16="http://schemas.microsoft.com/office/drawing/2014/main" id="{E7789C5A-2A23-7D6E-C593-EAE88FAC9F1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8C0EB10-6027-4F8C-A468-E4CBE57B493D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65539" name="Rectangle 2">
            <a:extLst>
              <a:ext uri="{FF2B5EF4-FFF2-40B4-BE49-F238E27FC236}">
                <a16:creationId xmlns:a16="http://schemas.microsoft.com/office/drawing/2014/main" id="{FA975BEA-D648-C017-4EA4-0B2920DEAC4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>
            <a:extLst>
              <a:ext uri="{FF2B5EF4-FFF2-40B4-BE49-F238E27FC236}">
                <a16:creationId xmlns:a16="http://schemas.microsoft.com/office/drawing/2014/main" id="{ED5A8130-0276-EA42-CEDD-D069A57391B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5777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6FE76C-17CC-B32E-4BB6-E6555E2723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>
            <a:extLst>
              <a:ext uri="{FF2B5EF4-FFF2-40B4-BE49-F238E27FC236}">
                <a16:creationId xmlns:a16="http://schemas.microsoft.com/office/drawing/2014/main" id="{137F02EC-AF1B-F7DF-8FC7-0454085F137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6981805-A8D9-4CE9-8366-F6B63A7320A5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66563" name="Rectangle 2">
            <a:extLst>
              <a:ext uri="{FF2B5EF4-FFF2-40B4-BE49-F238E27FC236}">
                <a16:creationId xmlns:a16="http://schemas.microsoft.com/office/drawing/2014/main" id="{0B3025AE-354B-1349-533B-4D7006F370E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>
            <a:extLst>
              <a:ext uri="{FF2B5EF4-FFF2-40B4-BE49-F238E27FC236}">
                <a16:creationId xmlns:a16="http://schemas.microsoft.com/office/drawing/2014/main" id="{429EAF08-3DA2-75D5-8D51-C237426FD48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393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0FC88-E2C5-7B44-AE02-9ACBF85C6B56}" type="datetimeFigureOut">
              <a:rPr lang="en-US" smtClean="0"/>
              <a:t>3/23/25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40F3D-4C50-134E-B2E9-D17F0DE93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4384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0FC88-E2C5-7B44-AE02-9ACBF85C6B56}" type="datetimeFigureOut">
              <a:rPr lang="en-US" smtClean="0"/>
              <a:t>3/23/25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40F3D-4C50-134E-B2E9-D17F0DE93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9685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0FC88-E2C5-7B44-AE02-9ACBF85C6B56}" type="datetimeFigureOut">
              <a:rPr lang="en-US" smtClean="0"/>
              <a:t>3/23/25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40F3D-4C50-134E-B2E9-D17F0DE93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5960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27BF4BC2-F177-49C2-BF50-F19C641F33D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8247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0FC88-E2C5-7B44-AE02-9ACBF85C6B56}" type="datetimeFigureOut">
              <a:rPr lang="en-US" smtClean="0"/>
              <a:t>3/23/25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40F3D-4C50-134E-B2E9-D17F0DE93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7201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0FC88-E2C5-7B44-AE02-9ACBF85C6B56}" type="datetimeFigureOut">
              <a:rPr lang="en-US" smtClean="0"/>
              <a:t>3/23/25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40F3D-4C50-134E-B2E9-D17F0DE93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485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0FC88-E2C5-7B44-AE02-9ACBF85C6B56}" type="datetimeFigureOut">
              <a:rPr lang="en-US" smtClean="0"/>
              <a:t>3/23/25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40F3D-4C50-134E-B2E9-D17F0DE93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8145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0FC88-E2C5-7B44-AE02-9ACBF85C6B56}" type="datetimeFigureOut">
              <a:rPr lang="en-US" smtClean="0"/>
              <a:t>3/23/25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40F3D-4C50-134E-B2E9-D17F0DE93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285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0FC88-E2C5-7B44-AE02-9ACBF85C6B56}" type="datetimeFigureOut">
              <a:rPr lang="en-US" smtClean="0"/>
              <a:t>3/23/25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40F3D-4C50-134E-B2E9-D17F0DE93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9749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0FC88-E2C5-7B44-AE02-9ACBF85C6B56}" type="datetimeFigureOut">
              <a:rPr lang="en-US" smtClean="0"/>
              <a:t>3/23/25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40F3D-4C50-134E-B2E9-D17F0DE93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8606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0FC88-E2C5-7B44-AE02-9ACBF85C6B56}" type="datetimeFigureOut">
              <a:rPr lang="en-US" smtClean="0"/>
              <a:t>3/23/25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40F3D-4C50-134E-B2E9-D17F0DE93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8245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0FC88-E2C5-7B44-AE02-9ACBF85C6B56}" type="datetimeFigureOut">
              <a:rPr lang="en-US" smtClean="0"/>
              <a:t>3/23/25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40F3D-4C50-134E-B2E9-D17F0DE93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2197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50FC88-E2C5-7B44-AE02-9ACBF85C6B56}" type="datetimeFigureOut">
              <a:rPr lang="en-US" smtClean="0"/>
              <a:t>3/23/25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140F3D-4C50-134E-B2E9-D17F0DE93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1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255" y="1772530"/>
            <a:ext cx="2859112" cy="254625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35200" y="406401"/>
            <a:ext cx="9144000" cy="2387600"/>
          </a:xfrm>
        </p:spPr>
        <p:txBody>
          <a:bodyPr>
            <a:normAutofit fontScale="90000"/>
          </a:bodyPr>
          <a:lstStyle/>
          <a:p>
            <a:pPr algn="r"/>
            <a:r>
              <a:rPr lang="en-US" b="1" dirty="0"/>
              <a:t>DESIGNING  A RESEARCH QUESTION/</a:t>
            </a:r>
            <a:br>
              <a:rPr lang="en-US" b="1" dirty="0"/>
            </a:br>
            <a:r>
              <a:rPr lang="en-US" b="1" dirty="0"/>
              <a:t>HYPOTHESIS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89200" y="4165601"/>
            <a:ext cx="9144000" cy="2308290"/>
          </a:xfrm>
        </p:spPr>
        <p:txBody>
          <a:bodyPr>
            <a:normAutofit fontScale="62500" lnSpcReduction="20000"/>
          </a:bodyPr>
          <a:lstStyle/>
          <a:p>
            <a:r>
              <a:rPr lang="en-US" sz="4800" dirty="0">
                <a:solidFill>
                  <a:srgbClr val="0000CC"/>
                </a:solidFill>
              </a:rPr>
              <a:t>Uma Gupta</a:t>
            </a:r>
          </a:p>
          <a:p>
            <a:r>
              <a:rPr lang="en-US" sz="4800" dirty="0">
                <a:solidFill>
                  <a:srgbClr val="0000CC"/>
                </a:solidFill>
              </a:rPr>
              <a:t>MD(OBG)</a:t>
            </a:r>
          </a:p>
          <a:p>
            <a:r>
              <a:rPr lang="en-US" sz="4800" dirty="0">
                <a:solidFill>
                  <a:srgbClr val="0000CC"/>
                </a:solidFill>
              </a:rPr>
              <a:t> FAIMER Fellow 2012</a:t>
            </a:r>
          </a:p>
          <a:p>
            <a:r>
              <a:rPr lang="en-US" sz="4800" dirty="0">
                <a:solidFill>
                  <a:srgbClr val="0000CC"/>
                </a:solidFill>
              </a:rPr>
              <a:t>Bioethics Trained(UNESCO Chair)</a:t>
            </a:r>
          </a:p>
          <a:p>
            <a:r>
              <a:rPr lang="en-US" sz="4800" dirty="0">
                <a:solidFill>
                  <a:srgbClr val="0000CC"/>
                </a:solidFill>
              </a:rPr>
              <a:t>MHPE(2019)</a:t>
            </a:r>
          </a:p>
          <a:p>
            <a:pPr algn="r"/>
            <a:endParaRPr lang="en-US" sz="4000" dirty="0">
              <a:solidFill>
                <a:srgbClr val="0432FF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86968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5600" y="939800"/>
            <a:ext cx="11506200" cy="5237163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0432FF"/>
                </a:solidFill>
              </a:rPr>
              <a:t>APPLIED RESEARCH:</a:t>
            </a:r>
          </a:p>
          <a:p>
            <a:pPr>
              <a:lnSpc>
                <a:spcPct val="100000"/>
              </a:lnSpc>
              <a:buFont typeface="Arial" charset="0"/>
              <a:buChar char="•"/>
            </a:pPr>
            <a:r>
              <a:rPr lang="en-US" sz="3200" dirty="0">
                <a:solidFill>
                  <a:schemeClr val="tx2">
                    <a:lumMod val="50000"/>
                  </a:schemeClr>
                </a:solidFill>
              </a:rPr>
              <a:t>It is designed to solve some practical problem or to improve prevailing conditions.</a:t>
            </a:r>
          </a:p>
          <a:p>
            <a:pPr>
              <a:lnSpc>
                <a:spcPct val="100000"/>
              </a:lnSpc>
              <a:buFont typeface="Arial" charset="0"/>
              <a:buChar char="•"/>
            </a:pPr>
            <a:endParaRPr lang="en-US" sz="3200" dirty="0">
              <a:solidFill>
                <a:schemeClr val="tx2">
                  <a:lumMod val="50000"/>
                </a:schemeClr>
              </a:solidFill>
            </a:endParaRPr>
          </a:p>
          <a:p>
            <a:pPr>
              <a:lnSpc>
                <a:spcPct val="100000"/>
              </a:lnSpc>
              <a:buFont typeface="Arial" charset="0"/>
              <a:buChar char="•"/>
            </a:pPr>
            <a:r>
              <a:rPr lang="en-US" sz="3200" dirty="0">
                <a:solidFill>
                  <a:srgbClr val="C00000"/>
                </a:solidFill>
              </a:rPr>
              <a:t>Examples: 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</a:rPr>
              <a:t>1. How can one cure HIV infection?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                       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</a:rPr>
              <a:t>2. How to alter genetic code to detect and cure disease?         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2727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7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65200"/>
            <a:ext cx="10515600" cy="5537200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3600" dirty="0">
                <a:solidFill>
                  <a:srgbClr val="0432FF"/>
                </a:solidFill>
              </a:rPr>
              <a:t>QUALITATIVE RESEARCH: (What? When?)</a:t>
            </a:r>
          </a:p>
          <a:p>
            <a:pPr>
              <a:lnSpc>
                <a:spcPct val="100000"/>
              </a:lnSpc>
            </a:pPr>
            <a:endParaRPr lang="en-US" dirty="0"/>
          </a:p>
          <a:p>
            <a:pPr>
              <a:lnSpc>
                <a:spcPct val="160000"/>
              </a:lnSpc>
            </a:pPr>
            <a:r>
              <a:rPr lang="en-US" dirty="0"/>
              <a:t> Exploratory in nature.</a:t>
            </a:r>
          </a:p>
          <a:p>
            <a:pPr>
              <a:lnSpc>
                <a:spcPct val="160000"/>
              </a:lnSpc>
            </a:pPr>
            <a:r>
              <a:rPr lang="en-US" dirty="0"/>
              <a:t>Used when we do not know what to expect.</a:t>
            </a:r>
          </a:p>
          <a:p>
            <a:pPr>
              <a:lnSpc>
                <a:spcPct val="160000"/>
              </a:lnSpc>
            </a:pPr>
            <a:r>
              <a:rPr lang="en-US" dirty="0"/>
              <a:t>Commonly used for understanding human knowledge, attitude, behavior, feelings, values and opinions, etc.</a:t>
            </a:r>
          </a:p>
          <a:p>
            <a:pPr>
              <a:lnSpc>
                <a:spcPct val="160000"/>
              </a:lnSpc>
            </a:pPr>
            <a:r>
              <a:rPr lang="en-US" dirty="0"/>
              <a:t>Conducted in natural setting.</a:t>
            </a:r>
          </a:p>
        </p:txBody>
      </p:sp>
    </p:spTree>
    <p:extLst>
      <p:ext uri="{BB962C8B-B14F-4D97-AF65-F5344CB8AC3E}">
        <p14:creationId xmlns:p14="http://schemas.microsoft.com/office/powerpoint/2010/main" val="1515453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>
                <a:solidFill>
                  <a:srgbClr val="C00000"/>
                </a:solidFill>
              </a:rPr>
              <a:t>EXAMPLES</a:t>
            </a:r>
            <a:r>
              <a:rPr lang="en-US" dirty="0"/>
              <a:t> </a:t>
            </a:r>
            <a:r>
              <a:rPr lang="en-US" dirty="0">
                <a:solidFill>
                  <a:srgbClr val="C00000"/>
                </a:solidFill>
              </a:rPr>
              <a:t>: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971550" lvl="1" indent="-514350">
              <a:lnSpc>
                <a:spcPct val="100000"/>
              </a:lnSpc>
              <a:buAutoNum type="arabicPeriod"/>
            </a:pPr>
            <a:r>
              <a:rPr lang="en-US" sz="2800" dirty="0"/>
              <a:t>What is the prevalence of tobacco smoking in medical                         students?</a:t>
            </a:r>
          </a:p>
          <a:p>
            <a:pPr marL="971550" lvl="1" indent="-514350">
              <a:lnSpc>
                <a:spcPct val="100000"/>
              </a:lnSpc>
              <a:buAutoNum type="arabicPeriod"/>
            </a:pPr>
            <a:endParaRPr lang="en-US" sz="2800" dirty="0"/>
          </a:p>
          <a:p>
            <a:pPr marL="971550" lvl="1" indent="-514350">
              <a:lnSpc>
                <a:spcPct val="100000"/>
              </a:lnSpc>
              <a:buFont typeface="+mj-lt"/>
              <a:buAutoNum type="arabicPeriod"/>
            </a:pPr>
            <a:r>
              <a:rPr lang="en-US" sz="2800" dirty="0"/>
              <a:t> Did boys or girls perform better in CBSE class 12 examinations in the year 2022/23?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9135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09600"/>
            <a:ext cx="10515600" cy="55673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dirty="0">
                <a:solidFill>
                  <a:srgbClr val="0432FF"/>
                </a:solidFill>
              </a:rPr>
              <a:t>QUANTITATIVE RESEARCH: (How? Why?)</a:t>
            </a:r>
          </a:p>
          <a:p>
            <a:pPr>
              <a:buFont typeface="Wingdings" charset="2"/>
              <a:buChar char="v"/>
            </a:pPr>
            <a:endParaRPr lang="en-US" sz="3600" b="1" dirty="0">
              <a:solidFill>
                <a:schemeClr val="accent4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sz="3200" dirty="0"/>
              <a:t>Conclusive in nature.</a:t>
            </a:r>
          </a:p>
          <a:p>
            <a:pPr>
              <a:lnSpc>
                <a:spcPct val="150000"/>
              </a:lnSpc>
            </a:pPr>
            <a:r>
              <a:rPr lang="en-US" sz="3200" dirty="0"/>
              <a:t>Inquiry into an identified problem</a:t>
            </a:r>
          </a:p>
          <a:p>
            <a:pPr>
              <a:lnSpc>
                <a:spcPct val="150000"/>
              </a:lnSpc>
            </a:pPr>
            <a:r>
              <a:rPr lang="en-US" sz="3200" dirty="0"/>
              <a:t>Usually based on </a:t>
            </a:r>
            <a:r>
              <a:rPr lang="en-US" sz="3200" b="1" dirty="0"/>
              <a:t> testing a hypothesis</a:t>
            </a:r>
          </a:p>
          <a:p>
            <a:pPr>
              <a:lnSpc>
                <a:spcPct val="150000"/>
              </a:lnSpc>
            </a:pPr>
            <a:r>
              <a:rPr lang="en-US" sz="3200" dirty="0"/>
              <a:t>Measured with numbers and analyzed using statistical methods.</a:t>
            </a:r>
          </a:p>
        </p:txBody>
      </p:sp>
    </p:spTree>
    <p:extLst>
      <p:ext uri="{BB962C8B-B14F-4D97-AF65-F5344CB8AC3E}">
        <p14:creationId xmlns:p14="http://schemas.microsoft.com/office/powerpoint/2010/main" val="209647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7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solidFill>
                  <a:srgbClr val="C00000"/>
                </a:solidFill>
              </a:rPr>
              <a:t>EXAMPLES: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dirty="0"/>
              <a:t>   1. How can one cure HIV infection?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/>
              <a:t>   2. Why do medical students smoke?</a:t>
            </a:r>
          </a:p>
          <a:p>
            <a:pPr marL="0" indent="0">
              <a:buNone/>
            </a:pPr>
            <a:endParaRPr lang="en-US" dirty="0"/>
          </a:p>
          <a:p>
            <a:pPr>
              <a:lnSpc>
                <a:spcPct val="150000"/>
              </a:lnSpc>
              <a:buFont typeface="Wingdings" charset="2"/>
              <a:buChar char="Ø"/>
            </a:pPr>
            <a:r>
              <a:rPr lang="en-US" i="1" dirty="0">
                <a:solidFill>
                  <a:srgbClr val="002060"/>
                </a:solidFill>
              </a:rPr>
              <a:t>Qualitative research may generate ideas or hypotheses for exploring the subject further through quantitative research.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735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C37A06-1939-B43C-0B37-794F4EA5E4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F33543-24B3-3DDA-72C5-CA921B734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2895600"/>
            <a:ext cx="8229600" cy="114300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6600" b="1" dirty="0">
                <a:solidFill>
                  <a:srgbClr val="0432FF"/>
                </a:solidFill>
              </a:rPr>
              <a:t>RESEARCH QUESTION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50A2D4B-7F6C-7CD4-C949-F3118EC8EA72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>
                <a:solidFill>
                  <a:srgbClr val="0432FF"/>
                </a:solidFill>
                <a:latin typeface="+mn-lt"/>
              </a:rPr>
              <a:t>FIELDS OF RESEARCH</a:t>
            </a:r>
            <a:endParaRPr lang="en-US" b="1" dirty="0">
              <a:solidFill>
                <a:srgbClr val="0432F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24616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352545-D482-04FF-8F71-7385ACD430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>
            <a:extLst>
              <a:ext uri="{FF2B5EF4-FFF2-40B4-BE49-F238E27FC236}">
                <a16:creationId xmlns:a16="http://schemas.microsoft.com/office/drawing/2014/main" id="{5C47B599-6D98-5CBA-2372-010BB18F843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05000" y="152400"/>
            <a:ext cx="8763000" cy="13716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4000" b="1" u="sng" dirty="0">
                <a:solidFill>
                  <a:srgbClr val="0432FF"/>
                </a:solidFill>
              </a:rPr>
              <a:t>Clinical issues and Questions in the Practice of Medicine</a:t>
            </a:r>
          </a:p>
        </p:txBody>
      </p:sp>
      <p:graphicFrame>
        <p:nvGraphicFramePr>
          <p:cNvPr id="71700" name="Group 20">
            <a:extLst>
              <a:ext uri="{FF2B5EF4-FFF2-40B4-BE49-F238E27FC236}">
                <a16:creationId xmlns:a16="http://schemas.microsoft.com/office/drawing/2014/main" id="{18E76B4C-8D9C-D7E3-9020-D36C249DB473}"/>
              </a:ext>
            </a:extLst>
          </p:cNvPr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3118777132"/>
              </p:ext>
            </p:extLst>
          </p:nvPr>
        </p:nvGraphicFramePr>
        <p:xfrm>
          <a:off x="2133600" y="1676401"/>
          <a:ext cx="8153400" cy="4687697"/>
        </p:xfrm>
        <a:graphic>
          <a:graphicData uri="http://schemas.openxmlformats.org/drawingml/2006/table">
            <a:tbl>
              <a:tblPr/>
              <a:tblGrid>
                <a:gridCol w="34210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323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826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ISSUE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Question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192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432FF"/>
                          </a:solidFill>
                          <a:effectLst/>
                          <a:latin typeface="Arial" pitchFamily="34" charset="0"/>
                        </a:rPr>
                        <a:t>Normality/abnormality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Is a person sick or well?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What abnormalities are associated with having a disease?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080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432FF"/>
                          </a:solidFill>
                          <a:effectLst/>
                          <a:latin typeface="Arial" pitchFamily="34" charset="0"/>
                        </a:rPr>
                        <a:t>Diagnosis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How accurate are diagnostic tests or strategies used to find a disease?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096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432FF"/>
                          </a:solidFill>
                          <a:effectLst/>
                          <a:latin typeface="Arial" pitchFamily="34" charset="0"/>
                        </a:rPr>
                        <a:t>Risk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What factors are associated with an increased likelihood of disease?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96578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0BBE11-E219-939E-4FA3-E178345419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>
            <a:extLst>
              <a:ext uri="{FF2B5EF4-FFF2-40B4-BE49-F238E27FC236}">
                <a16:creationId xmlns:a16="http://schemas.microsoft.com/office/drawing/2014/main" id="{EB43C32D-1730-DB60-7813-A4939030666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28800" y="381000"/>
            <a:ext cx="8534400" cy="1447800"/>
          </a:xfrm>
          <a:ln>
            <a:solidFill>
              <a:schemeClr val="tx1"/>
            </a:solidFill>
          </a:ln>
        </p:spPr>
        <p:txBody>
          <a:bodyPr/>
          <a:lstStyle/>
          <a:p>
            <a:pPr>
              <a:defRPr/>
            </a:pPr>
            <a:r>
              <a:rPr lang="en-US" sz="3600" b="1" u="sng" dirty="0">
                <a:solidFill>
                  <a:srgbClr val="0432FF"/>
                </a:solidFill>
              </a:rPr>
              <a:t>Clinical issues and Questions in the </a:t>
            </a:r>
            <a:br>
              <a:rPr lang="en-US" sz="3600" b="1" u="sng" dirty="0">
                <a:solidFill>
                  <a:srgbClr val="0432FF"/>
                </a:solidFill>
              </a:rPr>
            </a:br>
            <a:r>
              <a:rPr lang="en-US" sz="3600" b="1" u="sng" dirty="0">
                <a:solidFill>
                  <a:srgbClr val="0432FF"/>
                </a:solidFill>
              </a:rPr>
              <a:t>Practice of Medicine </a:t>
            </a:r>
          </a:p>
        </p:txBody>
      </p:sp>
      <p:graphicFrame>
        <p:nvGraphicFramePr>
          <p:cNvPr id="72707" name="Group 3">
            <a:extLst>
              <a:ext uri="{FF2B5EF4-FFF2-40B4-BE49-F238E27FC236}">
                <a16:creationId xmlns:a16="http://schemas.microsoft.com/office/drawing/2014/main" id="{230C6764-38F6-DA69-9CE5-980D3A1B4FB8}"/>
              </a:ext>
            </a:extLst>
          </p:cNvPr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3327117024"/>
              </p:ext>
            </p:extLst>
          </p:nvPr>
        </p:nvGraphicFramePr>
        <p:xfrm>
          <a:off x="1905000" y="2286000"/>
          <a:ext cx="8458200" cy="3733800"/>
        </p:xfrm>
        <a:graphic>
          <a:graphicData uri="http://schemas.openxmlformats.org/drawingml/2006/table">
            <a:tbl>
              <a:tblPr/>
              <a:tblGrid>
                <a:gridCol w="23061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520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683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ISSUE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Question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446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432FF"/>
                          </a:solidFill>
                          <a:effectLst/>
                          <a:latin typeface="Arial" pitchFamily="34" charset="0"/>
                        </a:rPr>
                        <a:t>Prognosis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What are the consequences of having a disease?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208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432FF"/>
                          </a:solidFill>
                          <a:effectLst/>
                          <a:latin typeface="Arial" pitchFamily="34" charset="0"/>
                        </a:rPr>
                        <a:t>Treatment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How does treatment change the future course of a disease?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2492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E5269E-02FC-7A99-60E8-75C3F9F7F9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>
            <a:extLst>
              <a:ext uri="{FF2B5EF4-FFF2-40B4-BE49-F238E27FC236}">
                <a16:creationId xmlns:a16="http://schemas.microsoft.com/office/drawing/2014/main" id="{04D51F30-CF71-4107-0F66-3E0CDEE9C7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304800"/>
            <a:ext cx="8305800" cy="1447800"/>
          </a:xfrm>
          <a:ln>
            <a:solidFill>
              <a:schemeClr val="tx1"/>
            </a:solidFill>
          </a:ln>
        </p:spPr>
        <p:txBody>
          <a:bodyPr/>
          <a:lstStyle/>
          <a:p>
            <a:pPr>
              <a:defRPr/>
            </a:pPr>
            <a:r>
              <a:rPr lang="en-US" sz="3600" b="1" u="sng" dirty="0">
                <a:solidFill>
                  <a:srgbClr val="0432FF"/>
                </a:solidFill>
              </a:rPr>
              <a:t>Clinical issues and Questions in the</a:t>
            </a:r>
            <a:br>
              <a:rPr lang="en-US" sz="3600" b="1" u="sng" dirty="0">
                <a:solidFill>
                  <a:srgbClr val="0432FF"/>
                </a:solidFill>
              </a:rPr>
            </a:br>
            <a:r>
              <a:rPr lang="en-US" sz="3600" b="1" u="sng" dirty="0">
                <a:solidFill>
                  <a:srgbClr val="0432FF"/>
                </a:solidFill>
              </a:rPr>
              <a:t> Practice of Medicine </a:t>
            </a:r>
            <a:endParaRPr lang="en-US" b="1" u="sng" dirty="0">
              <a:solidFill>
                <a:srgbClr val="0432FF"/>
              </a:solidFill>
            </a:endParaRPr>
          </a:p>
        </p:txBody>
      </p:sp>
      <p:graphicFrame>
        <p:nvGraphicFramePr>
          <p:cNvPr id="73731" name="Group 3">
            <a:extLst>
              <a:ext uri="{FF2B5EF4-FFF2-40B4-BE49-F238E27FC236}">
                <a16:creationId xmlns:a16="http://schemas.microsoft.com/office/drawing/2014/main" id="{ED7CCF14-57C9-88AE-F9F4-B01A2FEBD464}"/>
              </a:ext>
            </a:extLst>
          </p:cNvPr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3867184912"/>
              </p:ext>
            </p:extLst>
          </p:nvPr>
        </p:nvGraphicFramePr>
        <p:xfrm>
          <a:off x="2057400" y="2286001"/>
          <a:ext cx="8229600" cy="3715195"/>
        </p:xfrm>
        <a:graphic>
          <a:graphicData uri="http://schemas.openxmlformats.org/drawingml/2006/table">
            <a:tbl>
              <a:tblPr/>
              <a:tblGrid>
                <a:gridCol w="18700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595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778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ISSUE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Question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589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432FF"/>
                          </a:solidFill>
                          <a:effectLst/>
                          <a:latin typeface="Arial" pitchFamily="34" charset="0"/>
                        </a:rPr>
                        <a:t>Prevention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Does intervention on people without disease keep disease from arising?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Does early detection and treatment improve the course of disease?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097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432FF"/>
                          </a:solidFill>
                          <a:effectLst/>
                          <a:latin typeface="Arial" pitchFamily="34" charset="0"/>
                        </a:rPr>
                        <a:t>Cause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What conditions result in disease?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What are the pathogenic mechanism of disease?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282451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957F01-A8BB-4A8A-B805-141D6B9F4C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>
            <a:extLst>
              <a:ext uri="{FF2B5EF4-FFF2-40B4-BE49-F238E27FC236}">
                <a16:creationId xmlns:a16="http://schemas.microsoft.com/office/drawing/2014/main" id="{B7B97BC3-369F-5854-F9B4-D650D48678D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209800" y="720726"/>
            <a:ext cx="7747000" cy="5908675"/>
          </a:xfrm>
        </p:spPr>
      </p:pic>
    </p:spTree>
    <p:extLst>
      <p:ext uri="{BB962C8B-B14F-4D97-AF65-F5344CB8AC3E}">
        <p14:creationId xmlns:p14="http://schemas.microsoft.com/office/powerpoint/2010/main" val="23544959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ACEA7D-BC0A-17DF-E6FE-34D9839789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13566E-DC1A-EAB6-FC7C-C654CA94DF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>
                <a:solidFill>
                  <a:srgbClr val="0432FF"/>
                </a:solidFill>
              </a:rPr>
              <a:t>INTRODUCTION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45CF83A-4C77-F1D8-188E-6E32B6407A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7452" y="1519311"/>
            <a:ext cx="10636348" cy="4657652"/>
          </a:xfrm>
        </p:spPr>
        <p:txBody>
          <a:bodyPr>
            <a:normAutofit fontScale="47500" lnSpcReduction="20000"/>
          </a:bodyPr>
          <a:lstStyle/>
          <a:p>
            <a:pPr>
              <a:lnSpc>
                <a:spcPct val="120000"/>
              </a:lnSpc>
              <a:buNone/>
            </a:pPr>
            <a:r>
              <a:rPr lang="en-US" dirty="0"/>
              <a:t>“ </a:t>
            </a:r>
            <a:r>
              <a:rPr lang="en-US" sz="5000" dirty="0">
                <a:solidFill>
                  <a:srgbClr val="FF0000"/>
                </a:solidFill>
              </a:rPr>
              <a:t>Keep on going </a:t>
            </a:r>
            <a:r>
              <a:rPr lang="en-US" sz="5000" dirty="0"/>
              <a:t>and the chances are that you will stumble on something, perhaps when you are least expecting it. I </a:t>
            </a:r>
            <a:r>
              <a:rPr lang="en-US" sz="5000" dirty="0">
                <a:solidFill>
                  <a:srgbClr val="FF0000"/>
                </a:solidFill>
              </a:rPr>
              <a:t>have never heard of anyone stumbling on something sitting down</a:t>
            </a:r>
            <a:r>
              <a:rPr lang="en-US" sz="5000" dirty="0"/>
              <a:t>.”  (Heath, 1985.)</a:t>
            </a:r>
          </a:p>
          <a:p>
            <a:pPr>
              <a:buNone/>
            </a:pPr>
            <a:endParaRPr lang="en-US" sz="5000" dirty="0"/>
          </a:p>
          <a:p>
            <a:pPr>
              <a:buNone/>
            </a:pPr>
            <a:r>
              <a:rPr lang="en-US" sz="5000" dirty="0"/>
              <a:t>Pasteur said: “In the fields of observation, </a:t>
            </a:r>
            <a:r>
              <a:rPr lang="en-US" sz="5000" dirty="0">
                <a:solidFill>
                  <a:srgbClr val="FF0000"/>
                </a:solidFill>
              </a:rPr>
              <a:t>chance </a:t>
            </a:r>
            <a:r>
              <a:rPr lang="en-US" sz="5000" dirty="0" err="1">
                <a:solidFill>
                  <a:srgbClr val="FF0000"/>
                </a:solidFill>
              </a:rPr>
              <a:t>favours</a:t>
            </a:r>
            <a:r>
              <a:rPr lang="en-US" sz="5000" dirty="0">
                <a:solidFill>
                  <a:srgbClr val="FF0000"/>
                </a:solidFill>
              </a:rPr>
              <a:t> only the prepared mind</a:t>
            </a:r>
            <a:r>
              <a:rPr lang="en-US" sz="5000" dirty="0"/>
              <a:t>.”</a:t>
            </a:r>
          </a:p>
          <a:p>
            <a:pPr>
              <a:buNone/>
            </a:pPr>
            <a:endParaRPr lang="en-US" sz="5000" dirty="0"/>
          </a:p>
          <a:p>
            <a:pPr>
              <a:buNone/>
            </a:pPr>
            <a:r>
              <a:rPr lang="en-US" sz="5100" dirty="0"/>
              <a:t>Science is unpredictable. There is no guarantee that research, actively and methodologically pursued, will lead to the discovery of what it set out to discover. It may do; alternatively, something completely different may be found.</a:t>
            </a:r>
          </a:p>
          <a:p>
            <a:pPr>
              <a:buNone/>
            </a:pPr>
            <a:endParaRPr lang="en-US" sz="4000" dirty="0"/>
          </a:p>
          <a:p>
            <a:pPr>
              <a:buNone/>
            </a:pPr>
            <a:r>
              <a:rPr lang="en-US" sz="4000" dirty="0"/>
              <a:t>e.g. </a:t>
            </a:r>
            <a:r>
              <a:rPr lang="en-US" sz="5000" dirty="0" err="1">
                <a:solidFill>
                  <a:srgbClr val="7030A0"/>
                </a:solidFill>
              </a:rPr>
              <a:t>Minoxidil</a:t>
            </a:r>
            <a:r>
              <a:rPr lang="en-US" sz="5000" dirty="0">
                <a:solidFill>
                  <a:srgbClr val="7030A0"/>
                </a:solidFill>
              </a:rPr>
              <a:t>,</a:t>
            </a:r>
            <a:r>
              <a:rPr lang="en-US" sz="5000" dirty="0"/>
              <a:t>  </a:t>
            </a:r>
            <a:r>
              <a:rPr lang="en-US" sz="5000" dirty="0" err="1">
                <a:solidFill>
                  <a:srgbClr val="C00000"/>
                </a:solidFill>
              </a:rPr>
              <a:t>Sildenafil</a:t>
            </a:r>
            <a:r>
              <a:rPr lang="en-US" sz="5000" dirty="0">
                <a:solidFill>
                  <a:srgbClr val="C00000"/>
                </a:solidFill>
              </a:rPr>
              <a:t>,</a:t>
            </a:r>
            <a:r>
              <a:rPr lang="en-US" sz="5000" dirty="0"/>
              <a:t> </a:t>
            </a:r>
            <a:r>
              <a:rPr lang="en-US" sz="5000" dirty="0">
                <a:solidFill>
                  <a:srgbClr val="0070C0"/>
                </a:solidFill>
              </a:rPr>
              <a:t>Penicillin </a:t>
            </a:r>
            <a:r>
              <a:rPr lang="en-US" sz="5000" dirty="0"/>
              <a:t>(Alexander Fleming)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22926375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4A95A1-E5CA-F394-DD51-1C8D0D34D4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256C0E1E-F016-CEF9-50A9-7005D04148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 t="12228"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606E48BB-B6A5-8A41-4CE2-52C6DCFB7BBA}"/>
              </a:ext>
            </a:extLst>
          </p:cNvPr>
          <p:cNvSpPr/>
          <p:nvPr/>
        </p:nvSpPr>
        <p:spPr>
          <a:xfrm>
            <a:off x="3962400" y="990600"/>
            <a:ext cx="4038600" cy="91440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083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3ABBF3-752C-74BD-9828-DE6F2CED30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8F6FFD0D-8326-E6C4-3606-59EF5C746CB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432FF"/>
                </a:solidFill>
              </a:rPr>
              <a:t>WAYS TO SELECT RESEARCH TOPICS</a:t>
            </a: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8DCA0E8A-81AE-043F-8649-339A0A5C0D8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2400"/>
              <a:t>Personal experience.</a:t>
            </a:r>
          </a:p>
          <a:p>
            <a:pPr>
              <a:lnSpc>
                <a:spcPct val="90000"/>
              </a:lnSpc>
            </a:pPr>
            <a:r>
              <a:rPr lang="en-US" sz="2400"/>
              <a:t>Whether you want to evaluate the effectiveness of an intervention or understand how or why it works</a:t>
            </a:r>
          </a:p>
          <a:p>
            <a:pPr>
              <a:lnSpc>
                <a:spcPct val="90000"/>
              </a:lnSpc>
            </a:pPr>
            <a:r>
              <a:rPr lang="en-US" sz="2400"/>
              <a:t>Curiosity about something in the media.</a:t>
            </a:r>
          </a:p>
          <a:p>
            <a:pPr>
              <a:lnSpc>
                <a:spcPct val="90000"/>
              </a:lnSpc>
            </a:pPr>
            <a:r>
              <a:rPr lang="en-US" sz="2400"/>
              <a:t>State of knowledge in the field </a:t>
            </a:r>
          </a:p>
          <a:p>
            <a:pPr>
              <a:lnSpc>
                <a:spcPct val="90000"/>
              </a:lnSpc>
            </a:pPr>
            <a:r>
              <a:rPr lang="en-US" sz="2400"/>
              <a:t>Solving a problem.</a:t>
            </a:r>
          </a:p>
          <a:p>
            <a:pPr>
              <a:lnSpc>
                <a:spcPct val="90000"/>
              </a:lnSpc>
            </a:pPr>
            <a:r>
              <a:rPr lang="en-US" sz="2400"/>
              <a:t>Hot topics under discussion</a:t>
            </a:r>
          </a:p>
          <a:p>
            <a:pPr>
              <a:lnSpc>
                <a:spcPct val="90000"/>
              </a:lnSpc>
            </a:pPr>
            <a:r>
              <a:rPr lang="en-US" sz="2400"/>
              <a:t>Personal values</a:t>
            </a:r>
          </a:p>
          <a:p>
            <a:pPr>
              <a:lnSpc>
                <a:spcPct val="90000"/>
              </a:lnSpc>
            </a:pPr>
            <a:r>
              <a:rPr lang="en-US" sz="2400"/>
              <a:t>Everyday life.</a:t>
            </a:r>
          </a:p>
          <a:p>
            <a:pPr>
              <a:lnSpc>
                <a:spcPct val="90000"/>
              </a:lnSpc>
            </a:pPr>
            <a:r>
              <a:rPr lang="en-US" sz="2400"/>
              <a:t>Gaps in the research and theoretical literature.</a:t>
            </a:r>
          </a:p>
        </p:txBody>
      </p:sp>
    </p:spTree>
    <p:extLst>
      <p:ext uri="{BB962C8B-B14F-4D97-AF65-F5344CB8AC3E}">
        <p14:creationId xmlns:p14="http://schemas.microsoft.com/office/powerpoint/2010/main" val="23534855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B4AD3F-88A0-C10A-5660-8FD2B92888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F4E41B1-882C-37BD-FC2A-EA2FBA90F7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7605" y="3270579"/>
            <a:ext cx="1686195" cy="1354627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D9EF19C6-D905-2062-5764-4D310FF01E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82675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432FF"/>
                </a:solidFill>
                <a:latin typeface="+mn-lt"/>
              </a:rPr>
              <a:t>PICO: Essential Elements of Research Question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E720970-0EAD-E243-3580-8D7851ACDE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>
            <a:noAutofit/>
          </a:bodyPr>
          <a:lstStyle/>
          <a:p>
            <a:r>
              <a:rPr lang="en-US" sz="3200" dirty="0"/>
              <a:t>A well built RQ usually contain four elements represented by: </a:t>
            </a:r>
            <a:r>
              <a:rPr lang="en-US" sz="3200" b="1" dirty="0"/>
              <a:t>PICO</a:t>
            </a:r>
            <a:endParaRPr lang="en-US" sz="3200" dirty="0"/>
          </a:p>
          <a:p>
            <a:pPr marL="0" indent="0">
              <a:buNone/>
            </a:pPr>
            <a:r>
              <a:rPr lang="en-US" sz="3200" dirty="0"/>
              <a:t>Stands for :</a:t>
            </a:r>
          </a:p>
          <a:p>
            <a:pPr marL="0" indent="0">
              <a:buNone/>
            </a:pPr>
            <a:r>
              <a:rPr lang="en-US" sz="3200" dirty="0">
                <a:solidFill>
                  <a:srgbClr val="7030A0"/>
                </a:solidFill>
              </a:rPr>
              <a:t>                    </a:t>
            </a:r>
            <a:r>
              <a:rPr lang="en-US" sz="3200" b="1" dirty="0">
                <a:solidFill>
                  <a:srgbClr val="7030A0"/>
                </a:solidFill>
              </a:rPr>
              <a:t>P </a:t>
            </a:r>
            <a:r>
              <a:rPr lang="en-US" sz="3200" dirty="0">
                <a:solidFill>
                  <a:srgbClr val="7030A0"/>
                </a:solidFill>
              </a:rPr>
              <a:t>Patient, population or problem</a:t>
            </a:r>
            <a:endParaRPr lang="en-US" sz="3200" b="1" dirty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en-US" sz="3200" b="1" dirty="0">
                <a:solidFill>
                  <a:srgbClr val="C00000"/>
                </a:solidFill>
              </a:rPr>
              <a:t>                    I </a:t>
            </a:r>
            <a:r>
              <a:rPr lang="en-US" sz="3200" dirty="0">
                <a:solidFill>
                  <a:srgbClr val="C00000"/>
                </a:solidFill>
              </a:rPr>
              <a:t>Intervention</a:t>
            </a:r>
            <a:endParaRPr lang="en-US" sz="3200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</a:rPr>
              <a:t>                   C 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Comparator</a:t>
            </a:r>
            <a:endParaRPr lang="en-US" sz="3200" b="1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</a:rPr>
              <a:t>                   O 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</a:rPr>
              <a:t>Outcome</a:t>
            </a:r>
          </a:p>
        </p:txBody>
      </p:sp>
    </p:spTree>
    <p:extLst>
      <p:ext uri="{BB962C8B-B14F-4D97-AF65-F5344CB8AC3E}">
        <p14:creationId xmlns:p14="http://schemas.microsoft.com/office/powerpoint/2010/main" val="1527523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1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3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4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31DEBF-D8E1-813D-0821-0074A1D36B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60921E6-00E7-88FE-8EA6-2A5DE617BF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8909"/>
          <a:stretch/>
        </p:blipFill>
        <p:spPr>
          <a:xfrm>
            <a:off x="838200" y="713273"/>
            <a:ext cx="7470843" cy="4548762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8AF9606-662F-6273-647E-E9F18087CE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3662" y="1036830"/>
            <a:ext cx="2386818" cy="328111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C529987-2C33-ADC4-E827-3CBDB0A24E9A}"/>
              </a:ext>
            </a:extLst>
          </p:cNvPr>
          <p:cNvSpPr txBox="1"/>
          <p:nvPr/>
        </p:nvSpPr>
        <p:spPr>
          <a:xfrm>
            <a:off x="838200" y="5678905"/>
            <a:ext cx="102549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432FF"/>
                </a:solidFill>
              </a:rPr>
              <a:t>The intervention and comparator - Independent variable </a:t>
            </a:r>
          </a:p>
          <a:p>
            <a:r>
              <a:rPr lang="en-US" sz="3200" dirty="0">
                <a:solidFill>
                  <a:srgbClr val="0432FF"/>
                </a:solidFill>
              </a:rPr>
              <a:t>     The outcome </a:t>
            </a:r>
            <a:r>
              <a:rPr lang="mr-IN" sz="3200" dirty="0">
                <a:solidFill>
                  <a:srgbClr val="0432FF"/>
                </a:solidFill>
              </a:rPr>
              <a:t>–</a:t>
            </a:r>
            <a:r>
              <a:rPr lang="en-US" sz="3200" dirty="0">
                <a:solidFill>
                  <a:srgbClr val="0432FF"/>
                </a:solidFill>
              </a:rPr>
              <a:t> Dependent variable</a:t>
            </a:r>
          </a:p>
        </p:txBody>
      </p:sp>
    </p:spTree>
    <p:extLst>
      <p:ext uri="{BB962C8B-B14F-4D97-AF65-F5344CB8AC3E}">
        <p14:creationId xmlns:p14="http://schemas.microsoft.com/office/powerpoint/2010/main" val="515284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23D1A6-5719-9BAA-447C-012BDE25F1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2F0293-6B59-041B-8AF8-D42D4E74C2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Example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6C8674-0955-04B8-5468-D31C8AF654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03557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600" dirty="0"/>
              <a:t>In </a:t>
            </a:r>
            <a:r>
              <a:rPr lang="en-US" sz="3600" dirty="0">
                <a:solidFill>
                  <a:srgbClr val="7030A0"/>
                </a:solidFill>
              </a:rPr>
              <a:t>ventilated patients (P),</a:t>
            </a:r>
            <a:r>
              <a:rPr lang="en-US" sz="3600" dirty="0"/>
              <a:t> </a:t>
            </a:r>
            <a:r>
              <a:rPr lang="en-US" sz="3600" dirty="0">
                <a:solidFill>
                  <a:srgbClr val="C00000"/>
                </a:solidFill>
              </a:rPr>
              <a:t>head-of-bed elevation of 45 degrees (I)</a:t>
            </a:r>
            <a:r>
              <a:rPr lang="en-US" sz="3600" dirty="0"/>
              <a:t>compared to 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</a:rPr>
              <a:t>20 degrees (C)</a:t>
            </a:r>
            <a:r>
              <a:rPr lang="en-US" sz="3600" dirty="0"/>
              <a:t> reduce incidence of </a:t>
            </a:r>
            <a:r>
              <a:rPr lang="en-US" sz="3600" dirty="0">
                <a:solidFill>
                  <a:schemeClr val="accent5">
                    <a:lumMod val="75000"/>
                  </a:schemeClr>
                </a:solidFill>
              </a:rPr>
              <a:t>ventilated associated pneumonia (O).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41BFE99-92E4-F900-9FB4-9C03CE9419E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965"/>
          <a:stretch/>
        </p:blipFill>
        <p:spPr>
          <a:xfrm>
            <a:off x="1657484" y="445015"/>
            <a:ext cx="2531343" cy="1165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664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78F04B-BFE6-ADFC-91DE-5E7B3DAEA7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9F06DE-CDA3-AC96-CF46-426741E8B1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Example 2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C0CDCB-8042-B703-CAA3-EF6810C000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sz="3600" dirty="0"/>
              <a:t>In </a:t>
            </a:r>
            <a:r>
              <a:rPr lang="en-US" sz="3600" dirty="0">
                <a:solidFill>
                  <a:srgbClr val="7030A0"/>
                </a:solidFill>
              </a:rPr>
              <a:t>hospitalized children,(P)</a:t>
            </a:r>
            <a:r>
              <a:rPr lang="en-US" sz="3600" dirty="0"/>
              <a:t> does the </a:t>
            </a:r>
            <a:r>
              <a:rPr lang="en-US" sz="3600" dirty="0">
                <a:solidFill>
                  <a:srgbClr val="C00000"/>
                </a:solidFill>
              </a:rPr>
              <a:t>Wong-Baker Pain FACES Rating Scale (I)</a:t>
            </a:r>
            <a:r>
              <a:rPr lang="en-US" sz="3600" dirty="0"/>
              <a:t> compared to 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</a:rPr>
              <a:t>the Child Medical Fear Scale (C)</a:t>
            </a:r>
            <a:r>
              <a:rPr lang="en-US" sz="3600" dirty="0"/>
              <a:t> more effectively </a:t>
            </a:r>
            <a:r>
              <a:rPr lang="en-US" sz="3600" dirty="0">
                <a:solidFill>
                  <a:schemeClr val="accent5">
                    <a:lumMod val="75000"/>
                  </a:schemeClr>
                </a:solidFill>
              </a:rPr>
              <a:t>evaluate the child's level of pain (O)</a:t>
            </a:r>
            <a:r>
              <a:rPr lang="en-US" sz="3600" dirty="0"/>
              <a:t>?</a:t>
            </a:r>
            <a:br>
              <a:rPr lang="en-US" dirty="0"/>
            </a:br>
            <a:r>
              <a:rPr lang="en-US" dirty="0"/>
              <a:t> 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E866E8B-828A-9643-7CDC-4E2B720BC71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965"/>
          <a:stretch/>
        </p:blipFill>
        <p:spPr>
          <a:xfrm>
            <a:off x="1657484" y="445015"/>
            <a:ext cx="2531343" cy="1165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181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379418-3E34-4463-ACCE-0D9D391924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4C165D-1133-A628-6DDD-A8DDEF44AF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Example 3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37A706-CFA2-E4F9-A42B-1C9A773FCD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41621"/>
            <a:ext cx="10515600" cy="4035342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600" dirty="0"/>
              <a:t>In</a:t>
            </a:r>
            <a:r>
              <a:rPr lang="en-US" sz="3600" dirty="0">
                <a:solidFill>
                  <a:srgbClr val="7030A0"/>
                </a:solidFill>
              </a:rPr>
              <a:t> non-ambulatory patients, (P)</a:t>
            </a:r>
            <a:r>
              <a:rPr lang="en-US" sz="3600" dirty="0"/>
              <a:t> does </a:t>
            </a:r>
            <a:r>
              <a:rPr lang="en-US" sz="3600" dirty="0">
                <a:solidFill>
                  <a:srgbClr val="C00000"/>
                </a:solidFill>
              </a:rPr>
              <a:t>turning the patient (I)</a:t>
            </a:r>
            <a:r>
              <a:rPr lang="en-US" sz="3600" dirty="0"/>
              <a:t> compared 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</a:rPr>
              <a:t>to pressure mattresses (C)</a:t>
            </a:r>
            <a:r>
              <a:rPr lang="en-US" sz="3600" dirty="0"/>
              <a:t> </a:t>
            </a:r>
            <a:r>
              <a:rPr lang="en-US" sz="3600" dirty="0">
                <a:solidFill>
                  <a:schemeClr val="accent5">
                    <a:lumMod val="75000"/>
                  </a:schemeClr>
                </a:solidFill>
              </a:rPr>
              <a:t>reduce the risk of pressure ulcers (O) ?</a:t>
            </a:r>
            <a:endParaRPr lang="en-US" sz="36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A81D039-DB48-DE91-40AF-9A1FA0B80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965"/>
          <a:stretch/>
        </p:blipFill>
        <p:spPr>
          <a:xfrm>
            <a:off x="1657484" y="445015"/>
            <a:ext cx="2531343" cy="1165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172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C53DE8-6334-A1D8-4B0B-D8A0524AEE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AB2626-55A3-083D-1341-3C0B24588E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0573"/>
            <a:ext cx="10515600" cy="918926"/>
          </a:xfrm>
        </p:spPr>
        <p:txBody>
          <a:bodyPr/>
          <a:lstStyle/>
          <a:p>
            <a:r>
              <a:rPr lang="en-US" dirty="0">
                <a:solidFill>
                  <a:schemeClr val="accent4">
                    <a:lumMod val="50000"/>
                  </a:schemeClr>
                </a:solidFill>
                <a:latin typeface="Britannic Bold" charset="0"/>
                <a:ea typeface="Britannic Bold" charset="0"/>
                <a:cs typeface="Britannic Bold" charset="0"/>
              </a:rPr>
              <a:t>FRAMING A RQ/ HYPOTHESIS</a:t>
            </a:r>
            <a:endParaRPr lang="en-US" dirty="0"/>
          </a:p>
        </p:txBody>
      </p:sp>
      <p:pic>
        <p:nvPicPr>
          <p:cNvPr id="16" name="Content Placeholder 15">
            <a:extLst>
              <a:ext uri="{FF2B5EF4-FFF2-40B4-BE49-F238E27FC236}">
                <a16:creationId xmlns:a16="http://schemas.microsoft.com/office/drawing/2014/main" id="{6C840B25-A61B-62EA-B30C-5E2FD28453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0337" y="367651"/>
            <a:ext cx="2321663" cy="2254368"/>
          </a:xfrm>
        </p:spPr>
      </p:pic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8F02EF30-AEF2-76E7-C4C9-ACDC713898BA}"/>
              </a:ext>
            </a:extLst>
          </p:cNvPr>
          <p:cNvSpPr/>
          <p:nvPr/>
        </p:nvSpPr>
        <p:spPr>
          <a:xfrm>
            <a:off x="3093396" y="982596"/>
            <a:ext cx="6147881" cy="51223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1" dirty="0">
                <a:solidFill>
                  <a:schemeClr val="tx1"/>
                </a:solidFill>
              </a:rPr>
              <a:t>Choose an interesting broad topic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527BA58C-7787-67F0-24EB-818B66C65EBC}"/>
              </a:ext>
            </a:extLst>
          </p:cNvPr>
          <p:cNvSpPr/>
          <p:nvPr/>
        </p:nvSpPr>
        <p:spPr>
          <a:xfrm>
            <a:off x="1828800" y="2003326"/>
            <a:ext cx="8677072" cy="55349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1" dirty="0">
                <a:solidFill>
                  <a:schemeClr val="tx1"/>
                </a:solidFill>
              </a:rPr>
              <a:t>Do some preliminary research on your general topic</a:t>
            </a:r>
            <a:r>
              <a:rPr lang="en-US" i="1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C3D3B136-ECD3-CB94-20D6-6C7DD7AF9A15}"/>
              </a:ext>
            </a:extLst>
          </p:cNvPr>
          <p:cNvSpPr/>
          <p:nvPr/>
        </p:nvSpPr>
        <p:spPr>
          <a:xfrm>
            <a:off x="1225685" y="2962155"/>
            <a:ext cx="9883302" cy="50849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1" dirty="0">
                <a:solidFill>
                  <a:schemeClr val="tx1"/>
                </a:solidFill>
              </a:rPr>
              <a:t>Narrow the topic that suits your and research community’s interest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9E69FCDC-C278-CA70-23DA-FA7CFE046131}"/>
              </a:ext>
            </a:extLst>
          </p:cNvPr>
          <p:cNvSpPr/>
          <p:nvPr/>
        </p:nvSpPr>
        <p:spPr>
          <a:xfrm>
            <a:off x="3093396" y="3933706"/>
            <a:ext cx="6147881" cy="49576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1" dirty="0">
                <a:solidFill>
                  <a:schemeClr val="tx1"/>
                </a:solidFill>
              </a:rPr>
              <a:t>Frame an appropriate RQ/Hypothesis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DA379DFA-09FC-EE82-57C2-C018A1D4C066}"/>
              </a:ext>
            </a:extLst>
          </p:cNvPr>
          <p:cNvSpPr/>
          <p:nvPr/>
        </p:nvSpPr>
        <p:spPr>
          <a:xfrm>
            <a:off x="3929974" y="4905258"/>
            <a:ext cx="4552545" cy="46306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1" dirty="0">
                <a:solidFill>
                  <a:schemeClr val="tx1"/>
                </a:solidFill>
              </a:rPr>
              <a:t>Check for </a:t>
            </a:r>
            <a:r>
              <a:rPr lang="en-US" sz="2800" b="1" i="1" dirty="0">
                <a:solidFill>
                  <a:schemeClr val="tx1"/>
                </a:solidFill>
              </a:rPr>
              <a:t>PICO</a:t>
            </a:r>
            <a:r>
              <a:rPr lang="en-US" sz="2800" i="1" dirty="0">
                <a:solidFill>
                  <a:schemeClr val="tx1"/>
                </a:solidFill>
              </a:rPr>
              <a:t> Elements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A7AAAFDB-A89E-94A7-E02F-F4C675E4943C}"/>
              </a:ext>
            </a:extLst>
          </p:cNvPr>
          <p:cNvSpPr/>
          <p:nvPr/>
        </p:nvSpPr>
        <p:spPr>
          <a:xfrm>
            <a:off x="1050587" y="5876808"/>
            <a:ext cx="10038946" cy="80864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1" dirty="0">
                <a:solidFill>
                  <a:schemeClr val="tx1"/>
                </a:solidFill>
              </a:rPr>
              <a:t>Test for goodness: novelty, relevance, clear, ethical. Interesting, feasible, </a:t>
            </a:r>
            <a:r>
              <a:rPr lang="en-US" sz="2800" i="1" dirty="0" err="1">
                <a:solidFill>
                  <a:schemeClr val="tx1"/>
                </a:solidFill>
              </a:rPr>
              <a:t>appropiately</a:t>
            </a:r>
            <a:r>
              <a:rPr lang="en-US" sz="2800" i="1" dirty="0">
                <a:solidFill>
                  <a:schemeClr val="tx1"/>
                </a:solidFill>
              </a:rPr>
              <a:t> complex </a:t>
            </a:r>
          </a:p>
        </p:txBody>
      </p:sp>
      <p:sp>
        <p:nvSpPr>
          <p:cNvPr id="11" name="Down Arrow 10">
            <a:extLst>
              <a:ext uri="{FF2B5EF4-FFF2-40B4-BE49-F238E27FC236}">
                <a16:creationId xmlns:a16="http://schemas.microsoft.com/office/drawing/2014/main" id="{F9C59FE5-C062-75C9-DCE8-81246A5F7599}"/>
              </a:ext>
            </a:extLst>
          </p:cNvPr>
          <p:cNvSpPr/>
          <p:nvPr/>
        </p:nvSpPr>
        <p:spPr>
          <a:xfrm>
            <a:off x="6096000" y="1618369"/>
            <a:ext cx="369651" cy="330169"/>
          </a:xfrm>
          <a:prstGeom prst="downArrow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own Arrow 11">
            <a:extLst>
              <a:ext uri="{FF2B5EF4-FFF2-40B4-BE49-F238E27FC236}">
                <a16:creationId xmlns:a16="http://schemas.microsoft.com/office/drawing/2014/main" id="{512F3740-3226-FB38-332A-96AB11285DB7}"/>
              </a:ext>
            </a:extLst>
          </p:cNvPr>
          <p:cNvSpPr/>
          <p:nvPr/>
        </p:nvSpPr>
        <p:spPr>
          <a:xfrm>
            <a:off x="6095999" y="2608735"/>
            <a:ext cx="369651" cy="330169"/>
          </a:xfrm>
          <a:prstGeom prst="downArrow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own Arrow 12">
            <a:extLst>
              <a:ext uri="{FF2B5EF4-FFF2-40B4-BE49-F238E27FC236}">
                <a16:creationId xmlns:a16="http://schemas.microsoft.com/office/drawing/2014/main" id="{142AF172-8DF7-EED2-3568-04BCACAC6EB3}"/>
              </a:ext>
            </a:extLst>
          </p:cNvPr>
          <p:cNvSpPr/>
          <p:nvPr/>
        </p:nvSpPr>
        <p:spPr>
          <a:xfrm>
            <a:off x="6095999" y="3540097"/>
            <a:ext cx="369651" cy="330169"/>
          </a:xfrm>
          <a:prstGeom prst="downArrow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own Arrow 13">
            <a:extLst>
              <a:ext uri="{FF2B5EF4-FFF2-40B4-BE49-F238E27FC236}">
                <a16:creationId xmlns:a16="http://schemas.microsoft.com/office/drawing/2014/main" id="{0827838D-D2C1-1F02-A51D-F86B7A64DEEA}"/>
              </a:ext>
            </a:extLst>
          </p:cNvPr>
          <p:cNvSpPr/>
          <p:nvPr/>
        </p:nvSpPr>
        <p:spPr>
          <a:xfrm>
            <a:off x="6102483" y="4532934"/>
            <a:ext cx="369651" cy="330169"/>
          </a:xfrm>
          <a:prstGeom prst="downArrow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own Arrow 14">
            <a:extLst>
              <a:ext uri="{FF2B5EF4-FFF2-40B4-BE49-F238E27FC236}">
                <a16:creationId xmlns:a16="http://schemas.microsoft.com/office/drawing/2014/main" id="{5F537661-BB9C-2BD6-BF04-E48E282DBAB3}"/>
              </a:ext>
            </a:extLst>
          </p:cNvPr>
          <p:cNvSpPr/>
          <p:nvPr/>
        </p:nvSpPr>
        <p:spPr>
          <a:xfrm>
            <a:off x="6095998" y="5484173"/>
            <a:ext cx="369651" cy="330169"/>
          </a:xfrm>
          <a:prstGeom prst="downArrow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116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6F632D-608D-AA57-A371-17261C15CA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>
            <a:extLst>
              <a:ext uri="{FF2B5EF4-FFF2-40B4-BE49-F238E27FC236}">
                <a16:creationId xmlns:a16="http://schemas.microsoft.com/office/drawing/2014/main" id="{1BFCEE16-4392-615A-12F5-161D0BBDB7D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609600"/>
            <a:ext cx="84582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b="1" u="sng" dirty="0">
                <a:solidFill>
                  <a:srgbClr val="FF0000"/>
                </a:solidFill>
              </a:rPr>
              <a:t>(FINER)</a:t>
            </a:r>
            <a:r>
              <a:rPr lang="en-US" b="1" u="sng" dirty="0">
                <a:solidFill>
                  <a:schemeClr val="tx1"/>
                </a:solidFill>
              </a:rPr>
              <a:t> </a:t>
            </a:r>
            <a:r>
              <a:rPr lang="en-US" b="1" u="sng" dirty="0">
                <a:solidFill>
                  <a:srgbClr val="0432FF"/>
                </a:solidFill>
              </a:rPr>
              <a:t>Criteria for Good Research Question </a:t>
            </a:r>
          </a:p>
        </p:txBody>
      </p:sp>
      <p:sp>
        <p:nvSpPr>
          <p:cNvPr id="38915" name="TextBox 4">
            <a:extLst>
              <a:ext uri="{FF2B5EF4-FFF2-40B4-BE49-F238E27FC236}">
                <a16:creationId xmlns:a16="http://schemas.microsoft.com/office/drawing/2014/main" id="{3CB1B0C0-F8FB-D7D1-8E82-01BC70152F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2438400"/>
            <a:ext cx="4800600" cy="3786188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914400" indent="-914400">
              <a:buFont typeface="Arial" charset="0"/>
              <a:buAutoNum type="arabicPeriod"/>
            </a:pPr>
            <a:r>
              <a:rPr lang="en-US" sz="4800" dirty="0"/>
              <a:t>Feasible</a:t>
            </a:r>
          </a:p>
          <a:p>
            <a:pPr marL="914400" indent="-914400">
              <a:buFont typeface="Arial" charset="0"/>
              <a:buAutoNum type="arabicPeriod"/>
            </a:pPr>
            <a:r>
              <a:rPr lang="en-US" sz="4800" dirty="0"/>
              <a:t>Interesting</a:t>
            </a:r>
          </a:p>
          <a:p>
            <a:pPr marL="914400" indent="-914400">
              <a:buFont typeface="Arial" charset="0"/>
              <a:buAutoNum type="arabicPeriod"/>
            </a:pPr>
            <a:r>
              <a:rPr lang="en-US" sz="4800" dirty="0"/>
              <a:t>Novel</a:t>
            </a:r>
          </a:p>
          <a:p>
            <a:pPr marL="914400" indent="-914400">
              <a:buFont typeface="Arial" charset="0"/>
              <a:buAutoNum type="arabicPeriod"/>
            </a:pPr>
            <a:r>
              <a:rPr lang="en-US" sz="4800" dirty="0"/>
              <a:t>Ethical </a:t>
            </a:r>
          </a:p>
          <a:p>
            <a:pPr marL="914400" indent="-914400">
              <a:buFont typeface="Arial" charset="0"/>
              <a:buAutoNum type="arabicPeriod"/>
            </a:pPr>
            <a:r>
              <a:rPr lang="en-US" sz="4800" dirty="0"/>
              <a:t>Relevant</a:t>
            </a:r>
          </a:p>
        </p:txBody>
      </p:sp>
    </p:spTree>
    <p:extLst>
      <p:ext uri="{BB962C8B-B14F-4D97-AF65-F5344CB8AC3E}">
        <p14:creationId xmlns:p14="http://schemas.microsoft.com/office/powerpoint/2010/main" val="53717487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B40B0B-91BE-7408-D6B9-3260705BB3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51B3A2-6B1C-2281-51D9-8718D22B57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b="1" u="sng" dirty="0">
                <a:solidFill>
                  <a:srgbClr val="0432FF"/>
                </a:solidFill>
              </a:rPr>
              <a:t>Characteristic of a good question</a:t>
            </a:r>
            <a:endParaRPr lang="en-IN" b="1" u="sng" dirty="0">
              <a:solidFill>
                <a:srgbClr val="0432FF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247068-56F8-7352-7EC3-AA469DFA94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600201"/>
            <a:ext cx="7696200" cy="4525963"/>
          </a:xfrm>
          <a:ln w="38100">
            <a:noFill/>
          </a:ln>
        </p:spPr>
        <p:txBody>
          <a:bodyPr/>
          <a:lstStyle/>
          <a:p>
            <a:pPr>
              <a:defRPr/>
            </a:pPr>
            <a:r>
              <a:rPr lang="en-US" b="1" u="sng" dirty="0">
                <a:solidFill>
                  <a:srgbClr val="FF0000"/>
                </a:solidFill>
              </a:rPr>
              <a:t>FEASIBLE</a:t>
            </a:r>
          </a:p>
          <a:p>
            <a:pPr lvl="1">
              <a:defRPr/>
            </a:pPr>
            <a:r>
              <a:rPr lang="en-US" sz="3200" b="1" u="sng" dirty="0"/>
              <a:t>Adequate Number of subjects</a:t>
            </a:r>
          </a:p>
          <a:p>
            <a:pPr lvl="2">
              <a:defRPr/>
            </a:pPr>
            <a:r>
              <a:rPr lang="en-US" sz="2800" dirty="0"/>
              <a:t>Preliminary sample size</a:t>
            </a:r>
          </a:p>
          <a:p>
            <a:pPr lvl="2">
              <a:defRPr/>
            </a:pPr>
            <a:r>
              <a:rPr lang="en-US" sz="2800" dirty="0"/>
              <a:t>Estimate No available</a:t>
            </a:r>
          </a:p>
          <a:p>
            <a:pPr lvl="2">
              <a:defRPr/>
            </a:pPr>
            <a:r>
              <a:rPr lang="en-US" sz="2800" dirty="0"/>
              <a:t>No who would be excluded or refuse</a:t>
            </a:r>
          </a:p>
          <a:p>
            <a:pPr lvl="2">
              <a:defRPr/>
            </a:pPr>
            <a:r>
              <a:rPr lang="en-US" sz="2800" dirty="0"/>
              <a:t>No that would be lost to follow up</a:t>
            </a:r>
          </a:p>
          <a:p>
            <a:pPr lvl="1">
              <a:defRPr/>
            </a:pPr>
            <a:r>
              <a:rPr lang="en-US" sz="3200" dirty="0"/>
              <a:t>Most estimates are overly optimistic</a:t>
            </a:r>
          </a:p>
          <a:p>
            <a:pPr lvl="1">
              <a:defRPr/>
            </a:pPr>
            <a:r>
              <a:rPr lang="en-US" sz="3200" dirty="0"/>
              <a:t>Conduct a pilot  </a:t>
            </a:r>
            <a:endParaRPr lang="en-IN" sz="3200" dirty="0"/>
          </a:p>
        </p:txBody>
      </p:sp>
    </p:spTree>
    <p:extLst>
      <p:ext uri="{BB962C8B-B14F-4D97-AF65-F5344CB8AC3E}">
        <p14:creationId xmlns:p14="http://schemas.microsoft.com/office/powerpoint/2010/main" val="34563929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1050CA-E450-54BB-3676-63954D2B49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FFF644-C62D-5FA8-BE37-5BDE60128B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>
                <a:solidFill>
                  <a:srgbClr val="0432FF"/>
                </a:solidFill>
              </a:rPr>
              <a:t>DEFINITIONS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5CDE02-AB00-3D14-E68F-D29C2119BE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447801"/>
            <a:ext cx="8229600" cy="4525963"/>
          </a:xfrm>
        </p:spPr>
        <p:txBody>
          <a:bodyPr/>
          <a:lstStyle/>
          <a:p>
            <a:r>
              <a:rPr lang="en-US" b="1" i="1" cap="all" dirty="0"/>
              <a:t>RE·SEARCH</a:t>
            </a:r>
            <a:r>
              <a:rPr lang="en-US" dirty="0"/>
              <a:t>: NOUN: 1. a detailed study of a subject, especially in order to discover (new) information or reach a (new) understanding.</a:t>
            </a:r>
            <a:br>
              <a:rPr lang="en-US" dirty="0"/>
            </a:br>
            <a:r>
              <a:rPr lang="en-US" dirty="0"/>
              <a:t>            -</a:t>
            </a:r>
            <a:r>
              <a:rPr lang="en-US" sz="1800" i="1" dirty="0"/>
              <a:t>Cambridge Dictionaries Online, </a:t>
            </a:r>
            <a:r>
              <a:rPr lang="en-US" sz="1800" dirty="0"/>
              <a:t>© Cambridge University Press 2003.</a:t>
            </a:r>
          </a:p>
          <a:p>
            <a:r>
              <a:rPr lang="en-US" dirty="0"/>
              <a:t>Research requires a question for which no ready answer is available. </a:t>
            </a:r>
          </a:p>
          <a:p>
            <a:endParaRPr lang="en-US" b="1" dirty="0"/>
          </a:p>
          <a:p>
            <a:endParaRPr lang="en-US" sz="2000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826263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B98939-6EB8-72AE-18C8-B1454D904E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2C2CA9-D4E6-E7DA-54BD-069E13772B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b="1" u="sng" dirty="0">
                <a:solidFill>
                  <a:srgbClr val="0432FF"/>
                </a:solidFill>
              </a:rPr>
              <a:t>Characteristic of a good question</a:t>
            </a:r>
            <a:endParaRPr lang="en-IN" b="1" u="sng" dirty="0">
              <a:solidFill>
                <a:srgbClr val="0432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8E12AF-F1F6-6AFC-3FD9-4D0B7F5B5F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2702"/>
            <a:ext cx="10515600" cy="4784261"/>
          </a:xfrm>
          <a:ln w="38100">
            <a:noFill/>
          </a:ln>
        </p:spPr>
        <p:txBody>
          <a:bodyPr>
            <a:normAutofit/>
          </a:bodyPr>
          <a:lstStyle/>
          <a:p>
            <a:pPr>
              <a:spcBef>
                <a:spcPts val="0"/>
              </a:spcBef>
              <a:defRPr/>
            </a:pPr>
            <a:r>
              <a:rPr lang="en-US" b="1" u="sng" dirty="0">
                <a:solidFill>
                  <a:srgbClr val="FF0000"/>
                </a:solidFill>
              </a:rPr>
              <a:t>FEASIBLE</a:t>
            </a:r>
          </a:p>
          <a:p>
            <a:pPr lvl="1">
              <a:spcBef>
                <a:spcPts val="0"/>
              </a:spcBef>
              <a:buNone/>
              <a:defRPr/>
            </a:pPr>
            <a:endParaRPr lang="en-US" b="1" u="sng" dirty="0"/>
          </a:p>
          <a:p>
            <a:pPr lvl="1">
              <a:spcBef>
                <a:spcPts val="0"/>
              </a:spcBef>
              <a:defRPr/>
            </a:pPr>
            <a:r>
              <a:rPr lang="en-US" sz="2800" b="1" u="sng" dirty="0"/>
              <a:t>Technical Expertise :</a:t>
            </a:r>
            <a:r>
              <a:rPr lang="en-US" sz="2800" dirty="0"/>
              <a:t> Skills / </a:t>
            </a:r>
            <a:r>
              <a:rPr lang="en-US" sz="2800" dirty="0" err="1"/>
              <a:t>Eqpt</a:t>
            </a:r>
            <a:r>
              <a:rPr lang="en-US" sz="2800" dirty="0"/>
              <a:t> /Experience</a:t>
            </a:r>
          </a:p>
          <a:p>
            <a:pPr lvl="2">
              <a:spcBef>
                <a:spcPts val="0"/>
              </a:spcBef>
              <a:defRPr/>
            </a:pPr>
            <a:r>
              <a:rPr lang="en-US" sz="2400" dirty="0"/>
              <a:t>Subject recruitment</a:t>
            </a:r>
          </a:p>
          <a:p>
            <a:pPr lvl="2">
              <a:spcBef>
                <a:spcPts val="0"/>
              </a:spcBef>
              <a:defRPr/>
            </a:pPr>
            <a:r>
              <a:rPr lang="en-US" sz="2400" dirty="0"/>
              <a:t>Measurement of variables</a:t>
            </a:r>
          </a:p>
          <a:p>
            <a:pPr lvl="2">
              <a:spcBef>
                <a:spcPts val="0"/>
              </a:spcBef>
              <a:defRPr/>
            </a:pPr>
            <a:r>
              <a:rPr lang="en-US" sz="2400" dirty="0"/>
              <a:t>Data analysis</a:t>
            </a:r>
          </a:p>
          <a:p>
            <a:pPr lvl="1">
              <a:spcBef>
                <a:spcPts val="0"/>
              </a:spcBef>
              <a:defRPr/>
            </a:pPr>
            <a:r>
              <a:rPr lang="en-US" sz="2800" b="1" u="sng" dirty="0"/>
              <a:t>Cost:</a:t>
            </a:r>
            <a:endParaRPr lang="en-US" sz="2800" u="sng" dirty="0"/>
          </a:p>
          <a:p>
            <a:pPr lvl="2">
              <a:spcBef>
                <a:spcPts val="0"/>
              </a:spcBef>
              <a:defRPr/>
            </a:pPr>
            <a:r>
              <a:rPr lang="en-US" sz="2400" dirty="0"/>
              <a:t>Estimate early</a:t>
            </a:r>
          </a:p>
          <a:p>
            <a:pPr lvl="2">
              <a:spcBef>
                <a:spcPts val="0"/>
              </a:spcBef>
              <a:defRPr/>
            </a:pPr>
            <a:r>
              <a:rPr lang="en-US" sz="2400" dirty="0"/>
              <a:t>Modify design / abandon question</a:t>
            </a:r>
          </a:p>
          <a:p>
            <a:pPr lvl="1">
              <a:spcBef>
                <a:spcPts val="0"/>
              </a:spcBef>
              <a:defRPr/>
            </a:pPr>
            <a:r>
              <a:rPr lang="en-US" sz="2800" b="1" u="sng" dirty="0"/>
              <a:t>Scope</a:t>
            </a:r>
          </a:p>
          <a:p>
            <a:pPr lvl="2">
              <a:spcBef>
                <a:spcPts val="0"/>
              </a:spcBef>
              <a:defRPr/>
            </a:pPr>
            <a:r>
              <a:rPr lang="en-US" sz="2400" dirty="0" err="1"/>
              <a:t>Dont</a:t>
            </a:r>
            <a:r>
              <a:rPr lang="en-US" sz="2400" dirty="0"/>
              <a:t> attempt to accomplish too much</a:t>
            </a:r>
          </a:p>
          <a:p>
            <a:pPr lvl="2">
              <a:spcBef>
                <a:spcPts val="0"/>
              </a:spcBef>
              <a:defRPr/>
            </a:pPr>
            <a:r>
              <a:rPr lang="en-US" sz="2400" dirty="0"/>
              <a:t>Avoid multiple research questions</a:t>
            </a:r>
          </a:p>
          <a:p>
            <a:pPr lvl="2">
              <a:spcBef>
                <a:spcPts val="0"/>
              </a:spcBef>
              <a:defRPr/>
            </a:pPr>
            <a:r>
              <a:rPr lang="en-US" sz="2400" dirty="0"/>
              <a:t>Narrow the goal and focus on important question 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37017980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906432-C9B4-23AD-DED2-138CBA81D9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3F63C2-72ED-6DBE-4EEF-0DB8B4E91D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277813"/>
            <a:ext cx="8382000" cy="1143000"/>
          </a:xfrm>
        </p:spPr>
        <p:txBody>
          <a:bodyPr>
            <a:normAutofit/>
          </a:bodyPr>
          <a:lstStyle/>
          <a:p>
            <a:pPr algn="l">
              <a:defRPr/>
            </a:pPr>
            <a:r>
              <a:rPr lang="en-US" b="1" u="sng" dirty="0">
                <a:solidFill>
                  <a:srgbClr val="0432FF"/>
                </a:solidFill>
              </a:rPr>
              <a:t>Characteristic of a good question</a:t>
            </a:r>
            <a:endParaRPr lang="en-IN" b="1" u="sng" dirty="0">
              <a:solidFill>
                <a:srgbClr val="0432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A19840-5E1B-1D4A-5BE8-2B6DB59702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600200"/>
            <a:ext cx="8229600" cy="4191000"/>
          </a:xfrm>
          <a:ln w="38100">
            <a:noFill/>
          </a:ln>
        </p:spPr>
        <p:txBody>
          <a:bodyPr/>
          <a:lstStyle/>
          <a:p>
            <a:pPr>
              <a:defRPr/>
            </a:pPr>
            <a:endParaRPr lang="en-US" b="1" u="sng" dirty="0">
              <a:solidFill>
                <a:srgbClr val="FFC000"/>
              </a:solidFill>
            </a:endParaRPr>
          </a:p>
          <a:p>
            <a:pPr>
              <a:defRPr/>
            </a:pPr>
            <a:r>
              <a:rPr lang="en-US" sz="3200" b="1" u="sng" dirty="0">
                <a:solidFill>
                  <a:srgbClr val="FF0000"/>
                </a:solidFill>
              </a:rPr>
              <a:t>Interesting</a:t>
            </a:r>
            <a:r>
              <a:rPr lang="en-US" sz="3200" b="1" u="sng" dirty="0">
                <a:solidFill>
                  <a:schemeClr val="tx2"/>
                </a:solidFill>
              </a:rPr>
              <a:t> </a:t>
            </a:r>
            <a:r>
              <a:rPr lang="en-US" b="1" u="sng" dirty="0"/>
              <a:t>(to the researcher)</a:t>
            </a:r>
          </a:p>
          <a:p>
            <a:pPr lvl="1">
              <a:defRPr/>
            </a:pPr>
            <a:r>
              <a:rPr lang="en-US" sz="3200" b="1" u="sng" dirty="0"/>
              <a:t>Motivations:</a:t>
            </a:r>
          </a:p>
          <a:p>
            <a:pPr lvl="2">
              <a:defRPr/>
            </a:pPr>
            <a:r>
              <a:rPr lang="en-US" sz="2800" dirty="0"/>
              <a:t>Financial support</a:t>
            </a:r>
          </a:p>
          <a:p>
            <a:pPr lvl="2">
              <a:defRPr/>
            </a:pPr>
            <a:r>
              <a:rPr lang="en-US" sz="2800" dirty="0"/>
              <a:t>Logical or next important step in career building</a:t>
            </a:r>
          </a:p>
          <a:p>
            <a:pPr lvl="2">
              <a:defRPr/>
            </a:pPr>
            <a:r>
              <a:rPr lang="en-US" sz="2800" dirty="0"/>
              <a:t>Getting to the truth of the matter</a:t>
            </a:r>
            <a:endParaRPr lang="en-IN" sz="2800" dirty="0"/>
          </a:p>
        </p:txBody>
      </p:sp>
    </p:spTree>
    <p:extLst>
      <p:ext uri="{BB962C8B-B14F-4D97-AF65-F5344CB8AC3E}">
        <p14:creationId xmlns:p14="http://schemas.microsoft.com/office/powerpoint/2010/main" val="352244731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A430E5-B328-EB74-B9D2-1495843F4A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DF7E9B-4948-3436-CBEE-01BC550638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277813"/>
            <a:ext cx="86868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b="1" u="sng" dirty="0">
                <a:solidFill>
                  <a:srgbClr val="0432FF"/>
                </a:solidFill>
              </a:rPr>
              <a:t>Characteristic of a good question</a:t>
            </a:r>
            <a:endParaRPr lang="en-IN" b="1" u="sng" dirty="0">
              <a:solidFill>
                <a:srgbClr val="0432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F0995F-2660-4D19-E9A9-F4F828A76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2133600"/>
            <a:ext cx="8229600" cy="3657600"/>
          </a:xfrm>
          <a:ln w="38100">
            <a:noFill/>
          </a:ln>
        </p:spPr>
        <p:txBody>
          <a:bodyPr/>
          <a:lstStyle/>
          <a:p>
            <a:pPr>
              <a:defRPr/>
            </a:pPr>
            <a:r>
              <a:rPr lang="en-US" sz="3200" b="1" u="sng" dirty="0">
                <a:solidFill>
                  <a:srgbClr val="FF0000"/>
                </a:solidFill>
              </a:rPr>
              <a:t>Novel</a:t>
            </a:r>
          </a:p>
          <a:p>
            <a:pPr lvl="1">
              <a:defRPr/>
            </a:pPr>
            <a:r>
              <a:rPr lang="en-US" sz="2800" dirty="0"/>
              <a:t>The question need not be an original</a:t>
            </a:r>
          </a:p>
          <a:p>
            <a:pPr lvl="2">
              <a:defRPr/>
            </a:pPr>
            <a:r>
              <a:rPr lang="en-US" sz="2400" dirty="0"/>
              <a:t>Can previous observation be replicated</a:t>
            </a:r>
          </a:p>
          <a:p>
            <a:pPr lvl="2">
              <a:defRPr/>
            </a:pPr>
            <a:r>
              <a:rPr lang="en-US" sz="2400" dirty="0"/>
              <a:t>Different study population</a:t>
            </a:r>
          </a:p>
          <a:p>
            <a:pPr lvl="2">
              <a:defRPr/>
            </a:pPr>
            <a:r>
              <a:rPr lang="en-US" sz="2400" dirty="0"/>
              <a:t>Improved technology</a:t>
            </a:r>
          </a:p>
          <a:p>
            <a:pPr lvl="2">
              <a:defRPr/>
            </a:pPr>
            <a:r>
              <a:rPr lang="en-US" sz="2400" dirty="0"/>
              <a:t>Confirmatory study if it avoids the drawbacks of the previous study</a:t>
            </a:r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413647633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B1F6F4-0168-67B4-FC36-8BB5A4963B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1BC416-E067-216C-622B-80248CA6C6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b="1" u="sng" dirty="0">
                <a:solidFill>
                  <a:srgbClr val="0432FF"/>
                </a:solidFill>
              </a:rPr>
              <a:t>Characteristic of a good question</a:t>
            </a:r>
            <a:endParaRPr lang="en-IN" dirty="0">
              <a:solidFill>
                <a:srgbClr val="0432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0FE3FB-29FF-3CE6-FFE2-5E7313EA0329}"/>
              </a:ext>
            </a:extLst>
          </p:cNvPr>
          <p:cNvSpPr>
            <a:spLocks noGrp="1"/>
          </p:cNvSpPr>
          <p:nvPr>
            <p:ph idx="1"/>
          </p:nvPr>
        </p:nvSpPr>
        <p:spPr>
          <a:ln w="38100">
            <a:noFill/>
          </a:ln>
        </p:spPr>
        <p:txBody>
          <a:bodyPr>
            <a:normAutofit/>
          </a:bodyPr>
          <a:lstStyle/>
          <a:p>
            <a:pPr>
              <a:spcBef>
                <a:spcPts val="0"/>
              </a:spcBef>
              <a:defRPr/>
            </a:pPr>
            <a:r>
              <a:rPr lang="en-US" b="1" u="sng" dirty="0">
                <a:solidFill>
                  <a:srgbClr val="FF0000"/>
                </a:solidFill>
              </a:rPr>
              <a:t>Ethical</a:t>
            </a:r>
          </a:p>
          <a:p>
            <a:pPr lvl="1">
              <a:spcBef>
                <a:spcPts val="0"/>
              </a:spcBef>
              <a:defRPr/>
            </a:pPr>
            <a:r>
              <a:rPr lang="en-US" dirty="0"/>
              <a:t>Check with your IEC</a:t>
            </a:r>
          </a:p>
          <a:p>
            <a:pPr lvl="1">
              <a:spcBef>
                <a:spcPts val="0"/>
              </a:spcBef>
              <a:defRPr/>
            </a:pPr>
            <a:r>
              <a:rPr lang="en-US" dirty="0"/>
              <a:t>Ensure no physical risk</a:t>
            </a:r>
          </a:p>
          <a:p>
            <a:pPr lvl="1">
              <a:spcBef>
                <a:spcPts val="0"/>
              </a:spcBef>
              <a:defRPr/>
            </a:pPr>
            <a:r>
              <a:rPr lang="en-US" dirty="0"/>
              <a:t>No invasion of privacy</a:t>
            </a:r>
          </a:p>
          <a:p>
            <a:pPr>
              <a:spcBef>
                <a:spcPts val="0"/>
              </a:spcBef>
              <a:defRPr/>
            </a:pPr>
            <a:r>
              <a:rPr lang="en-US" b="1" u="sng" dirty="0">
                <a:solidFill>
                  <a:srgbClr val="FF0000"/>
                </a:solidFill>
              </a:rPr>
              <a:t>Relevant</a:t>
            </a:r>
            <a:endParaRPr lang="en-US" dirty="0">
              <a:solidFill>
                <a:srgbClr val="FF0000"/>
              </a:solidFill>
            </a:endParaRPr>
          </a:p>
          <a:p>
            <a:pPr lvl="1">
              <a:spcBef>
                <a:spcPts val="0"/>
              </a:spcBef>
              <a:defRPr/>
            </a:pPr>
            <a:r>
              <a:rPr lang="en-US" dirty="0"/>
              <a:t>The most important characteristic</a:t>
            </a:r>
          </a:p>
          <a:p>
            <a:pPr lvl="1">
              <a:spcBef>
                <a:spcPts val="0"/>
              </a:spcBef>
              <a:defRPr/>
            </a:pPr>
            <a:r>
              <a:rPr lang="en-US" dirty="0"/>
              <a:t>Consider all possible outcomes</a:t>
            </a:r>
          </a:p>
          <a:p>
            <a:pPr lvl="2">
              <a:spcBef>
                <a:spcPts val="0"/>
              </a:spcBef>
              <a:defRPr/>
            </a:pPr>
            <a:r>
              <a:rPr lang="en-US" dirty="0"/>
              <a:t>? How would each affect</a:t>
            </a:r>
          </a:p>
          <a:p>
            <a:pPr lvl="3">
              <a:spcBef>
                <a:spcPts val="0"/>
              </a:spcBef>
              <a:defRPr/>
            </a:pPr>
            <a:r>
              <a:rPr lang="en-US" dirty="0"/>
              <a:t>Current scientific knowledge</a:t>
            </a:r>
          </a:p>
          <a:p>
            <a:pPr lvl="3">
              <a:spcBef>
                <a:spcPts val="0"/>
              </a:spcBef>
              <a:defRPr/>
            </a:pPr>
            <a:r>
              <a:rPr lang="en-US" dirty="0"/>
              <a:t>Influence clinical management</a:t>
            </a:r>
          </a:p>
          <a:p>
            <a:pPr lvl="3">
              <a:spcBef>
                <a:spcPts val="0"/>
              </a:spcBef>
              <a:defRPr/>
            </a:pPr>
            <a:r>
              <a:rPr lang="en-US" dirty="0"/>
              <a:t>Influence health policy</a:t>
            </a:r>
          </a:p>
          <a:p>
            <a:pPr lvl="3">
              <a:spcBef>
                <a:spcPts val="0"/>
              </a:spcBef>
              <a:defRPr/>
            </a:pPr>
            <a:r>
              <a:rPr lang="en-US" dirty="0"/>
              <a:t>Guide further research</a:t>
            </a:r>
          </a:p>
          <a:p>
            <a:pPr lvl="2">
              <a:defRPr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60554802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A7F880-E737-8524-36D6-4B1AB81414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>
            <a:extLst>
              <a:ext uri="{FF2B5EF4-FFF2-40B4-BE49-F238E27FC236}">
                <a16:creationId xmlns:a16="http://schemas.microsoft.com/office/drawing/2014/main" id="{CA738594-75DF-0D65-48A9-565937AD280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3600" b="1" u="sng" dirty="0">
                <a:solidFill>
                  <a:srgbClr val="0432FF"/>
                </a:solidFill>
              </a:rPr>
              <a:t>Steps in developing a research question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F1E57F3-DA7A-0B3B-A20C-4211C42BBE0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981200" y="1447800"/>
            <a:ext cx="8229600" cy="5105400"/>
          </a:xfrm>
          <a:ln w="38100">
            <a:noFill/>
          </a:ln>
        </p:spPr>
        <p:txBody>
          <a:bodyPr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2400" b="1" u="sng" dirty="0">
                <a:solidFill>
                  <a:srgbClr val="FF0000"/>
                </a:solidFill>
              </a:rPr>
              <a:t>Step  1</a:t>
            </a:r>
            <a:r>
              <a:rPr lang="en-US" sz="2400" b="1" dirty="0">
                <a:solidFill>
                  <a:schemeClr val="tx2"/>
                </a:solidFill>
              </a:rPr>
              <a:t> :- Do not let the research question be forced upon you.</a:t>
            </a:r>
          </a:p>
          <a:p>
            <a:pPr>
              <a:spcAft>
                <a:spcPct val="55000"/>
              </a:spcAft>
              <a:defRPr/>
            </a:pPr>
            <a:r>
              <a:rPr lang="en-US" sz="2400" b="1" u="sng" dirty="0">
                <a:solidFill>
                  <a:srgbClr val="FF0000"/>
                </a:solidFill>
              </a:rPr>
              <a:t>Step  2</a:t>
            </a:r>
            <a:r>
              <a:rPr lang="en-US" sz="2400" b="1" dirty="0">
                <a:solidFill>
                  <a:schemeClr val="tx2"/>
                </a:solidFill>
              </a:rPr>
              <a:t> :-  Find a general  area of   interest. ( “ AIDS ” , NCDs”, “MCH” etc ) (basic interest, own clinical observations, discussions with colleagues, med. Conf., Questions asked by our own students)</a:t>
            </a:r>
          </a:p>
          <a:p>
            <a:pPr>
              <a:spcAft>
                <a:spcPct val="55000"/>
              </a:spcAft>
              <a:defRPr/>
            </a:pPr>
            <a:r>
              <a:rPr lang="en-US" sz="2400" b="1" u="sng" dirty="0">
                <a:solidFill>
                  <a:srgbClr val="FF0000"/>
                </a:solidFill>
              </a:rPr>
              <a:t>Step 3</a:t>
            </a:r>
            <a:r>
              <a:rPr lang="en-US" sz="2400" b="1" dirty="0">
                <a:solidFill>
                  <a:schemeClr val="tx2"/>
                </a:solidFill>
              </a:rPr>
              <a:t> :-  Read “</a:t>
            </a:r>
            <a:r>
              <a:rPr lang="en-US" sz="2400" b="1" u="sng" dirty="0">
                <a:solidFill>
                  <a:schemeClr val="tx2"/>
                </a:solidFill>
              </a:rPr>
              <a:t>around</a:t>
            </a:r>
            <a:r>
              <a:rPr lang="en-US" sz="2400" b="1" dirty="0">
                <a:solidFill>
                  <a:schemeClr val="tx2"/>
                </a:solidFill>
              </a:rPr>
              <a:t>” the topic in width, (broad &amp; extensive ) </a:t>
            </a:r>
            <a:r>
              <a:rPr lang="en-US" sz="2400" b="1" u="sng" dirty="0">
                <a:solidFill>
                  <a:schemeClr val="tx2"/>
                </a:solidFill>
              </a:rPr>
              <a:t>not </a:t>
            </a:r>
            <a:r>
              <a:rPr lang="en-US" sz="2400" b="1" dirty="0">
                <a:solidFill>
                  <a:schemeClr val="tx2"/>
                </a:solidFill>
              </a:rPr>
              <a:t>   in depth ( intensive )</a:t>
            </a:r>
          </a:p>
          <a:p>
            <a:pPr>
              <a:spcAft>
                <a:spcPct val="55000"/>
              </a:spcAft>
              <a:defRPr/>
            </a:pPr>
            <a:r>
              <a:rPr lang="en-US" sz="2400" b="1" u="sng" dirty="0">
                <a:solidFill>
                  <a:srgbClr val="FF0000"/>
                </a:solidFill>
              </a:rPr>
              <a:t>Step 4</a:t>
            </a:r>
            <a:r>
              <a:rPr lang="en-US" sz="2400" b="1" dirty="0">
                <a:solidFill>
                  <a:srgbClr val="FF0000"/>
                </a:solidFill>
              </a:rPr>
              <a:t>  </a:t>
            </a:r>
            <a:r>
              <a:rPr lang="en-US" sz="2400" b="1" dirty="0">
                <a:solidFill>
                  <a:schemeClr val="tx2"/>
                </a:solidFill>
              </a:rPr>
              <a:t>:-  Identify a specific area of interest where gaps in knowledge exist,  need to be filled up ( effect of antenatal counselling on Postnatal care)</a:t>
            </a:r>
          </a:p>
          <a:p>
            <a:pPr>
              <a:spcAft>
                <a:spcPct val="55000"/>
              </a:spcAft>
              <a:defRPr/>
            </a:pPr>
            <a:endParaRPr lang="en-US" sz="2400" b="1" dirty="0"/>
          </a:p>
          <a:p>
            <a:pPr>
              <a:spcAft>
                <a:spcPct val="55000"/>
              </a:spcAft>
              <a:defRPr/>
            </a:pPr>
            <a:endParaRPr lang="en-US" sz="2400" b="1" dirty="0"/>
          </a:p>
          <a:p>
            <a:pPr>
              <a:spcAft>
                <a:spcPct val="55000"/>
              </a:spcAft>
              <a:defRPr/>
            </a:pPr>
            <a:endParaRPr lang="en-US" sz="2400" b="1" dirty="0"/>
          </a:p>
          <a:p>
            <a:pPr>
              <a:spcAft>
                <a:spcPct val="55000"/>
              </a:spcAft>
              <a:defRPr/>
            </a:pPr>
            <a:endParaRPr lang="en-US" sz="2400" b="1" dirty="0"/>
          </a:p>
          <a:p>
            <a:pPr>
              <a:lnSpc>
                <a:spcPct val="145000"/>
              </a:lnSpc>
              <a:spcAft>
                <a:spcPct val="55000"/>
              </a:spcAft>
              <a:defRPr/>
            </a:pPr>
            <a:endParaRPr lang="en-US" sz="2400" b="1" dirty="0"/>
          </a:p>
        </p:txBody>
      </p:sp>
      <p:sp>
        <p:nvSpPr>
          <p:cNvPr id="5" name="Rectangle 1027">
            <a:extLst>
              <a:ext uri="{FF2B5EF4-FFF2-40B4-BE49-F238E27FC236}">
                <a16:creationId xmlns:a16="http://schemas.microsoft.com/office/drawing/2014/main" id="{EC689271-A9DF-4521-DF0D-C55F84D4D2EA}"/>
              </a:ext>
            </a:extLst>
          </p:cNvPr>
          <p:cNvSpPr txBox="1">
            <a:spLocks noChangeArrowheads="1"/>
          </p:cNvSpPr>
          <p:nvPr/>
        </p:nvSpPr>
        <p:spPr>
          <a:xfrm>
            <a:off x="1524000" y="4953000"/>
            <a:ext cx="8686800" cy="22098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44500" lvl="1" indent="12700">
              <a:spcBef>
                <a:spcPct val="20000"/>
              </a:spcBef>
              <a:defRPr/>
            </a:pPr>
            <a:r>
              <a:rPr lang="en-US" sz="2400" b="1" u="sng" dirty="0">
                <a:solidFill>
                  <a:srgbClr val="FFC000"/>
                </a:solidFill>
              </a:rPr>
              <a:t> 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66344636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5168EA-9287-63B9-BB65-5CCC901476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8E23898E-C928-3EA1-7613-E94CB5D65E1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3600" b="1" u="sng" dirty="0">
                <a:solidFill>
                  <a:srgbClr val="0432FF"/>
                </a:solidFill>
              </a:rPr>
              <a:t>Steps in developing a research question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89C553D-AE4A-E99C-3B73-5571E0C9230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ln w="38100">
            <a:noFill/>
          </a:ln>
        </p:spPr>
        <p:txBody>
          <a:bodyPr/>
          <a:lstStyle/>
          <a:p>
            <a:pPr>
              <a:spcAft>
                <a:spcPct val="30000"/>
              </a:spcAft>
              <a:defRPr/>
            </a:pPr>
            <a:r>
              <a:rPr lang="en-US" b="1" u="sng" dirty="0">
                <a:solidFill>
                  <a:srgbClr val="FF0000"/>
                </a:solidFill>
              </a:rPr>
              <a:t>Step 5</a:t>
            </a:r>
            <a:r>
              <a:rPr lang="en-US" b="1" dirty="0"/>
              <a:t> :- Read “  </a:t>
            </a:r>
            <a:r>
              <a:rPr lang="en-US" b="1" u="sng" dirty="0"/>
              <a:t>into</a:t>
            </a:r>
            <a:r>
              <a:rPr lang="en-US" b="1" dirty="0"/>
              <a:t> ”  the topic</a:t>
            </a:r>
          </a:p>
          <a:p>
            <a:pPr lvl="1">
              <a:spcAft>
                <a:spcPct val="30000"/>
              </a:spcAft>
              <a:defRPr/>
            </a:pPr>
            <a:r>
              <a:rPr lang="en-US" b="1" dirty="0"/>
              <a:t>In depth ( intensive )</a:t>
            </a:r>
          </a:p>
          <a:p>
            <a:pPr lvl="1">
              <a:spcAft>
                <a:spcPct val="30000"/>
              </a:spcAft>
              <a:defRPr/>
            </a:pPr>
            <a:r>
              <a:rPr lang="en-US" b="1" dirty="0"/>
              <a:t>Discussions with experts in concerned field.</a:t>
            </a:r>
          </a:p>
          <a:p>
            <a:pPr lvl="1">
              <a:spcAft>
                <a:spcPct val="30000"/>
              </a:spcAft>
              <a:defRPr/>
            </a:pPr>
            <a:r>
              <a:rPr lang="en-US" b="1" dirty="0"/>
              <a:t>Medline search, internet</a:t>
            </a:r>
          </a:p>
          <a:p>
            <a:pPr>
              <a:spcAft>
                <a:spcPct val="30000"/>
              </a:spcAft>
              <a:defRPr/>
            </a:pPr>
            <a:r>
              <a:rPr lang="en-US" b="1" u="sng" dirty="0">
                <a:solidFill>
                  <a:srgbClr val="FF0000"/>
                </a:solidFill>
              </a:rPr>
              <a:t>Step 6</a:t>
            </a:r>
            <a:r>
              <a:rPr lang="en-US" b="1" dirty="0"/>
              <a:t> :-  Formulate a tentative  research question ( syn. Res. Hypothesis ) : a tentative guess / proposition which we like to  prove / disprove</a:t>
            </a:r>
          </a:p>
          <a:p>
            <a:pPr>
              <a:defRPr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22772939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89B47B-CBBC-A4BC-888B-3E86813B1B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>
            <a:extLst>
              <a:ext uri="{FF2B5EF4-FFF2-40B4-BE49-F238E27FC236}">
                <a16:creationId xmlns:a16="http://schemas.microsoft.com/office/drawing/2014/main" id="{147452F3-26AB-01CC-48CC-DDE1CC2571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3600" b="1" u="sng" dirty="0"/>
              <a:t>Steps in developing a research question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A6424289-6692-D371-74AF-9F7E5618169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ln w="38100">
            <a:noFill/>
          </a:ln>
        </p:spPr>
        <p:txBody>
          <a:bodyPr/>
          <a:lstStyle/>
          <a:p>
            <a:pPr>
              <a:defRPr/>
            </a:pPr>
            <a:r>
              <a:rPr lang="en-US" b="1" u="sng" dirty="0">
                <a:solidFill>
                  <a:srgbClr val="FF0000"/>
                </a:solidFill>
              </a:rPr>
              <a:t>Step 7</a:t>
            </a:r>
            <a:r>
              <a:rPr lang="en-US" b="1" dirty="0"/>
              <a:t> :- Evaluate the tentative research question for its “suitability”  (FINER)</a:t>
            </a:r>
          </a:p>
          <a:p>
            <a:pPr>
              <a:defRPr/>
            </a:pPr>
            <a:endParaRPr lang="en-US" b="1" dirty="0"/>
          </a:p>
          <a:p>
            <a:pPr>
              <a:defRPr/>
            </a:pPr>
            <a:r>
              <a:rPr lang="en-US" b="1" u="sng" dirty="0">
                <a:solidFill>
                  <a:srgbClr val="FF0000"/>
                </a:solidFill>
              </a:rPr>
              <a:t>Step 8</a:t>
            </a:r>
            <a:r>
              <a:rPr lang="en-US" b="1" dirty="0"/>
              <a:t>:- Make the research question specific </a:t>
            </a:r>
          </a:p>
          <a:p>
            <a:pPr>
              <a:defRPr/>
            </a:pPr>
            <a:endParaRPr lang="en-US" b="1" dirty="0"/>
          </a:p>
          <a:p>
            <a:pPr>
              <a:defRPr/>
            </a:pPr>
            <a:r>
              <a:rPr lang="en-US" b="1" u="sng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Step 9</a:t>
            </a:r>
            <a:r>
              <a:rPr lang="en-US" b="1" dirty="0">
                <a:latin typeface="+mj-lt"/>
                <a:ea typeface="+mj-ea"/>
                <a:cs typeface="+mj-cs"/>
              </a:rPr>
              <a:t>:-  </a:t>
            </a:r>
            <a:r>
              <a:rPr lang="en-US" b="1" dirty="0">
                <a:solidFill>
                  <a:srgbClr val="0432FF"/>
                </a:solidFill>
                <a:latin typeface="+mj-lt"/>
                <a:ea typeface="+mj-ea"/>
                <a:cs typeface="+mj-cs"/>
              </a:rPr>
              <a:t>Write down the Res. Question &amp; its significance</a:t>
            </a:r>
            <a:endParaRPr lang="en-US" b="1" dirty="0">
              <a:solidFill>
                <a:srgbClr val="0432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278881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D4F56B-B73E-E428-0606-6E6E2728D7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C413829-BA5C-FA33-7DB5-30920756BAE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4E8B968-6A33-4C24-AAEB-37DE5300B0B7}" type="slidenum">
              <a:rPr lang="en-AU"/>
              <a:pPr/>
              <a:t>37</a:t>
            </a:fld>
            <a:endParaRPr lang="en-AU"/>
          </a:p>
        </p:txBody>
      </p:sp>
      <p:sp>
        <p:nvSpPr>
          <p:cNvPr id="11266" name="Rectangle 2">
            <a:extLst>
              <a:ext uri="{FF2B5EF4-FFF2-40B4-BE49-F238E27FC236}">
                <a16:creationId xmlns:a16="http://schemas.microsoft.com/office/drawing/2014/main" id="{9F5DBC7E-B84D-8545-B42A-CA16F5BB36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solidFill>
                  <a:srgbClr val="0432FF"/>
                </a:solidFill>
              </a:rPr>
              <a:t>Narrowing and Clarifying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7BDE92C4-6E12-C8D0-1A9B-18C8106DDC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>
                <a:cs typeface="Times New Roman" pitchFamily="18" charset="0"/>
              </a:rPr>
              <a:t>Narrowing, clarifying, and even redefining your questions is essential to the research process. </a:t>
            </a:r>
          </a:p>
          <a:p>
            <a:r>
              <a:rPr lang="en-AU" dirty="0">
                <a:cs typeface="Times New Roman" pitchFamily="18" charset="0"/>
              </a:rPr>
              <a:t>Forming the right ‘questions’ should be seen as an iterative process that is informed by reading and doing at all stages.</a:t>
            </a:r>
            <a:r>
              <a:rPr lang="en-A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2557193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256543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>
                <a:solidFill>
                  <a:schemeClr val="accent4">
                    <a:lumMod val="50000"/>
                  </a:schemeClr>
                </a:solidFill>
                <a:latin typeface="+mn-lt"/>
              </a:rPr>
              <a:t>RESEARCH QUESTION AND HYPOTHESIS</a:t>
            </a:r>
            <a:endParaRPr lang="en-US" sz="5400" dirty="0">
              <a:latin typeface="+mn-lt"/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160"/>
          <a:stretch/>
        </p:blipFill>
        <p:spPr>
          <a:xfrm>
            <a:off x="2082800" y="3088268"/>
            <a:ext cx="8077200" cy="32363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6892008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073" y="5134269"/>
            <a:ext cx="3180080" cy="13733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7073" y="1193369"/>
            <a:ext cx="10515600" cy="275660"/>
          </a:xfrm>
        </p:spPr>
        <p:txBody>
          <a:bodyPr>
            <a:normAutofit fontScale="90000"/>
          </a:bodyPr>
          <a:lstStyle/>
          <a:p>
            <a:r>
              <a:rPr lang="en-US" sz="4000" b="1" i="1" dirty="0">
                <a:solidFill>
                  <a:schemeClr val="accent4">
                    <a:lumMod val="50000"/>
                  </a:schemeClr>
                </a:solidFill>
              </a:rPr>
              <a:t>WHAT IS A RESEARCH QUESTION? </a:t>
            </a:r>
            <a:br>
              <a:rPr lang="en-US" b="1" i="1" dirty="0">
                <a:solidFill>
                  <a:schemeClr val="accent4">
                    <a:lumMod val="50000"/>
                  </a:schemeClr>
                </a:solidFill>
              </a:rPr>
            </a:br>
            <a:endParaRPr lang="en-US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7073" y="1469029"/>
            <a:ext cx="10686728" cy="2731012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00000"/>
              </a:lnSpc>
              <a:buNone/>
            </a:pPr>
            <a:endParaRPr lang="en-US" sz="3200" dirty="0"/>
          </a:p>
          <a:p>
            <a:pPr marL="0" indent="0">
              <a:lnSpc>
                <a:spcPct val="100000"/>
              </a:lnSpc>
              <a:buNone/>
            </a:pPr>
            <a:r>
              <a:rPr lang="en-US" sz="3200" dirty="0"/>
              <a:t>It is the question that we are trying to answer when we do research on a topic.</a:t>
            </a:r>
          </a:p>
          <a:p>
            <a:pPr marL="0" indent="0">
              <a:lnSpc>
                <a:spcPct val="100000"/>
              </a:lnSpc>
              <a:buNone/>
            </a:pPr>
            <a:endParaRPr lang="en-US" sz="3200" dirty="0"/>
          </a:p>
          <a:p>
            <a:pPr marL="0" indent="0">
              <a:lnSpc>
                <a:spcPct val="100000"/>
              </a:lnSpc>
              <a:buNone/>
            </a:pPr>
            <a:r>
              <a:rPr lang="en-US" sz="3200" dirty="0"/>
              <a:t>More than one research question can framed on a topic.</a:t>
            </a:r>
          </a:p>
          <a:p>
            <a:pPr marL="0" indent="0">
              <a:lnSpc>
                <a:spcPct val="100000"/>
              </a:lnSpc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602186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E18D4A-5189-4D4F-122C-9302A601D2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603-6A69-C66B-5CB0-9BBF1061B7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>
                <a:solidFill>
                  <a:srgbClr val="0432FF"/>
                </a:solidFill>
              </a:rPr>
              <a:t>THE NEED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B6D02D-8198-C223-AC2D-52D4993FAA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Curiosity-driven research</a:t>
            </a:r>
          </a:p>
          <a:p>
            <a:r>
              <a:rPr lang="en-US" dirty="0"/>
              <a:t>Needs-driven research (Public Health)</a:t>
            </a:r>
          </a:p>
          <a:p>
            <a:r>
              <a:rPr lang="en-US" dirty="0"/>
              <a:t>Profit-driven research – Ageing population</a:t>
            </a:r>
          </a:p>
          <a:p>
            <a:r>
              <a:rPr lang="en-US" dirty="0"/>
              <a:t>Participation in collaborative international research</a:t>
            </a:r>
          </a:p>
          <a:p>
            <a:r>
              <a:rPr lang="en-US" dirty="0"/>
              <a:t>Publish or perish</a:t>
            </a:r>
          </a:p>
          <a:p>
            <a:r>
              <a:rPr lang="en-US" dirty="0"/>
              <a:t>Database for comparison</a:t>
            </a:r>
          </a:p>
          <a:p>
            <a:r>
              <a:rPr lang="en-US" dirty="0"/>
              <a:t>Seed for future research</a:t>
            </a:r>
          </a:p>
          <a:p>
            <a:endParaRPr lang="en-US" b="1" dirty="0"/>
          </a:p>
          <a:p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75070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446" y="0"/>
            <a:ext cx="1522551" cy="132556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1926"/>
            <a:ext cx="10515600" cy="5495038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en-US" sz="3600" dirty="0"/>
              <a:t>The research question can be of different levels:</a:t>
            </a:r>
          </a:p>
          <a:p>
            <a:pPr>
              <a:lnSpc>
                <a:spcPct val="150000"/>
              </a:lnSpc>
            </a:pPr>
            <a:r>
              <a:rPr lang="en-US" sz="3600" i="1" dirty="0"/>
              <a:t> </a:t>
            </a:r>
            <a:r>
              <a:rPr lang="en-US" sz="3600" b="1" i="1" dirty="0"/>
              <a:t>Descriptive RQ </a:t>
            </a:r>
            <a:r>
              <a:rPr lang="en-US" sz="3600" b="1" dirty="0"/>
              <a:t>: </a:t>
            </a:r>
            <a:r>
              <a:rPr lang="en-US" sz="3200" dirty="0"/>
              <a:t>seeks description of a </a:t>
            </a:r>
            <a:r>
              <a:rPr lang="en-US" sz="3200" dirty="0">
                <a:solidFill>
                  <a:srgbClr val="C00000"/>
                </a:solidFill>
              </a:rPr>
              <a:t>phenomenon</a:t>
            </a:r>
            <a:r>
              <a:rPr lang="en-US" sz="3200" dirty="0"/>
              <a:t>. It usually covers only</a:t>
            </a:r>
            <a:r>
              <a:rPr lang="en-US" sz="3200" b="1" i="1" dirty="0"/>
              <a:t> </a:t>
            </a:r>
            <a:r>
              <a:rPr lang="en-US" sz="3200" dirty="0"/>
              <a:t>one variable.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3200" dirty="0">
                <a:solidFill>
                  <a:srgbClr val="C00000"/>
                </a:solidFill>
              </a:rPr>
              <a:t>Example: </a:t>
            </a:r>
          </a:p>
          <a:p>
            <a:pPr marL="742950" indent="-742950">
              <a:lnSpc>
                <a:spcPct val="150000"/>
              </a:lnSpc>
              <a:buAutoNum type="arabicPeriod"/>
            </a:pPr>
            <a:r>
              <a:rPr lang="en-US" sz="3200" dirty="0"/>
              <a:t>What is the prevalence of scabies in primary children in Lucknow?</a:t>
            </a:r>
          </a:p>
          <a:p>
            <a:pPr marL="742950" indent="-742950">
              <a:lnSpc>
                <a:spcPct val="150000"/>
              </a:lnSpc>
              <a:buAutoNum type="arabicPeriod"/>
            </a:pPr>
            <a:r>
              <a:rPr lang="en-US" sz="3200" dirty="0"/>
              <a:t>What is the socioeconomic status of patients presenting with scabies at dermatology OPD of Era’s  hospital?</a:t>
            </a:r>
          </a:p>
        </p:txBody>
      </p:sp>
    </p:spTree>
    <p:extLst>
      <p:ext uri="{BB962C8B-B14F-4D97-AF65-F5344CB8AC3E}">
        <p14:creationId xmlns:p14="http://schemas.microsoft.com/office/powerpoint/2010/main" val="450751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2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2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4137" y="1491175"/>
            <a:ext cx="1518875" cy="132236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11444"/>
            <a:ext cx="10515600" cy="5665519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3600" b="1" i="1" dirty="0"/>
              <a:t>Inferential RQ: </a:t>
            </a:r>
            <a:r>
              <a:rPr lang="en-US" dirty="0"/>
              <a:t>aims at </a:t>
            </a:r>
            <a:r>
              <a:rPr lang="en-US" dirty="0">
                <a:solidFill>
                  <a:srgbClr val="C00000"/>
                </a:solidFill>
              </a:rPr>
              <a:t>drawing inference</a:t>
            </a:r>
            <a:r>
              <a:rPr lang="en-US" dirty="0"/>
              <a:t> from a sample of population. It involves a min. of two variables- dependent and independent.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en-US" dirty="0"/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rgbClr val="C00000"/>
                </a:solidFill>
              </a:rPr>
              <a:t>Example:</a:t>
            </a:r>
          </a:p>
          <a:p>
            <a:pPr marL="514350" indent="-514350">
              <a:lnSpc>
                <a:spcPct val="150000"/>
              </a:lnSpc>
              <a:spcBef>
                <a:spcPts val="0"/>
              </a:spcBef>
              <a:buAutoNum type="arabicPeriod"/>
            </a:pPr>
            <a:r>
              <a:rPr lang="en-US" dirty="0"/>
              <a:t>What is the relationship between socioeconomic status and occurrence of scabies among the students of primary school in Lucknow ?</a:t>
            </a:r>
          </a:p>
          <a:p>
            <a:pPr marL="514350" indent="-514350">
              <a:lnSpc>
                <a:spcPct val="150000"/>
              </a:lnSpc>
              <a:spcBef>
                <a:spcPts val="0"/>
              </a:spcBef>
              <a:buAutoNum type="arabicPeriod"/>
            </a:pPr>
            <a:endParaRPr lang="en-US" dirty="0"/>
          </a:p>
          <a:p>
            <a:pPr marL="514350" indent="-514350">
              <a:lnSpc>
                <a:spcPct val="150000"/>
              </a:lnSpc>
              <a:spcBef>
                <a:spcPts val="0"/>
              </a:spcBef>
              <a:buAutoNum type="arabicPeriod"/>
            </a:pPr>
            <a:r>
              <a:rPr lang="en-US" dirty="0"/>
              <a:t>Is drug A is better than drug B for treating scabies in children?</a:t>
            </a:r>
          </a:p>
        </p:txBody>
      </p:sp>
    </p:spTree>
    <p:extLst>
      <p:ext uri="{BB962C8B-B14F-4D97-AF65-F5344CB8AC3E}">
        <p14:creationId xmlns:p14="http://schemas.microsoft.com/office/powerpoint/2010/main" val="1101045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78744C-2AC2-B32B-1A1C-F5284E0EA3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>
            <a:extLst>
              <a:ext uri="{FF2B5EF4-FFF2-40B4-BE49-F238E27FC236}">
                <a16:creationId xmlns:a16="http://schemas.microsoft.com/office/drawing/2014/main" id="{34F3732B-33AC-D8BC-E7F8-10AD73E99A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57402" y="2017713"/>
            <a:ext cx="8416925" cy="4114800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n-US" altLang="en-US" sz="6000" dirty="0">
                <a:solidFill>
                  <a:srgbClr val="008000"/>
                </a:solidFill>
              </a:rPr>
              <a:t>HYPOTHESIS</a:t>
            </a:r>
          </a:p>
        </p:txBody>
      </p:sp>
    </p:spTree>
    <p:extLst>
      <p:ext uri="{BB962C8B-B14F-4D97-AF65-F5344CB8AC3E}">
        <p14:creationId xmlns:p14="http://schemas.microsoft.com/office/powerpoint/2010/main" val="52902308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0014" y="0"/>
            <a:ext cx="1631983" cy="142083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31800"/>
            <a:ext cx="10515600" cy="812800"/>
          </a:xfrm>
        </p:spPr>
        <p:txBody>
          <a:bodyPr>
            <a:normAutofit/>
          </a:bodyPr>
          <a:lstStyle/>
          <a:p>
            <a:r>
              <a:rPr lang="en-US" sz="3200" b="1" i="1" dirty="0">
                <a:solidFill>
                  <a:srgbClr val="002060"/>
                </a:solidFill>
                <a:latin typeface="+mn-lt"/>
              </a:rPr>
              <a:t>WHAT IS HYPOTHESIS?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44600"/>
            <a:ext cx="10515600" cy="4729163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3200" dirty="0"/>
              <a:t>It is a statement that makes a </a:t>
            </a:r>
            <a:r>
              <a:rPr lang="en-US" sz="3200" b="1" dirty="0">
                <a:solidFill>
                  <a:srgbClr val="C00000"/>
                </a:solidFill>
              </a:rPr>
              <a:t>prediction</a:t>
            </a:r>
            <a:r>
              <a:rPr lang="en-US" sz="3200" b="1" dirty="0"/>
              <a:t> </a:t>
            </a:r>
            <a:r>
              <a:rPr lang="en-US" sz="3200" dirty="0"/>
              <a:t>about the result of an experiment.</a:t>
            </a:r>
          </a:p>
          <a:p>
            <a:pPr>
              <a:lnSpc>
                <a:spcPct val="150000"/>
              </a:lnSpc>
            </a:pPr>
            <a:r>
              <a:rPr lang="en-US" sz="3200" dirty="0"/>
              <a:t>A hypothesis is very specific and it is based on previous empirical research. Hypothesis is used in </a:t>
            </a:r>
            <a:r>
              <a:rPr lang="en-US" sz="3200" b="1" dirty="0">
                <a:solidFill>
                  <a:srgbClr val="C00000"/>
                </a:solidFill>
              </a:rPr>
              <a:t>quantitative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/>
              <a:t>research.</a:t>
            </a:r>
          </a:p>
          <a:p>
            <a:endParaRPr lang="en-US" sz="3200" dirty="0"/>
          </a:p>
          <a:p>
            <a:pPr marL="0" indent="0" algn="ctr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476098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6AF05E-9DC2-142F-27EF-1A64B5300F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3">
            <a:extLst>
              <a:ext uri="{FF2B5EF4-FFF2-40B4-BE49-F238E27FC236}">
                <a16:creationId xmlns:a16="http://schemas.microsoft.com/office/drawing/2014/main" id="{605F60F2-5FC3-D361-D0C9-7FC9E96B2D4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336432" y="1406769"/>
            <a:ext cx="9214096" cy="4841631"/>
          </a:xfrm>
        </p:spPr>
        <p:txBody>
          <a:bodyPr/>
          <a:lstStyle/>
          <a:p>
            <a:pPr>
              <a:lnSpc>
                <a:spcPct val="140000"/>
              </a:lnSpc>
            </a:pPr>
            <a:r>
              <a:rPr lang="en-US" altLang="en-US" dirty="0"/>
              <a:t>Narrowest expression of RQ</a:t>
            </a:r>
          </a:p>
          <a:p>
            <a:pPr>
              <a:lnSpc>
                <a:spcPct val="140000"/>
              </a:lnSpc>
            </a:pPr>
            <a:r>
              <a:rPr lang="en-US" altLang="en-US" dirty="0">
                <a:solidFill>
                  <a:schemeClr val="hlink"/>
                </a:solidFill>
              </a:rPr>
              <a:t>Summarizes the elements of the study through the design, sample, predictor and outcome variables</a:t>
            </a:r>
          </a:p>
          <a:p>
            <a:pPr>
              <a:lnSpc>
                <a:spcPct val="140000"/>
              </a:lnSpc>
            </a:pPr>
            <a:r>
              <a:rPr lang="en-US" altLang="en-US" dirty="0"/>
              <a:t>Purpose - to establish a basis for statistical tests (what test will be used)</a:t>
            </a:r>
          </a:p>
        </p:txBody>
      </p:sp>
      <p:sp>
        <p:nvSpPr>
          <p:cNvPr id="54275" name="Title 1">
            <a:extLst>
              <a:ext uri="{FF2B5EF4-FFF2-40B4-BE49-F238E27FC236}">
                <a16:creationId xmlns:a16="http://schemas.microsoft.com/office/drawing/2014/main" id="{1E5AC32C-7121-CE8E-8E65-B310986B52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7402" y="381000"/>
            <a:ext cx="8440737" cy="1143000"/>
          </a:xfrm>
        </p:spPr>
        <p:txBody>
          <a:bodyPr/>
          <a:lstStyle/>
          <a:p>
            <a:pPr algn="ctr"/>
            <a:r>
              <a:rPr lang="en-US" altLang="en-US" b="1"/>
              <a:t>HYPOTHESIS</a:t>
            </a:r>
          </a:p>
        </p:txBody>
      </p:sp>
    </p:spTree>
    <p:extLst>
      <p:ext uri="{BB962C8B-B14F-4D97-AF65-F5344CB8AC3E}">
        <p14:creationId xmlns:p14="http://schemas.microsoft.com/office/powerpoint/2010/main" val="185033312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628533-D8BE-2836-DA91-8783D9FE58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3">
            <a:extLst>
              <a:ext uri="{FF2B5EF4-FFF2-40B4-BE49-F238E27FC236}">
                <a16:creationId xmlns:a16="http://schemas.microsoft.com/office/drawing/2014/main" id="{AEB88552-77D3-3484-8531-2224CE9D88E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29994" y="2017713"/>
            <a:ext cx="9720533" cy="4114800"/>
          </a:xfrm>
        </p:spPr>
        <p:txBody>
          <a:bodyPr/>
          <a:lstStyle/>
          <a:p>
            <a:pPr>
              <a:lnSpc>
                <a:spcPct val="140000"/>
              </a:lnSpc>
            </a:pPr>
            <a:r>
              <a:rPr lang="en-US" altLang="en-US" b="1" dirty="0"/>
              <a:t>Any hypothesis includes:</a:t>
            </a:r>
          </a:p>
          <a:p>
            <a:pPr>
              <a:lnSpc>
                <a:spcPct val="140000"/>
              </a:lnSpc>
            </a:pPr>
            <a:endParaRPr lang="en-US" altLang="en-US" b="1" dirty="0"/>
          </a:p>
          <a:p>
            <a:pPr lvl="1">
              <a:lnSpc>
                <a:spcPct val="140000"/>
              </a:lnSpc>
            </a:pPr>
            <a:r>
              <a:rPr lang="en-US" altLang="en-US" b="1" dirty="0"/>
              <a:t>The sample (or the population you are interested in studying)</a:t>
            </a:r>
          </a:p>
          <a:p>
            <a:pPr lvl="1">
              <a:lnSpc>
                <a:spcPct val="140000"/>
              </a:lnSpc>
            </a:pPr>
            <a:r>
              <a:rPr lang="en-US" altLang="en-US" b="1" dirty="0"/>
              <a:t>The predictor (independent) variable</a:t>
            </a:r>
          </a:p>
          <a:p>
            <a:pPr lvl="1">
              <a:lnSpc>
                <a:spcPct val="140000"/>
              </a:lnSpc>
            </a:pPr>
            <a:r>
              <a:rPr lang="en-US" altLang="en-US" b="1" dirty="0"/>
              <a:t>The outcome (dependent) variable</a:t>
            </a:r>
          </a:p>
        </p:txBody>
      </p:sp>
      <p:sp>
        <p:nvSpPr>
          <p:cNvPr id="57347" name="Title 1">
            <a:extLst>
              <a:ext uri="{FF2B5EF4-FFF2-40B4-BE49-F238E27FC236}">
                <a16:creationId xmlns:a16="http://schemas.microsoft.com/office/drawing/2014/main" id="{5F5062CA-6862-4BFB-856A-DAB2D8ACAE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7402" y="457200"/>
            <a:ext cx="8440737" cy="1143000"/>
          </a:xfrm>
        </p:spPr>
        <p:txBody>
          <a:bodyPr/>
          <a:lstStyle/>
          <a:p>
            <a:pPr algn="ctr"/>
            <a:r>
              <a:rPr lang="en-US" altLang="en-US" b="1" dirty="0">
                <a:solidFill>
                  <a:srgbClr val="002060"/>
                </a:solidFill>
              </a:rPr>
              <a:t>HYPOTHESIS</a:t>
            </a:r>
          </a:p>
        </p:txBody>
      </p:sp>
    </p:spTree>
    <p:extLst>
      <p:ext uri="{BB962C8B-B14F-4D97-AF65-F5344CB8AC3E}">
        <p14:creationId xmlns:p14="http://schemas.microsoft.com/office/powerpoint/2010/main" val="343057724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F6407B-9FE8-9460-A246-79C1F30FC2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>
            <a:extLst>
              <a:ext uri="{FF2B5EF4-FFF2-40B4-BE49-F238E27FC236}">
                <a16:creationId xmlns:a16="http://schemas.microsoft.com/office/drawing/2014/main" id="{5AB0AD01-C63E-2BA9-48D7-9739E7B0FD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5002" y="228600"/>
            <a:ext cx="8440737" cy="1143000"/>
          </a:xfrm>
        </p:spPr>
        <p:txBody>
          <a:bodyPr/>
          <a:lstStyle/>
          <a:p>
            <a:pPr algn="ctr"/>
            <a:r>
              <a:rPr lang="en-US" altLang="en-US" b="1"/>
              <a:t>HYPOTHESIS</a:t>
            </a:r>
          </a:p>
        </p:txBody>
      </p:sp>
      <p:sp>
        <p:nvSpPr>
          <p:cNvPr id="58371" name="Content Placeholder 2">
            <a:extLst>
              <a:ext uri="{FF2B5EF4-FFF2-40B4-BE49-F238E27FC236}">
                <a16:creationId xmlns:a16="http://schemas.microsoft.com/office/drawing/2014/main" id="{D4DE9782-DED5-3B58-1E13-0C6B4F0847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b="1"/>
              <a:t>Simple vs Complex</a:t>
            </a:r>
          </a:p>
          <a:p>
            <a:r>
              <a:rPr lang="en-US" altLang="en-US" b="1"/>
              <a:t>Specific vs Vague</a:t>
            </a:r>
          </a:p>
          <a:p>
            <a:r>
              <a:rPr lang="en-US" altLang="en-US" b="1"/>
              <a:t>Types</a:t>
            </a:r>
          </a:p>
          <a:p>
            <a:pPr>
              <a:buFont typeface="Wingdings" pitchFamily="2" charset="2"/>
              <a:buNone/>
            </a:pPr>
            <a:r>
              <a:rPr lang="en-US" altLang="en-US" b="1"/>
              <a:t>		Null</a:t>
            </a:r>
          </a:p>
          <a:p>
            <a:pPr>
              <a:buFont typeface="Wingdings" pitchFamily="2" charset="2"/>
              <a:buNone/>
            </a:pPr>
            <a:r>
              <a:rPr lang="en-US" altLang="en-US" b="1"/>
              <a:t>		Alternate</a:t>
            </a:r>
          </a:p>
          <a:p>
            <a:pPr>
              <a:buFont typeface="Wingdings" pitchFamily="2" charset="2"/>
              <a:buNone/>
            </a:pPr>
            <a:r>
              <a:rPr lang="en-US" altLang="en-US" b="1"/>
              <a:t>		One Sided</a:t>
            </a:r>
          </a:p>
          <a:p>
            <a:pPr>
              <a:buFont typeface="Wingdings" pitchFamily="2" charset="2"/>
              <a:buNone/>
            </a:pPr>
            <a:r>
              <a:rPr lang="en-US" altLang="en-US" b="1"/>
              <a:t>		Two Sided</a:t>
            </a:r>
          </a:p>
        </p:txBody>
      </p:sp>
    </p:spTree>
    <p:extLst>
      <p:ext uri="{BB962C8B-B14F-4D97-AF65-F5344CB8AC3E}">
        <p14:creationId xmlns:p14="http://schemas.microsoft.com/office/powerpoint/2010/main" val="43962480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CA5F88-BEC8-C765-BD55-E87D74572A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3">
            <a:extLst>
              <a:ext uri="{FF2B5EF4-FFF2-40B4-BE49-F238E27FC236}">
                <a16:creationId xmlns:a16="http://schemas.microsoft.com/office/drawing/2014/main" id="{D8349DCA-0C0D-7537-5AEF-08947D5104B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95754" y="1378634"/>
            <a:ext cx="9278573" cy="4945966"/>
          </a:xfrm>
        </p:spPr>
        <p:txBody>
          <a:bodyPr/>
          <a:lstStyle/>
          <a:p>
            <a:pPr>
              <a:lnSpc>
                <a:spcPct val="130000"/>
              </a:lnSpc>
              <a:buFont typeface="Wingdings" pitchFamily="2" charset="2"/>
              <a:buNone/>
            </a:pPr>
            <a:r>
              <a:rPr lang="en-US" altLang="en-US" b="1" dirty="0">
                <a:solidFill>
                  <a:srgbClr val="008000"/>
                </a:solidFill>
              </a:rPr>
              <a:t>Simple Hypothesis</a:t>
            </a:r>
          </a:p>
          <a:p>
            <a:pPr>
              <a:lnSpc>
                <a:spcPct val="130000"/>
              </a:lnSpc>
            </a:pPr>
            <a:r>
              <a:rPr lang="en-US" altLang="en-US" dirty="0"/>
              <a:t>Contains one predictor and one outcome variable </a:t>
            </a:r>
          </a:p>
          <a:p>
            <a:pPr>
              <a:lnSpc>
                <a:spcPct val="130000"/>
              </a:lnSpc>
            </a:pPr>
            <a:r>
              <a:rPr lang="en-US" altLang="en-US" dirty="0"/>
              <a:t>e.g. - a sedentary lifestyle is associated with increased risk of proteinuria in pts with diabetes</a:t>
            </a:r>
          </a:p>
          <a:p>
            <a:pPr>
              <a:lnSpc>
                <a:spcPct val="130000"/>
              </a:lnSpc>
            </a:pPr>
            <a:r>
              <a:rPr lang="en-US" altLang="en-US" dirty="0">
                <a:solidFill>
                  <a:srgbClr val="A50021"/>
                </a:solidFill>
              </a:rPr>
              <a:t>What is the predictor? </a:t>
            </a:r>
          </a:p>
        </p:txBody>
      </p:sp>
      <p:sp>
        <p:nvSpPr>
          <p:cNvPr id="59395" name="Title 1">
            <a:extLst>
              <a:ext uri="{FF2B5EF4-FFF2-40B4-BE49-F238E27FC236}">
                <a16:creationId xmlns:a16="http://schemas.microsoft.com/office/drawing/2014/main" id="{70257F62-F779-5FC9-DA90-D499A8BEB0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5002" y="381000"/>
            <a:ext cx="8440737" cy="1143000"/>
          </a:xfrm>
        </p:spPr>
        <p:txBody>
          <a:bodyPr/>
          <a:lstStyle/>
          <a:p>
            <a:pPr algn="ctr"/>
            <a:r>
              <a:rPr lang="en-US" altLang="en-US" b="1"/>
              <a:t>HYPOTHESIS</a:t>
            </a:r>
          </a:p>
        </p:txBody>
      </p:sp>
    </p:spTree>
    <p:extLst>
      <p:ext uri="{BB962C8B-B14F-4D97-AF65-F5344CB8AC3E}">
        <p14:creationId xmlns:p14="http://schemas.microsoft.com/office/powerpoint/2010/main" val="55119937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5416F0-09F7-1CBE-8E50-26E9911994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3">
            <a:extLst>
              <a:ext uri="{FF2B5EF4-FFF2-40B4-BE49-F238E27FC236}">
                <a16:creationId xmlns:a16="http://schemas.microsoft.com/office/drawing/2014/main" id="{62950E54-A3C8-7AF3-85D3-1C85180B31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2536" y="1350498"/>
            <a:ext cx="9607992" cy="524239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altLang="en-US" b="1" dirty="0">
                <a:solidFill>
                  <a:srgbClr val="008000"/>
                </a:solidFill>
              </a:rPr>
              <a:t>Complex</a:t>
            </a:r>
          </a:p>
          <a:p>
            <a:r>
              <a:rPr lang="en-US" altLang="en-US" sz="2400" dirty="0"/>
              <a:t>more than one predictor variable</a:t>
            </a:r>
          </a:p>
          <a:p>
            <a:pPr>
              <a:buFont typeface="Wingdings" pitchFamily="2" charset="2"/>
              <a:buNone/>
            </a:pPr>
            <a:r>
              <a:rPr lang="en-US" altLang="en-US" sz="2400" dirty="0"/>
              <a:t>	e.g. - a sedentary lifestyle and alcohol consumption are associated with an increased risk of proteinuria in pts with diabetes</a:t>
            </a:r>
          </a:p>
          <a:p>
            <a:r>
              <a:rPr lang="en-US" altLang="en-US" sz="2400" dirty="0">
                <a:solidFill>
                  <a:schemeClr val="hlink"/>
                </a:solidFill>
              </a:rPr>
              <a:t>What are the predictor variables? </a:t>
            </a:r>
          </a:p>
          <a:p>
            <a:r>
              <a:rPr lang="en-US" altLang="en-US" sz="2400" dirty="0"/>
              <a:t>Or more than one outcome variable</a:t>
            </a:r>
          </a:p>
          <a:p>
            <a:pPr>
              <a:buFont typeface="Wingdings" pitchFamily="2" charset="2"/>
              <a:buNone/>
            </a:pPr>
            <a:r>
              <a:rPr lang="en-US" altLang="en-US" sz="2400" dirty="0"/>
              <a:t>	e.g. increased risk of proteinuria and neuropathy</a:t>
            </a:r>
          </a:p>
          <a:p>
            <a:r>
              <a:rPr lang="en-US" altLang="en-US" sz="2400" dirty="0">
                <a:solidFill>
                  <a:srgbClr val="0000FF"/>
                </a:solidFill>
              </a:rPr>
              <a:t>Complex hypotheses are not easily tested</a:t>
            </a:r>
          </a:p>
          <a:p>
            <a:r>
              <a:rPr lang="en-US" altLang="en-US" sz="2400" dirty="0"/>
              <a:t>Can break a complex hypothesis into two or more hypotheses</a:t>
            </a:r>
          </a:p>
        </p:txBody>
      </p:sp>
      <p:sp>
        <p:nvSpPr>
          <p:cNvPr id="60419" name="Title 1">
            <a:extLst>
              <a:ext uri="{FF2B5EF4-FFF2-40B4-BE49-F238E27FC236}">
                <a16:creationId xmlns:a16="http://schemas.microsoft.com/office/drawing/2014/main" id="{0A256C93-8138-AEEF-B481-899D6198AB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b="1"/>
              <a:t>HYPOTHESIS</a:t>
            </a:r>
          </a:p>
        </p:txBody>
      </p:sp>
    </p:spTree>
    <p:extLst>
      <p:ext uri="{BB962C8B-B14F-4D97-AF65-F5344CB8AC3E}">
        <p14:creationId xmlns:p14="http://schemas.microsoft.com/office/powerpoint/2010/main" val="421723801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15F120-D7C9-4A1F-C194-870E01863A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3">
            <a:extLst>
              <a:ext uri="{FF2B5EF4-FFF2-40B4-BE49-F238E27FC236}">
                <a16:creationId xmlns:a16="http://schemas.microsoft.com/office/drawing/2014/main" id="{ED60A4A1-CA85-34C9-98CB-6D084307E40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44062" y="1280160"/>
            <a:ext cx="9858865" cy="5273040"/>
          </a:xfrm>
        </p:spPr>
        <p:txBody>
          <a:bodyPr/>
          <a:lstStyle/>
          <a:p>
            <a:pPr>
              <a:lnSpc>
                <a:spcPct val="110000"/>
              </a:lnSpc>
              <a:buFont typeface="Wingdings" pitchFamily="2" charset="2"/>
              <a:buNone/>
            </a:pPr>
            <a:r>
              <a:rPr lang="en-US" altLang="en-US" b="1" dirty="0">
                <a:solidFill>
                  <a:srgbClr val="008000"/>
                </a:solidFill>
              </a:rPr>
              <a:t>Specific hypothesis</a:t>
            </a:r>
          </a:p>
          <a:p>
            <a:pPr>
              <a:lnSpc>
                <a:spcPct val="110000"/>
              </a:lnSpc>
            </a:pPr>
            <a:r>
              <a:rPr lang="en-US" altLang="en-US" sz="2400" dirty="0"/>
              <a:t>leaves no confusion about what the question is</a:t>
            </a:r>
          </a:p>
          <a:p>
            <a:pPr>
              <a:lnSpc>
                <a:spcPct val="110000"/>
              </a:lnSpc>
              <a:buFont typeface="Wingdings" pitchFamily="2" charset="2"/>
              <a:buNone/>
            </a:pPr>
            <a:r>
              <a:rPr lang="en-US" altLang="en-US" sz="2400" dirty="0"/>
              <a:t>	e.g. - a history of using tricyclic antidepressants, as measured by a review of pharmacy records, is more common in patients hospitalized with an admission of myocardial infarction at CH (SC) in the past year than controls hospitalized for pneumonia</a:t>
            </a:r>
          </a:p>
          <a:p>
            <a:pPr>
              <a:lnSpc>
                <a:spcPct val="110000"/>
              </a:lnSpc>
            </a:pPr>
            <a:r>
              <a:rPr lang="en-US" altLang="en-US" sz="2400" dirty="0">
                <a:solidFill>
                  <a:srgbClr val="006600"/>
                </a:solidFill>
              </a:rPr>
              <a:t>long but clear about what is being collected, what the variables are, alludes to the types of statistics that are going to be done</a:t>
            </a:r>
          </a:p>
        </p:txBody>
      </p:sp>
      <p:sp>
        <p:nvSpPr>
          <p:cNvPr id="61443" name="Title 1">
            <a:extLst>
              <a:ext uri="{FF2B5EF4-FFF2-40B4-BE49-F238E27FC236}">
                <a16:creationId xmlns:a16="http://schemas.microsoft.com/office/drawing/2014/main" id="{F30F358B-72B4-3755-0DED-FCB4CF73F8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2" y="304800"/>
            <a:ext cx="8440737" cy="1143000"/>
          </a:xfrm>
        </p:spPr>
        <p:txBody>
          <a:bodyPr/>
          <a:lstStyle/>
          <a:p>
            <a:pPr algn="ctr"/>
            <a:r>
              <a:rPr lang="en-US" altLang="en-US" b="1"/>
              <a:t>HYPOTHESIS</a:t>
            </a:r>
          </a:p>
        </p:txBody>
      </p:sp>
    </p:spTree>
    <p:extLst>
      <p:ext uri="{BB962C8B-B14F-4D97-AF65-F5344CB8AC3E}">
        <p14:creationId xmlns:p14="http://schemas.microsoft.com/office/powerpoint/2010/main" val="7051156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752E86-B345-D560-483E-7AA00D1344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7">
            <a:extLst>
              <a:ext uri="{FF2B5EF4-FFF2-40B4-BE49-F238E27FC236}">
                <a16:creationId xmlns:a16="http://schemas.microsoft.com/office/drawing/2014/main" id="{7CCE695E-B443-C2BA-FB16-5216B9FC0E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6942" y="1561514"/>
            <a:ext cx="8879058" cy="4858337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sz="2400" dirty="0">
                <a:latin typeface="Verdana" pitchFamily="34" charset="0"/>
              </a:rPr>
              <a:t>A research can be undertaken for two different purposes:</a:t>
            </a:r>
          </a:p>
          <a:p>
            <a:pPr marL="800100" lvl="1" indent="-342900">
              <a:spcBef>
                <a:spcPct val="50000"/>
              </a:spcBef>
              <a:buFontTx/>
              <a:buAutoNum type="arabicPeriod"/>
            </a:pPr>
            <a:r>
              <a:rPr lang="en-US" sz="2400" dirty="0">
                <a:latin typeface="Verdana" pitchFamily="34" charset="0"/>
              </a:rPr>
              <a:t>To solve a currently existing problem (applied research)</a:t>
            </a:r>
          </a:p>
          <a:p>
            <a:pPr marL="800100" lvl="1" indent="-342900">
              <a:spcBef>
                <a:spcPct val="50000"/>
              </a:spcBef>
              <a:buFontTx/>
              <a:buAutoNum type="arabicPeriod"/>
            </a:pPr>
            <a:endParaRPr lang="en-US" sz="2400" dirty="0">
              <a:latin typeface="Verdana" pitchFamily="34" charset="0"/>
            </a:endParaRPr>
          </a:p>
          <a:p>
            <a:pPr marL="800100" lvl="1" indent="-342900">
              <a:spcBef>
                <a:spcPct val="50000"/>
              </a:spcBef>
              <a:buFontTx/>
              <a:buAutoNum type="arabicPeriod"/>
            </a:pPr>
            <a:r>
              <a:rPr lang="en-US" sz="2400" dirty="0">
                <a:solidFill>
                  <a:srgbClr val="0432FF"/>
                </a:solidFill>
                <a:latin typeface="Verdana" pitchFamily="34" charset="0"/>
              </a:rPr>
              <a:t>To contribute to the general body of knowledge in a particular area of interest (basic/fundamental research)</a:t>
            </a:r>
          </a:p>
          <a:p>
            <a:pPr marL="800100" lvl="1" indent="-342900">
              <a:spcBef>
                <a:spcPct val="50000"/>
              </a:spcBef>
              <a:buFontTx/>
              <a:buAutoNum type="arabicPeriod"/>
            </a:pPr>
            <a:endParaRPr lang="en-US" sz="2400" dirty="0">
              <a:latin typeface="Verdana" pitchFamily="34" charset="0"/>
            </a:endParaRPr>
          </a:p>
          <a:p>
            <a:pPr marL="800100" lvl="1" indent="-342900">
              <a:spcBef>
                <a:spcPct val="50000"/>
              </a:spcBef>
              <a:buFontTx/>
              <a:buAutoNum type="arabicPeriod"/>
            </a:pPr>
            <a:r>
              <a:rPr lang="en-US" sz="2400" dirty="0">
                <a:latin typeface="Verdana" pitchFamily="34" charset="0"/>
              </a:rPr>
              <a:t>To enhance CV- “Publish or Perish”</a:t>
            </a:r>
          </a:p>
        </p:txBody>
      </p:sp>
      <p:sp>
        <p:nvSpPr>
          <p:cNvPr id="14339" name="TextBox 2">
            <a:extLst>
              <a:ext uri="{FF2B5EF4-FFF2-40B4-BE49-F238E27FC236}">
                <a16:creationId xmlns:a16="http://schemas.microsoft.com/office/drawing/2014/main" id="{C8389F3D-A6F7-6038-DF25-F1DA3DBA31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6942" y="438149"/>
            <a:ext cx="8879058" cy="942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5400" dirty="0">
                <a:solidFill>
                  <a:srgbClr val="0432FF"/>
                </a:solidFill>
              </a:rPr>
              <a:t>PURPOSE OF RESEARCH</a:t>
            </a:r>
            <a:endParaRPr lang="en-IN" sz="5400" dirty="0">
              <a:solidFill>
                <a:srgbClr val="0432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3367198"/>
      </p:ext>
    </p:extLst>
  </p:cSld>
  <p:clrMapOvr>
    <a:masterClrMapping/>
  </p:clrMapOvr>
  <p:transition advClick="0"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A6FE13-DE21-577F-459C-B7C76367F6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3">
            <a:extLst>
              <a:ext uri="{FF2B5EF4-FFF2-40B4-BE49-F238E27FC236}">
                <a16:creationId xmlns:a16="http://schemas.microsoft.com/office/drawing/2014/main" id="{4750B601-2257-4CFB-4DDD-06557511A51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30000"/>
              </a:lnSpc>
              <a:buFont typeface="Wingdings" pitchFamily="2" charset="2"/>
              <a:buNone/>
            </a:pPr>
            <a:r>
              <a:rPr lang="en-US" altLang="en-US" b="1">
                <a:solidFill>
                  <a:srgbClr val="008000"/>
                </a:solidFill>
              </a:rPr>
              <a:t>In advance</a:t>
            </a:r>
          </a:p>
          <a:p>
            <a:pPr>
              <a:lnSpc>
                <a:spcPct val="130000"/>
              </a:lnSpc>
              <a:buFont typeface="Wingdings" pitchFamily="2" charset="2"/>
              <a:buNone/>
            </a:pPr>
            <a:endParaRPr lang="en-US" altLang="en-US" b="1">
              <a:solidFill>
                <a:srgbClr val="008000"/>
              </a:solidFill>
            </a:endParaRPr>
          </a:p>
          <a:p>
            <a:pPr>
              <a:lnSpc>
                <a:spcPct val="130000"/>
              </a:lnSpc>
            </a:pPr>
            <a:r>
              <a:rPr lang="en-US" altLang="en-US" b="1"/>
              <a:t>provides a primary objective for the research and creates a basis for interpreting study results</a:t>
            </a:r>
          </a:p>
        </p:txBody>
      </p:sp>
      <p:sp>
        <p:nvSpPr>
          <p:cNvPr id="62467" name="Title 1">
            <a:extLst>
              <a:ext uri="{FF2B5EF4-FFF2-40B4-BE49-F238E27FC236}">
                <a16:creationId xmlns:a16="http://schemas.microsoft.com/office/drawing/2014/main" id="{E755AE3A-0AAA-D090-80F1-EE72292C19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2" y="381000"/>
            <a:ext cx="8440737" cy="1143000"/>
          </a:xfrm>
        </p:spPr>
        <p:txBody>
          <a:bodyPr/>
          <a:lstStyle/>
          <a:p>
            <a:pPr algn="ctr"/>
            <a:r>
              <a:rPr lang="en-US" altLang="en-US" b="1"/>
              <a:t>HYPOTHESIS</a:t>
            </a:r>
          </a:p>
        </p:txBody>
      </p:sp>
    </p:spTree>
    <p:extLst>
      <p:ext uri="{BB962C8B-B14F-4D97-AF65-F5344CB8AC3E}">
        <p14:creationId xmlns:p14="http://schemas.microsoft.com/office/powerpoint/2010/main" val="166272913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07E921-996E-5E0F-6C63-6B338F490D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3">
            <a:extLst>
              <a:ext uri="{FF2B5EF4-FFF2-40B4-BE49-F238E27FC236}">
                <a16:creationId xmlns:a16="http://schemas.microsoft.com/office/drawing/2014/main" id="{B1614C6F-A701-E4DF-4CE7-FB73D12CF82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057402" y="1828800"/>
            <a:ext cx="8416925" cy="4114800"/>
          </a:xfrm>
        </p:spPr>
        <p:txBody>
          <a:bodyPr/>
          <a:lstStyle/>
          <a:p>
            <a:pPr>
              <a:lnSpc>
                <a:spcPct val="180000"/>
              </a:lnSpc>
              <a:buFont typeface="Wingdings" pitchFamily="2" charset="2"/>
              <a:buNone/>
            </a:pPr>
            <a:r>
              <a:rPr lang="en-US" altLang="en-US" b="1" dirty="0">
                <a:solidFill>
                  <a:srgbClr val="008000"/>
                </a:solidFill>
              </a:rPr>
              <a:t>Null Hypothesis</a:t>
            </a:r>
          </a:p>
          <a:p>
            <a:pPr>
              <a:lnSpc>
                <a:spcPct val="180000"/>
              </a:lnSpc>
            </a:pPr>
            <a:r>
              <a:rPr lang="en-US" altLang="en-US" dirty="0"/>
              <a:t>States there is no association between independent and dependent variables</a:t>
            </a:r>
          </a:p>
          <a:p>
            <a:pPr>
              <a:lnSpc>
                <a:spcPct val="180000"/>
              </a:lnSpc>
            </a:pPr>
            <a:r>
              <a:rPr lang="en-US" altLang="en-US" dirty="0"/>
              <a:t>Formal basis for statistical testing</a:t>
            </a:r>
          </a:p>
          <a:p>
            <a:pPr>
              <a:lnSpc>
                <a:spcPct val="180000"/>
              </a:lnSpc>
            </a:pPr>
            <a:endParaRPr lang="en-US" altLang="en-US" dirty="0"/>
          </a:p>
        </p:txBody>
      </p:sp>
      <p:sp>
        <p:nvSpPr>
          <p:cNvPr id="63491" name="Title 1">
            <a:extLst>
              <a:ext uri="{FF2B5EF4-FFF2-40B4-BE49-F238E27FC236}">
                <a16:creationId xmlns:a16="http://schemas.microsoft.com/office/drawing/2014/main" id="{72A09AE4-D526-CD1E-7CE3-9A8920F649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7402" y="304800"/>
            <a:ext cx="8440737" cy="1143000"/>
          </a:xfrm>
        </p:spPr>
        <p:txBody>
          <a:bodyPr/>
          <a:lstStyle/>
          <a:p>
            <a:pPr algn="ctr"/>
            <a:r>
              <a:rPr lang="en-US" altLang="en-US" b="1"/>
              <a:t>HYPOTHESIS DEVELOPMENT</a:t>
            </a:r>
          </a:p>
        </p:txBody>
      </p:sp>
    </p:spTree>
    <p:extLst>
      <p:ext uri="{BB962C8B-B14F-4D97-AF65-F5344CB8AC3E}">
        <p14:creationId xmlns:p14="http://schemas.microsoft.com/office/powerpoint/2010/main" val="265317647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4F867A-8E26-3703-6C74-6691B060C1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3">
            <a:extLst>
              <a:ext uri="{FF2B5EF4-FFF2-40B4-BE49-F238E27FC236}">
                <a16:creationId xmlns:a16="http://schemas.microsoft.com/office/drawing/2014/main" id="{785C3D84-4C8E-CAEB-BD94-ADB2B268A68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057402" y="2017714"/>
            <a:ext cx="8416925" cy="4535487"/>
          </a:xfrm>
        </p:spPr>
        <p:txBody>
          <a:bodyPr/>
          <a:lstStyle/>
          <a:p>
            <a:pPr>
              <a:lnSpc>
                <a:spcPct val="110000"/>
              </a:lnSpc>
              <a:buFont typeface="Wingdings" pitchFamily="2" charset="2"/>
              <a:buNone/>
            </a:pPr>
            <a:r>
              <a:rPr lang="en-US" altLang="en-US" b="1">
                <a:solidFill>
                  <a:srgbClr val="008000"/>
                </a:solidFill>
              </a:rPr>
              <a:t>Alternative Hypothesis</a:t>
            </a:r>
          </a:p>
          <a:p>
            <a:pPr>
              <a:lnSpc>
                <a:spcPct val="110000"/>
              </a:lnSpc>
              <a:buFont typeface="Wingdings" pitchFamily="2" charset="2"/>
              <a:buNone/>
            </a:pPr>
            <a:endParaRPr lang="en-US" altLang="en-US" b="1">
              <a:solidFill>
                <a:srgbClr val="008000"/>
              </a:solidFill>
            </a:endParaRPr>
          </a:p>
          <a:p>
            <a:pPr>
              <a:lnSpc>
                <a:spcPct val="110000"/>
              </a:lnSpc>
            </a:pPr>
            <a:r>
              <a:rPr lang="en-US" altLang="en-US" b="1"/>
              <a:t>States that there is an association between variables</a:t>
            </a:r>
          </a:p>
          <a:p>
            <a:pPr>
              <a:lnSpc>
                <a:spcPct val="110000"/>
              </a:lnSpc>
            </a:pPr>
            <a:r>
              <a:rPr lang="en-US" altLang="en-US" b="1"/>
              <a:t>This cannot be proven as factual but can be accepted by default if the tests of statistical significance cause the researcher to reject the null hypothesis  </a:t>
            </a:r>
          </a:p>
          <a:p>
            <a:pPr>
              <a:lnSpc>
                <a:spcPct val="110000"/>
              </a:lnSpc>
            </a:pPr>
            <a:endParaRPr lang="en-US" altLang="en-US" b="1"/>
          </a:p>
        </p:txBody>
      </p:sp>
      <p:sp>
        <p:nvSpPr>
          <p:cNvPr id="64515" name="Title 1">
            <a:extLst>
              <a:ext uri="{FF2B5EF4-FFF2-40B4-BE49-F238E27FC236}">
                <a16:creationId xmlns:a16="http://schemas.microsoft.com/office/drawing/2014/main" id="{B5D18B46-ABAB-33F3-0632-84723AD1DF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b="1"/>
              <a:t>HYPOTHESIS DEVELOPMENT</a:t>
            </a:r>
          </a:p>
        </p:txBody>
      </p:sp>
    </p:spTree>
    <p:extLst>
      <p:ext uri="{BB962C8B-B14F-4D97-AF65-F5344CB8AC3E}">
        <p14:creationId xmlns:p14="http://schemas.microsoft.com/office/powerpoint/2010/main" val="107181365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5333FB-E47F-F613-74E6-777650D545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3">
            <a:extLst>
              <a:ext uri="{FF2B5EF4-FFF2-40B4-BE49-F238E27FC236}">
                <a16:creationId xmlns:a16="http://schemas.microsoft.com/office/drawing/2014/main" id="{7B47599A-F907-B17E-C66F-DD982CDAEC3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67618" y="2017713"/>
            <a:ext cx="9306709" cy="4114800"/>
          </a:xfrm>
        </p:spPr>
        <p:txBody>
          <a:bodyPr/>
          <a:lstStyle/>
          <a:p>
            <a:pPr>
              <a:lnSpc>
                <a:spcPct val="140000"/>
              </a:lnSpc>
              <a:buFont typeface="Wingdings" pitchFamily="2" charset="2"/>
              <a:buNone/>
            </a:pPr>
            <a:r>
              <a:rPr lang="en-US" altLang="en-US" b="1" dirty="0">
                <a:solidFill>
                  <a:srgbClr val="008000"/>
                </a:solidFill>
              </a:rPr>
              <a:t>One-sided/Two-sided</a:t>
            </a:r>
          </a:p>
          <a:p>
            <a:pPr>
              <a:lnSpc>
                <a:spcPct val="140000"/>
              </a:lnSpc>
              <a:buFont typeface="Wingdings" pitchFamily="2" charset="2"/>
              <a:buNone/>
            </a:pPr>
            <a:endParaRPr lang="en-US" altLang="en-US" dirty="0"/>
          </a:p>
          <a:p>
            <a:pPr>
              <a:lnSpc>
                <a:spcPct val="140000"/>
              </a:lnSpc>
              <a:buFont typeface="Wingdings" pitchFamily="2" charset="2"/>
              <a:buNone/>
            </a:pPr>
            <a:r>
              <a:rPr lang="en-US" altLang="en-US" dirty="0"/>
              <a:t>One sided - there is a direction to the association</a:t>
            </a:r>
          </a:p>
          <a:p>
            <a:pPr>
              <a:lnSpc>
                <a:spcPct val="140000"/>
              </a:lnSpc>
              <a:buFont typeface="Wingdings" pitchFamily="2" charset="2"/>
              <a:buNone/>
            </a:pPr>
            <a:r>
              <a:rPr lang="en-US" altLang="en-US" dirty="0"/>
              <a:t>Two sided - there is an association but does not specify any direction</a:t>
            </a:r>
          </a:p>
          <a:p>
            <a:pPr>
              <a:lnSpc>
                <a:spcPct val="140000"/>
              </a:lnSpc>
            </a:pPr>
            <a:endParaRPr lang="en-US" altLang="en-US" b="1" dirty="0"/>
          </a:p>
        </p:txBody>
      </p:sp>
      <p:sp>
        <p:nvSpPr>
          <p:cNvPr id="65539" name="Title 1">
            <a:extLst>
              <a:ext uri="{FF2B5EF4-FFF2-40B4-BE49-F238E27FC236}">
                <a16:creationId xmlns:a16="http://schemas.microsoft.com/office/drawing/2014/main" id="{DD99749A-9614-DEC1-251D-F718CF2289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b="1"/>
              <a:t>HYPOTHESIS DEVELOPMENT</a:t>
            </a:r>
          </a:p>
        </p:txBody>
      </p:sp>
    </p:spTree>
    <p:extLst>
      <p:ext uri="{BB962C8B-B14F-4D97-AF65-F5344CB8AC3E}">
        <p14:creationId xmlns:p14="http://schemas.microsoft.com/office/powerpoint/2010/main" val="255660300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2C7060-931D-736B-0FBC-6089F36250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3">
            <a:extLst>
              <a:ext uri="{FF2B5EF4-FFF2-40B4-BE49-F238E27FC236}">
                <a16:creationId xmlns:a16="http://schemas.microsoft.com/office/drawing/2014/main" id="{1659A810-C8A8-4583-B3BF-B62D9CDB6D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28468" y="1028114"/>
            <a:ext cx="10128738" cy="5035062"/>
          </a:xfrm>
        </p:spPr>
        <p:txBody>
          <a:bodyPr/>
          <a:lstStyle/>
          <a:p>
            <a:r>
              <a:rPr lang="en-US" altLang="en-US" dirty="0">
                <a:solidFill>
                  <a:srgbClr val="0432FF"/>
                </a:solidFill>
              </a:rPr>
              <a:t>Null Hypothesis </a:t>
            </a:r>
            <a:r>
              <a:rPr lang="en-US" altLang="en-US" dirty="0"/>
              <a:t>- </a:t>
            </a:r>
            <a:r>
              <a:rPr lang="en-US" altLang="en-US" dirty="0">
                <a:solidFill>
                  <a:srgbClr val="0432FF"/>
                </a:solidFill>
              </a:rPr>
              <a:t>The incidence of breast CA in women with family history is not different when compared to women w/out family history</a:t>
            </a:r>
          </a:p>
          <a:p>
            <a:r>
              <a:rPr lang="en-US" altLang="en-US" dirty="0">
                <a:solidFill>
                  <a:srgbClr val="006600"/>
                </a:solidFill>
              </a:rPr>
              <a:t>1-Sided Alternative Hypothesis - Women with family history of cancer have a greater incidence of breast CA when compared to women without a history</a:t>
            </a:r>
          </a:p>
          <a:p>
            <a:r>
              <a:rPr lang="en-US" altLang="en-US" dirty="0"/>
              <a:t>2-Sided Alternative Hypothesis - The incidence of breast CA in women with a family history of breast cancer is different from the incidence in women w/out family history</a:t>
            </a:r>
          </a:p>
        </p:txBody>
      </p:sp>
    </p:spTree>
    <p:extLst>
      <p:ext uri="{BB962C8B-B14F-4D97-AF65-F5344CB8AC3E}">
        <p14:creationId xmlns:p14="http://schemas.microsoft.com/office/powerpoint/2010/main" val="191455274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550EB8-05CE-EBDB-2D10-AD385F4720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>
            <a:extLst>
              <a:ext uri="{FF2B5EF4-FFF2-40B4-BE49-F238E27FC236}">
                <a16:creationId xmlns:a16="http://schemas.microsoft.com/office/drawing/2014/main" id="{10964C2F-6457-35F9-DFF3-E3959956BD2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33602" y="304800"/>
            <a:ext cx="8440737" cy="1143000"/>
          </a:xfrm>
        </p:spPr>
        <p:txBody>
          <a:bodyPr/>
          <a:lstStyle/>
          <a:p>
            <a:pPr algn="ctr"/>
            <a:r>
              <a:rPr lang="en-US" altLang="en-US" b="1"/>
              <a:t>NULL VS. ALTERNATE </a:t>
            </a:r>
          </a:p>
        </p:txBody>
      </p:sp>
      <p:sp>
        <p:nvSpPr>
          <p:cNvPr id="67587" name="Rectangle 3">
            <a:extLst>
              <a:ext uri="{FF2B5EF4-FFF2-40B4-BE49-F238E27FC236}">
                <a16:creationId xmlns:a16="http://schemas.microsoft.com/office/drawing/2014/main" id="{FD3E7887-0BB7-89AD-2CD6-A174E195107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37958" y="1905000"/>
            <a:ext cx="10213144" cy="375021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b="1" i="1" dirty="0">
                <a:solidFill>
                  <a:srgbClr val="003300"/>
                </a:solidFill>
              </a:rPr>
              <a:t>Null hypothesis can never be proven</a:t>
            </a:r>
          </a:p>
          <a:p>
            <a:pPr>
              <a:lnSpc>
                <a:spcPct val="90000"/>
              </a:lnSpc>
            </a:pPr>
            <a:r>
              <a:rPr lang="en-US" altLang="en-US" b="1" dirty="0">
                <a:solidFill>
                  <a:schemeClr val="hlink"/>
                </a:solidFill>
              </a:rPr>
              <a:t>Data can only reject a null hypothesis or fail to reject it</a:t>
            </a:r>
          </a:p>
          <a:p>
            <a:pPr>
              <a:lnSpc>
                <a:spcPct val="90000"/>
              </a:lnSpc>
            </a:pPr>
            <a:r>
              <a:rPr lang="en-US" altLang="en-US" b="1" dirty="0"/>
              <a:t>If comparison of two groups (e.g. treatment, no treatment) reveals no statistically significant difference between the two, it does not mean that there is no difference in reality. </a:t>
            </a:r>
          </a:p>
          <a:p>
            <a:pPr>
              <a:lnSpc>
                <a:spcPct val="90000"/>
              </a:lnSpc>
            </a:pPr>
            <a:r>
              <a:rPr lang="en-US" altLang="en-US" b="1" dirty="0">
                <a:solidFill>
                  <a:schemeClr val="hlink"/>
                </a:solidFill>
              </a:rPr>
              <a:t>It only means that you do not have enough evidence to reject the null hypothesis i.e. </a:t>
            </a:r>
            <a:r>
              <a:rPr lang="en-US" altLang="en-US" b="1" i="1" dirty="0">
                <a:solidFill>
                  <a:schemeClr val="hlink"/>
                </a:solidFill>
              </a:rPr>
              <a:t>you fail to reject the null hypothesis</a:t>
            </a:r>
            <a:r>
              <a:rPr lang="en-US" altLang="en-US" b="1" dirty="0">
                <a:solidFill>
                  <a:schemeClr val="hlink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5158819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46075"/>
          </a:xfrm>
        </p:spPr>
        <p:txBody>
          <a:bodyPr>
            <a:noAutofit/>
          </a:bodyPr>
          <a:lstStyle/>
          <a:p>
            <a:r>
              <a:rPr lang="en-US" sz="3200" b="1" u="sng" dirty="0">
                <a:solidFill>
                  <a:srgbClr val="0432FF"/>
                </a:solidFill>
                <a:latin typeface="+mn-lt"/>
              </a:rPr>
              <a:t>FORMS OF HYPOTHESIS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838200" y="1117600"/>
            <a:ext cx="5181600" cy="5059363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>
                <a:solidFill>
                  <a:srgbClr val="0432FF"/>
                </a:solidFill>
              </a:rPr>
              <a:t>NULL HYPOTHESIS</a:t>
            </a:r>
          </a:p>
          <a:p>
            <a:pPr marL="0" indent="0">
              <a:buNone/>
            </a:pPr>
            <a:endParaRPr lang="en-US" dirty="0"/>
          </a:p>
          <a:p>
            <a:pPr>
              <a:lnSpc>
                <a:spcPct val="100000"/>
              </a:lnSpc>
            </a:pPr>
            <a:r>
              <a:rPr lang="en-US" dirty="0"/>
              <a:t>Predicts that no relationship or significance difference exists between two or more variables.</a:t>
            </a:r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172200" y="1117600"/>
            <a:ext cx="5181600" cy="5059363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>
                <a:solidFill>
                  <a:srgbClr val="FF0000"/>
                </a:solidFill>
              </a:rPr>
              <a:t>ALTERNATE HYPOTHESIS</a:t>
            </a:r>
          </a:p>
          <a:p>
            <a:endParaRPr lang="en-US" dirty="0"/>
          </a:p>
          <a:p>
            <a:pPr>
              <a:lnSpc>
                <a:spcPct val="100000"/>
              </a:lnSpc>
            </a:pPr>
            <a:r>
              <a:rPr lang="en-US" dirty="0"/>
              <a:t>There exist a significant difference between two or more variables.</a:t>
            </a:r>
          </a:p>
          <a:p>
            <a:pPr>
              <a:lnSpc>
                <a:spcPct val="100000"/>
              </a:lnSpc>
            </a:pPr>
            <a:r>
              <a:rPr lang="en-US" dirty="0"/>
              <a:t>Non- directional hypothesis or  Directional hypothesis.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87400" y="5473005"/>
            <a:ext cx="10769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Null hypothesis is a hypothesis to be disproved. When the null hypothesis is rejected, alternate hypothesis accepted- at least for the time being. </a:t>
            </a:r>
          </a:p>
        </p:txBody>
      </p:sp>
    </p:spTree>
    <p:extLst>
      <p:ext uri="{BB962C8B-B14F-4D97-AF65-F5344CB8AC3E}">
        <p14:creationId xmlns:p14="http://schemas.microsoft.com/office/powerpoint/2010/main" val="2122773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7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25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chemeClr val="accent4">
                    <a:lumMod val="50000"/>
                  </a:schemeClr>
                </a:solidFill>
                <a:latin typeface="Britannic Bold" charset="0"/>
                <a:ea typeface="Britannic Bold" charset="0"/>
                <a:cs typeface="Britannic Bold" charset="0"/>
              </a:rPr>
              <a:t>CONCLUSION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84629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Exercise thoroughly in selecting research topic and framing the RQ/ hypothesis</a:t>
            </a:r>
          </a:p>
          <a:p>
            <a:pPr>
              <a:lnSpc>
                <a:spcPct val="150000"/>
              </a:lnSpc>
            </a:pPr>
            <a:r>
              <a:rPr lang="en-US" dirty="0"/>
              <a:t>Reflection on all the currently available info on the proposed topic is vital.</a:t>
            </a:r>
          </a:p>
          <a:p>
            <a:pPr>
              <a:lnSpc>
                <a:spcPct val="150000"/>
              </a:lnSpc>
            </a:pPr>
            <a:r>
              <a:rPr lang="en-US" dirty="0"/>
              <a:t>Evaluate RQ for the application of PICO strategy &amp; compliance of goodness criteria.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backgroundMark x1="56625" y1="52971" x2="56625" y2="52971"/>
                        <a14:backgroundMark x1="56625" y1="52971" x2="56625" y2="529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739098" y="-197778"/>
            <a:ext cx="2452902" cy="2451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390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6927" y="2564831"/>
            <a:ext cx="418289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latin typeface="Britannic Bold" charset="0"/>
                <a:ea typeface="Britannic Bold" charset="0"/>
                <a:cs typeface="Britannic Bold" charset="0"/>
              </a:rPr>
              <a:t>Thank </a:t>
            </a:r>
          </a:p>
          <a:p>
            <a:pPr algn="ctr"/>
            <a:r>
              <a:rPr lang="en-US" sz="6000" b="1" dirty="0">
                <a:latin typeface="Britannic Bold" charset="0"/>
                <a:ea typeface="Britannic Bold" charset="0"/>
                <a:cs typeface="Britannic Bold" charset="0"/>
              </a:rPr>
              <a:t>You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3149" y="786624"/>
            <a:ext cx="4710349" cy="5495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264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596275-D2E5-5D89-142B-690F81C854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8BAD96-454B-9D52-DF3C-D93AE89C9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0432FF"/>
                </a:solidFill>
              </a:rPr>
              <a:t>WHO ALL CAN DO RESEARCH?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0B6458-B043-8905-8BB6-79DFC15C24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Students</a:t>
            </a:r>
          </a:p>
          <a:p>
            <a:r>
              <a:rPr lang="en-US" dirty="0"/>
              <a:t>Teachers</a:t>
            </a:r>
          </a:p>
          <a:p>
            <a:r>
              <a:rPr lang="en-US" dirty="0"/>
              <a:t>Scientists</a:t>
            </a:r>
          </a:p>
          <a:p>
            <a:r>
              <a:rPr lang="en-US" dirty="0"/>
              <a:t>Paramedics</a:t>
            </a:r>
          </a:p>
          <a:p>
            <a:r>
              <a:rPr lang="en-US" dirty="0"/>
              <a:t>Lab workers</a:t>
            </a:r>
          </a:p>
          <a:p>
            <a:r>
              <a:rPr lang="en-US" dirty="0"/>
              <a:t>Policy Planners</a:t>
            </a:r>
          </a:p>
          <a:p>
            <a:r>
              <a:rPr lang="en-US" dirty="0"/>
              <a:t>Administration</a:t>
            </a:r>
          </a:p>
        </p:txBody>
      </p:sp>
    </p:spTree>
    <p:extLst>
      <p:ext uri="{BB962C8B-B14F-4D97-AF65-F5344CB8AC3E}">
        <p14:creationId xmlns:p14="http://schemas.microsoft.com/office/powerpoint/2010/main" val="31565069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3124200" y="371476"/>
            <a:ext cx="5918200" cy="131921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0432FF"/>
                </a:solidFill>
                <a:latin typeface="Britannic Bold" charset="0"/>
                <a:ea typeface="Britannic Bold" charset="0"/>
                <a:cs typeface="Britannic Bold" charset="0"/>
              </a:rPr>
              <a:t>TYPES OF RESEARCH 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203200" y="3302794"/>
            <a:ext cx="2692400" cy="215820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3092450" y="3302794"/>
            <a:ext cx="2692400" cy="215820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5981700" y="3302794"/>
            <a:ext cx="2692400" cy="215820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8991600" y="3302794"/>
            <a:ext cx="2844800" cy="215820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508000" y="3733800"/>
            <a:ext cx="22542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432FF"/>
                </a:solidFill>
                <a:latin typeface="Britannic Bold" charset="0"/>
                <a:ea typeface="Britannic Bold" charset="0"/>
                <a:cs typeface="Britannic Bold" charset="0"/>
              </a:rPr>
              <a:t>BASIC</a:t>
            </a:r>
          </a:p>
          <a:p>
            <a:pPr algn="ctr"/>
            <a:r>
              <a:rPr lang="en-US" sz="3200" dirty="0">
                <a:solidFill>
                  <a:srgbClr val="0432FF"/>
                </a:solidFill>
                <a:latin typeface="Britannic Bold" charset="0"/>
                <a:ea typeface="Britannic Bold" charset="0"/>
                <a:cs typeface="Britannic Bold" charset="0"/>
              </a:rPr>
              <a:t>RESEARCH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225800" y="3733800"/>
            <a:ext cx="24257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432FF"/>
                </a:solidFill>
                <a:latin typeface="Britannic Bold" charset="0"/>
                <a:ea typeface="Britannic Bold" charset="0"/>
                <a:cs typeface="Britannic Bold" charset="0"/>
              </a:rPr>
              <a:t>APPLIED </a:t>
            </a:r>
          </a:p>
          <a:p>
            <a:pPr algn="ctr"/>
            <a:r>
              <a:rPr lang="en-US" sz="3200" dirty="0">
                <a:solidFill>
                  <a:srgbClr val="0432FF"/>
                </a:solidFill>
                <a:latin typeface="Britannic Bold" charset="0"/>
                <a:ea typeface="Britannic Bold" charset="0"/>
                <a:cs typeface="Britannic Bold" charset="0"/>
              </a:rPr>
              <a:t>RESEARCH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102350" y="3733800"/>
            <a:ext cx="25590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432FF"/>
                </a:solidFill>
                <a:latin typeface="Britannic Bold" charset="0"/>
                <a:ea typeface="Britannic Bold" charset="0"/>
                <a:cs typeface="Britannic Bold" charset="0"/>
              </a:rPr>
              <a:t>QUALITATIVE</a:t>
            </a:r>
          </a:p>
          <a:p>
            <a:pPr algn="ctr"/>
            <a:r>
              <a:rPr lang="en-US" sz="3200" dirty="0">
                <a:solidFill>
                  <a:srgbClr val="0432FF"/>
                </a:solidFill>
                <a:latin typeface="Britannic Bold" charset="0"/>
                <a:ea typeface="Britannic Bold" charset="0"/>
                <a:cs typeface="Britannic Bold" charset="0"/>
              </a:rPr>
              <a:t>RESEARCH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042400" y="3733800"/>
            <a:ext cx="2819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432FF"/>
                </a:solidFill>
                <a:latin typeface="Britannic Bold" charset="0"/>
                <a:ea typeface="Britannic Bold" charset="0"/>
                <a:cs typeface="Britannic Bold" charset="0"/>
              </a:rPr>
              <a:t>QUANTITATIVE</a:t>
            </a:r>
          </a:p>
          <a:p>
            <a:pPr algn="ctr"/>
            <a:r>
              <a:rPr lang="en-US" sz="3200" dirty="0">
                <a:solidFill>
                  <a:srgbClr val="0432FF"/>
                </a:solidFill>
                <a:latin typeface="Britannic Bold" charset="0"/>
                <a:ea typeface="Britannic Bold" charset="0"/>
                <a:cs typeface="Britannic Bold" charset="0"/>
              </a:rPr>
              <a:t>RESEARCH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4438650" y="1856979"/>
            <a:ext cx="1045972" cy="12303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1905000" y="1825625"/>
            <a:ext cx="2768601" cy="11539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6400800" y="1856979"/>
            <a:ext cx="981075" cy="11225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7437247" y="1825625"/>
            <a:ext cx="2544953" cy="11313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3039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" grpId="0"/>
      <p:bldP spid="9" grpId="0" animBg="1"/>
      <p:bldP spid="10" grpId="0" animBg="1"/>
      <p:bldP spid="11" grpId="0" animBg="1"/>
      <p:bldP spid="12" grpId="0" animBg="1"/>
      <p:bldP spid="13" grpId="0"/>
      <p:bldP spid="14" grpId="0"/>
      <p:bldP spid="15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38200" y="365125"/>
            <a:ext cx="10515600" cy="6111875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sz="3600" b="1" dirty="0">
                <a:solidFill>
                  <a:srgbClr val="0432FF"/>
                </a:solidFill>
              </a:rPr>
              <a:t>BASIC RESEARCH </a:t>
            </a:r>
            <a:r>
              <a:rPr lang="en-US" sz="3200" b="1" dirty="0">
                <a:solidFill>
                  <a:srgbClr val="002060"/>
                </a:solidFill>
              </a:rPr>
              <a:t>: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</a:p>
          <a:p>
            <a:pPr>
              <a:lnSpc>
                <a:spcPct val="110000"/>
              </a:lnSpc>
              <a:buFont typeface="Wingdings" charset="2"/>
              <a:buChar char="v"/>
            </a:pPr>
            <a:endParaRPr lang="en-US" sz="1600" dirty="0"/>
          </a:p>
          <a:p>
            <a:pPr>
              <a:lnSpc>
                <a:spcPct val="110000"/>
              </a:lnSpc>
            </a:pPr>
            <a:r>
              <a:rPr lang="en-US" sz="3200" dirty="0"/>
              <a:t>Research driven by the curiosity or interest of a scientist in a particular subject.</a:t>
            </a:r>
          </a:p>
          <a:p>
            <a:pPr>
              <a:lnSpc>
                <a:spcPct val="110000"/>
              </a:lnSpc>
            </a:pPr>
            <a:endParaRPr lang="en-US" sz="3200" dirty="0"/>
          </a:p>
          <a:p>
            <a:pPr>
              <a:lnSpc>
                <a:spcPct val="110000"/>
              </a:lnSpc>
            </a:pPr>
            <a:r>
              <a:rPr lang="en-US" sz="3200" dirty="0"/>
              <a:t>Main purpose is to </a:t>
            </a:r>
            <a:r>
              <a:rPr lang="en-US" sz="3200" dirty="0">
                <a:solidFill>
                  <a:srgbClr val="C00000"/>
                </a:solidFill>
              </a:rPr>
              <a:t>expand</a:t>
            </a:r>
            <a:r>
              <a:rPr lang="en-US" sz="3200" dirty="0"/>
              <a:t> the existing pool of </a:t>
            </a:r>
            <a:r>
              <a:rPr lang="en-US" sz="3200" dirty="0">
                <a:solidFill>
                  <a:srgbClr val="C00000"/>
                </a:solidFill>
              </a:rPr>
              <a:t>knowledge</a:t>
            </a:r>
          </a:p>
          <a:p>
            <a:pPr>
              <a:lnSpc>
                <a:spcPct val="110000"/>
              </a:lnSpc>
            </a:pPr>
            <a:endParaRPr lang="en-US" sz="3200" dirty="0">
              <a:solidFill>
                <a:srgbClr val="C00000"/>
              </a:solidFill>
            </a:endParaRPr>
          </a:p>
          <a:p>
            <a:pPr>
              <a:lnSpc>
                <a:spcPct val="110000"/>
              </a:lnSpc>
            </a:pPr>
            <a:r>
              <a:rPr lang="en-US" sz="3200" dirty="0"/>
              <a:t>There is no obvious/immediate commercial value of the outcome of basic research.</a:t>
            </a:r>
          </a:p>
        </p:txBody>
      </p:sp>
    </p:spTree>
    <p:extLst>
      <p:ext uri="{BB962C8B-B14F-4D97-AF65-F5344CB8AC3E}">
        <p14:creationId xmlns:p14="http://schemas.microsoft.com/office/powerpoint/2010/main" val="558465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solidFill>
                  <a:srgbClr val="C00000"/>
                </a:solidFill>
              </a:rPr>
              <a:t>EXAMPLES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lnSpc>
                <a:spcPct val="110000"/>
              </a:lnSpc>
              <a:buFont typeface="Arial"/>
              <a:buAutoNum type="arabicPeriod"/>
            </a:pPr>
            <a:r>
              <a:rPr lang="en-US" dirty="0"/>
              <a:t>What is the </a:t>
            </a:r>
            <a:r>
              <a:rPr lang="en-US" u="sng" dirty="0"/>
              <a:t>mechanism of infection</a:t>
            </a:r>
            <a:r>
              <a:rPr lang="en-US" dirty="0"/>
              <a:t> by HIV virus? </a:t>
            </a:r>
          </a:p>
          <a:p>
            <a:pPr marL="514350" indent="-514350">
              <a:lnSpc>
                <a:spcPct val="110000"/>
              </a:lnSpc>
              <a:buFont typeface="Arial"/>
              <a:buAutoNum type="arabicPeriod"/>
            </a:pPr>
            <a:r>
              <a:rPr lang="en-US" dirty="0"/>
              <a:t>What is the </a:t>
            </a:r>
            <a:r>
              <a:rPr lang="en-US" u="sng" dirty="0"/>
              <a:t>mechanism of infection</a:t>
            </a:r>
            <a:r>
              <a:rPr lang="en-US" dirty="0"/>
              <a:t> by H1N1 virus?</a:t>
            </a:r>
          </a:p>
          <a:p>
            <a:pPr marL="514350" indent="-514350">
              <a:lnSpc>
                <a:spcPct val="110000"/>
              </a:lnSpc>
              <a:buFont typeface="Arial"/>
              <a:buAutoNum type="arabicPeriod"/>
            </a:pPr>
            <a:r>
              <a:rPr lang="en-US" dirty="0"/>
              <a:t>What is the genetic code for humans?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0087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6722</TotalTime>
  <Words>2310</Words>
  <Application>Microsoft Macintosh PowerPoint</Application>
  <PresentationFormat>Widescreen</PresentationFormat>
  <Paragraphs>333</Paragraphs>
  <Slides>58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67" baseType="lpstr">
      <vt:lpstr>Aptos</vt:lpstr>
      <vt:lpstr>Arial</vt:lpstr>
      <vt:lpstr>Britannic Bold</vt:lpstr>
      <vt:lpstr>Calibri</vt:lpstr>
      <vt:lpstr>Calibri Light</vt:lpstr>
      <vt:lpstr>Times New Roman</vt:lpstr>
      <vt:lpstr>Verdana</vt:lpstr>
      <vt:lpstr>Wingdings</vt:lpstr>
      <vt:lpstr>Office Theme</vt:lpstr>
      <vt:lpstr>DESIGNING  A RESEARCH QUESTION/ HYPOTHESIS</vt:lpstr>
      <vt:lpstr>INTRODUCTION</vt:lpstr>
      <vt:lpstr>DEFINITIONS</vt:lpstr>
      <vt:lpstr>THE NEED</vt:lpstr>
      <vt:lpstr>PowerPoint Presentation</vt:lpstr>
      <vt:lpstr>WHO ALL CAN DO RESEARCH?</vt:lpstr>
      <vt:lpstr>TYPES OF RESEARCH </vt:lpstr>
      <vt:lpstr>PowerPoint Presentation</vt:lpstr>
      <vt:lpstr>EXAMPLES</vt:lpstr>
      <vt:lpstr>PowerPoint Presentation</vt:lpstr>
      <vt:lpstr>PowerPoint Presentation</vt:lpstr>
      <vt:lpstr>EXAMPLES : </vt:lpstr>
      <vt:lpstr>PowerPoint Presentation</vt:lpstr>
      <vt:lpstr>EXAMPLES:</vt:lpstr>
      <vt:lpstr>RESEARCH QUESTION</vt:lpstr>
      <vt:lpstr>Clinical issues and Questions in the Practice of Medicine</vt:lpstr>
      <vt:lpstr>Clinical issues and Questions in the  Practice of Medicine </vt:lpstr>
      <vt:lpstr>Clinical issues and Questions in the  Practice of Medicine </vt:lpstr>
      <vt:lpstr>PowerPoint Presentation</vt:lpstr>
      <vt:lpstr>PowerPoint Presentation</vt:lpstr>
      <vt:lpstr>WAYS TO SELECT RESEARCH TOPICS</vt:lpstr>
      <vt:lpstr>PICO: Essential Elements of Research Question</vt:lpstr>
      <vt:lpstr>PowerPoint Presentation</vt:lpstr>
      <vt:lpstr>Example 1</vt:lpstr>
      <vt:lpstr>Example 2</vt:lpstr>
      <vt:lpstr>Example 3</vt:lpstr>
      <vt:lpstr>FRAMING A RQ/ HYPOTHESIS</vt:lpstr>
      <vt:lpstr>(FINER) Criteria for Good Research Question </vt:lpstr>
      <vt:lpstr>Characteristic of a good question</vt:lpstr>
      <vt:lpstr>Characteristic of a good question</vt:lpstr>
      <vt:lpstr>Characteristic of a good question</vt:lpstr>
      <vt:lpstr>Characteristic of a good question</vt:lpstr>
      <vt:lpstr>Characteristic of a good question</vt:lpstr>
      <vt:lpstr>Steps in developing a research question</vt:lpstr>
      <vt:lpstr>Steps in developing a research question</vt:lpstr>
      <vt:lpstr>Steps in developing a research question</vt:lpstr>
      <vt:lpstr>Narrowing and Clarifying</vt:lpstr>
      <vt:lpstr>RESEARCH QUESTION AND HYPOTHESIS</vt:lpstr>
      <vt:lpstr>WHAT IS A RESEARCH QUESTION?  </vt:lpstr>
      <vt:lpstr>PowerPoint Presentation</vt:lpstr>
      <vt:lpstr>PowerPoint Presentation</vt:lpstr>
      <vt:lpstr>PowerPoint Presentation</vt:lpstr>
      <vt:lpstr>WHAT IS HYPOTHESIS?</vt:lpstr>
      <vt:lpstr>HYPOTHESIS</vt:lpstr>
      <vt:lpstr>HYPOTHESIS</vt:lpstr>
      <vt:lpstr>HYPOTHESIS</vt:lpstr>
      <vt:lpstr>HYPOTHESIS</vt:lpstr>
      <vt:lpstr>HYPOTHESIS</vt:lpstr>
      <vt:lpstr>HYPOTHESIS</vt:lpstr>
      <vt:lpstr>HYPOTHESIS</vt:lpstr>
      <vt:lpstr>HYPOTHESIS DEVELOPMENT</vt:lpstr>
      <vt:lpstr>HYPOTHESIS DEVELOPMENT</vt:lpstr>
      <vt:lpstr>HYPOTHESIS DEVELOPMENT</vt:lpstr>
      <vt:lpstr>PowerPoint Presentation</vt:lpstr>
      <vt:lpstr>NULL VS. ALTERNATE </vt:lpstr>
      <vt:lpstr>FORMS OF HYPOTHESIS</vt:lpstr>
      <vt:lpstr>CONCLUSION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FORMULATING A RESEARCH QUESTION/ HYPOTHESIS</dc:title>
  <dc:creator>Microsoft Office User</dc:creator>
  <cp:lastModifiedBy>narendra gupta</cp:lastModifiedBy>
  <cp:revision>76</cp:revision>
  <dcterms:created xsi:type="dcterms:W3CDTF">2018-11-20T05:18:56Z</dcterms:created>
  <dcterms:modified xsi:type="dcterms:W3CDTF">2025-03-24T02:42:49Z</dcterms:modified>
</cp:coreProperties>
</file>