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4"/>
  </p:notesMasterIdLst>
  <p:sldIdLst>
    <p:sldId id="330" r:id="rId2"/>
    <p:sldId id="266" r:id="rId3"/>
    <p:sldId id="268" r:id="rId4"/>
    <p:sldId id="269" r:id="rId5"/>
    <p:sldId id="271" r:id="rId6"/>
    <p:sldId id="275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8" r:id="rId18"/>
    <p:sldId id="289" r:id="rId19"/>
    <p:sldId id="290" r:id="rId20"/>
    <p:sldId id="292" r:id="rId21"/>
    <p:sldId id="293" r:id="rId22"/>
    <p:sldId id="300" r:id="rId23"/>
    <p:sldId id="299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317" r:id="rId41"/>
    <p:sldId id="318" r:id="rId42"/>
    <p:sldId id="319" r:id="rId43"/>
    <p:sldId id="320" r:id="rId44"/>
    <p:sldId id="321" r:id="rId45"/>
    <p:sldId id="322" r:id="rId46"/>
    <p:sldId id="323" r:id="rId47"/>
    <p:sldId id="324" r:id="rId48"/>
    <p:sldId id="325" r:id="rId49"/>
    <p:sldId id="326" r:id="rId50"/>
    <p:sldId id="329" r:id="rId51"/>
    <p:sldId id="327" r:id="rId52"/>
    <p:sldId id="257" r:id="rId53"/>
    <p:sldId id="259" r:id="rId54"/>
    <p:sldId id="331" r:id="rId55"/>
    <p:sldId id="332" r:id="rId56"/>
    <p:sldId id="333" r:id="rId57"/>
    <p:sldId id="334" r:id="rId58"/>
    <p:sldId id="335" r:id="rId59"/>
    <p:sldId id="336" r:id="rId60"/>
    <p:sldId id="337" r:id="rId61"/>
    <p:sldId id="338" r:id="rId62"/>
    <p:sldId id="291" r:id="rId63"/>
    <p:sldId id="341" r:id="rId64"/>
    <p:sldId id="342" r:id="rId65"/>
    <p:sldId id="343" r:id="rId66"/>
    <p:sldId id="344" r:id="rId67"/>
    <p:sldId id="345" r:id="rId68"/>
    <p:sldId id="346" r:id="rId69"/>
    <p:sldId id="347" r:id="rId70"/>
    <p:sldId id="356" r:id="rId71"/>
    <p:sldId id="357" r:id="rId72"/>
    <p:sldId id="362" r:id="rId73"/>
    <p:sldId id="363" r:id="rId74"/>
    <p:sldId id="364" r:id="rId75"/>
    <p:sldId id="365" r:id="rId76"/>
    <p:sldId id="328" r:id="rId77"/>
    <p:sldId id="369" r:id="rId78"/>
    <p:sldId id="370" r:id="rId79"/>
    <p:sldId id="371" r:id="rId80"/>
    <p:sldId id="372" r:id="rId81"/>
    <p:sldId id="373" r:id="rId82"/>
    <p:sldId id="374" r:id="rId8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vakar Mishra" initials="DM" lastIdx="2" clrIdx="0"/>
  <p:cmAuthor id="2" name="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00"/>
  </p:normalViewPr>
  <p:slideViewPr>
    <p:cSldViewPr>
      <p:cViewPr varScale="1">
        <p:scale>
          <a:sx n="91" d="100"/>
          <a:sy n="91" d="100"/>
        </p:scale>
        <p:origin x="150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notesMaster" Target="notesMasters/notesMaster1.xml"/><Relationship Id="rId89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3-05-20T18:14:35.641" idx="1">
    <p:pos x="6000" y="0"/>
    <p:text>-Divakar Mishra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7368F-41E1-4415-9A1B-863F0DF70B44}" type="datetimeFigureOut">
              <a:rPr lang="en-US" smtClean="0"/>
              <a:pPr/>
              <a:t>3/23/25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C7FD2-B5D2-4040-AA52-50BDED592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CD3B5E-386F-41B9-8A65-AF4FEFEF99D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97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3" name="Google Shape;7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64BBD-2D37-4885-B02F-F9F62AEC64F6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5589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715" tIns="89715" rIns="89715" bIns="89715" anchor="t" anchorCtr="0">
            <a:noAutofit/>
          </a:bodyPr>
          <a:lstStyle/>
          <a:p>
            <a:pPr>
              <a:buSzPts val="1100"/>
            </a:pPr>
            <a:endParaRPr dirty="0"/>
          </a:p>
        </p:txBody>
      </p:sp>
      <p:sp>
        <p:nvSpPr>
          <p:cNvPr id="73" name="Google Shape;7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>
            <a:spLocks noGrp="1"/>
          </p:cNvSpPr>
          <p:nvPr>
            <p:ph type="body" idx="1"/>
          </p:nvPr>
        </p:nvSpPr>
        <p:spPr>
          <a:xfrm>
            <a:off x="686421" y="4400238"/>
            <a:ext cx="5485158" cy="3600762"/>
          </a:xfrm>
          <a:prstGeom prst="rect">
            <a:avLst/>
          </a:prstGeom>
        </p:spPr>
        <p:txBody>
          <a:bodyPr spcFirstLastPara="1" wrap="square" lIns="89715" tIns="44845" rIns="89715" bIns="44845" anchor="t" anchorCtr="0">
            <a:noAutofit/>
          </a:bodyPr>
          <a:lstStyle/>
          <a:p>
            <a:endParaRPr dirty="0"/>
          </a:p>
        </p:txBody>
      </p:sp>
      <p:sp>
        <p:nvSpPr>
          <p:cNvPr id="161" name="Google Shape;1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5:notes"/>
          <p:cNvSpPr txBox="1">
            <a:spLocks noGrp="1"/>
          </p:cNvSpPr>
          <p:nvPr>
            <p:ph type="body" idx="1"/>
          </p:nvPr>
        </p:nvSpPr>
        <p:spPr>
          <a:xfrm>
            <a:off x="686421" y="4400238"/>
            <a:ext cx="5485158" cy="3600762"/>
          </a:xfrm>
          <a:prstGeom prst="rect">
            <a:avLst/>
          </a:prstGeom>
        </p:spPr>
        <p:txBody>
          <a:bodyPr spcFirstLastPara="1" wrap="square" lIns="89715" tIns="44845" rIns="89715" bIns="44845" anchor="t" anchorCtr="0">
            <a:noAutofit/>
          </a:bodyPr>
          <a:lstStyle/>
          <a:p>
            <a:endParaRPr dirty="0"/>
          </a:p>
        </p:txBody>
      </p:sp>
      <p:sp>
        <p:nvSpPr>
          <p:cNvPr id="195" name="Google Shape;19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r>
              <a:t>Should you write “ cases of”</a:t>
            </a:r>
          </a:p>
        </p:txBody>
      </p:sp>
    </p:spTree>
    <p:extLst>
      <p:ext uri="{BB962C8B-B14F-4D97-AF65-F5344CB8AC3E}">
        <p14:creationId xmlns:p14="http://schemas.microsoft.com/office/powerpoint/2010/main" val="21962662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AAA2F-A954-4780-B904-8A2DC0E7181D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512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67A33-650C-46B6-B1F1-068C896C2F40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8601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62952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6" name="Google Shape;15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68857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1" name="Google Shape;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Should you write “ cases</a:t>
            </a:r>
            <a:r>
              <a:rPr lang="en-IN" baseline="0" dirty="0"/>
              <a:t> of”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E9DCC-E97E-48F1-8AF4-8AF1F94DD3D0}" type="slidenum">
              <a:rPr lang="en-IN" smtClean="0"/>
              <a:pPr/>
              <a:t>75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60984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3</a:t>
            </a:r>
            <a:r>
              <a:rPr lang="en-IN" baseline="30000" dirty="0"/>
              <a:t>rd</a:t>
            </a:r>
            <a:r>
              <a:rPr lang="en-IN" baseline="0" dirty="0"/>
              <a:t> </a:t>
            </a:r>
            <a:r>
              <a:rPr lang="en-IN" dirty="0"/>
              <a:t>correlation “ if any”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E9DCC-E97E-48F1-8AF4-8AF1F94DD3D0}" type="slidenum">
              <a:rPr lang="en-IN" smtClean="0"/>
              <a:pPr/>
              <a:t>76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0406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Slide Image Placeholder 1"/>
          <p:cNvSpPr>
            <a:spLocks noGrp="1" noRot="1" noChangeAspect="1" noEditPoint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48622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48623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0CEC7991-741E-4BF8-9018-2F3152ACD8DB}" type="slidenum">
              <a:rPr lang="en-US" smtClean="0"/>
              <a:pPr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223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EAA893-66D5-A258-44F6-6B01578C7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Slide Image Placeholder 1">
            <a:extLst>
              <a:ext uri="{FF2B5EF4-FFF2-40B4-BE49-F238E27FC236}">
                <a16:creationId xmlns:a16="http://schemas.microsoft.com/office/drawing/2014/main" id="{37424856-CB4F-7CD8-F459-3087B2543EDB}"/>
              </a:ext>
            </a:extLst>
          </p:cNvPr>
          <p:cNvSpPr>
            <a:spLocks noGrp="1" noRot="1" noChangeAspect="1" noEditPoint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48653" name="Text Placeholder 2">
            <a:extLst>
              <a:ext uri="{FF2B5EF4-FFF2-40B4-BE49-F238E27FC236}">
                <a16:creationId xmlns:a16="http://schemas.microsoft.com/office/drawing/2014/main" id="{1C4238CC-E39D-7249-4E01-0621DAF6E3DB}"/>
              </a:ext>
            </a:extLst>
          </p:cNvPr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48654" name="Slide Number Placeholder 3">
            <a:extLst>
              <a:ext uri="{FF2B5EF4-FFF2-40B4-BE49-F238E27FC236}">
                <a16:creationId xmlns:a16="http://schemas.microsoft.com/office/drawing/2014/main" id="{F42B80F5-10FC-AA73-5FFB-5BC8484AB7F8}"/>
              </a:ext>
            </a:extLst>
          </p:cNvPr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1FE66A7E-89CF-45C2-84A0-C2658EF498D0}" type="slidenum">
              <a:rPr lang="en-US" smtClean="0"/>
              <a:pPr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62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3" name="Google Shape;7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6BEEAB-76E2-42A9-A86C-ED139A551F94}" type="slidenum">
              <a:rPr lang="en-IN" smtClean="0"/>
              <a:pPr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1452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A2FB4-E9B4-4AE7-BD42-809279D6D28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DF4FAA-ED16-487B-B428-439D8EAB1313}" type="slidenum">
              <a:rPr lang="en-AE" smtClean="0"/>
              <a:pPr/>
              <a:t>28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0631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77760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Should you write “ cases of”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1" name="Google Shape;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021B-3915-4103-BA70-81BB65589E9B}" type="datetimeFigureOut">
              <a:rPr lang="en-US" smtClean="0"/>
              <a:pPr/>
              <a:t>3/23/25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D7EA-EC83-4BBD-A8BD-02F2DC141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021B-3915-4103-BA70-81BB65589E9B}" type="datetimeFigureOut">
              <a:rPr lang="en-US" smtClean="0"/>
              <a:pPr/>
              <a:t>3/23/25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D7EA-EC83-4BBD-A8BD-02F2DC141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021B-3915-4103-BA70-81BB65589E9B}" type="datetimeFigureOut">
              <a:rPr lang="en-US" smtClean="0"/>
              <a:pPr/>
              <a:t>3/23/25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D7EA-EC83-4BBD-A8BD-02F2DC141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4384742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2"/>
          <p:cNvSpPr txBox="1">
            <a:spLocks noGrp="1"/>
          </p:cNvSpPr>
          <p:nvPr>
            <p:ph type="title"/>
          </p:nvPr>
        </p:nvSpPr>
        <p:spPr>
          <a:xfrm>
            <a:off x="2874644" y="122682"/>
            <a:ext cx="3394710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2"/>
          <p:cNvSpPr txBox="1">
            <a:spLocks noGrp="1"/>
          </p:cNvSpPr>
          <p:nvPr>
            <p:ph type="body" idx="1"/>
          </p:nvPr>
        </p:nvSpPr>
        <p:spPr>
          <a:xfrm>
            <a:off x="1499139" y="1297939"/>
            <a:ext cx="6150769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50503" y="5929931"/>
            <a:ext cx="8239126" cy="318490"/>
          </a:xfrm>
          <a:prstGeom prst="rect">
            <a:avLst/>
          </a:prstGeom>
        </p:spPr>
        <p:txBody>
          <a:bodyPr lIns="19202" tIns="19202" rIns="19202" bIns="19202"/>
          <a:lstStyle>
            <a:lvl1pPr marL="0" indent="0" defTabSz="346710">
              <a:lnSpc>
                <a:spcPct val="100000"/>
              </a:lnSpc>
              <a:spcBef>
                <a:spcPts val="0"/>
              </a:spcBef>
              <a:buSzTx/>
              <a:buNone/>
              <a:defRPr sz="15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452436" y="1287495"/>
            <a:ext cx="8239127" cy="2324101"/>
          </a:xfrm>
          <a:prstGeom prst="rect">
            <a:avLst/>
          </a:prstGeom>
        </p:spPr>
        <p:txBody>
          <a:bodyPr anchor="b"/>
          <a:lstStyle>
            <a:lvl1pPr>
              <a:defRPr sz="4900" spc="-97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50504" y="3611595"/>
            <a:ext cx="8239125" cy="952501"/>
          </a:xfrm>
          <a:prstGeom prst="rect">
            <a:avLst/>
          </a:prstGeom>
        </p:spPr>
        <p:txBody>
          <a:bodyPr/>
          <a:lstStyle>
            <a:lvl1pPr marL="0" indent="0" defTabSz="346710">
              <a:lnSpc>
                <a:spcPct val="100000"/>
              </a:lnSpc>
              <a:spcBef>
                <a:spcPts val="0"/>
              </a:spcBef>
              <a:buSzTx/>
              <a:buNone/>
              <a:defRPr sz="2300" b="1"/>
            </a:lvl1pPr>
            <a:lvl2pPr marL="0" indent="192024" defTabSz="346710">
              <a:lnSpc>
                <a:spcPct val="100000"/>
              </a:lnSpc>
              <a:spcBef>
                <a:spcPts val="0"/>
              </a:spcBef>
              <a:buSzTx/>
              <a:buNone/>
              <a:defRPr sz="2300" b="1"/>
            </a:lvl2pPr>
            <a:lvl3pPr marL="0" indent="384048" defTabSz="346710">
              <a:lnSpc>
                <a:spcPct val="100000"/>
              </a:lnSpc>
              <a:spcBef>
                <a:spcPts val="0"/>
              </a:spcBef>
              <a:buSzTx/>
              <a:buNone/>
              <a:defRPr sz="2300" b="1"/>
            </a:lvl3pPr>
            <a:lvl4pPr marL="0" indent="576072" defTabSz="346710">
              <a:lnSpc>
                <a:spcPct val="100000"/>
              </a:lnSpc>
              <a:spcBef>
                <a:spcPts val="0"/>
              </a:spcBef>
              <a:buSzTx/>
              <a:buNone/>
              <a:defRPr sz="2300" b="1"/>
            </a:lvl4pPr>
            <a:lvl5pPr marL="0" indent="768096" defTabSz="346710">
              <a:lnSpc>
                <a:spcPct val="100000"/>
              </a:lnSpc>
              <a:spcBef>
                <a:spcPts val="0"/>
              </a:spcBef>
              <a:buSzTx/>
              <a:buNone/>
              <a:defRPr sz="23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2178316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021B-3915-4103-BA70-81BB65589E9B}" type="datetimeFigureOut">
              <a:rPr lang="en-US" smtClean="0"/>
              <a:pPr/>
              <a:t>3/23/25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D7EA-EC83-4BBD-A8BD-02F2DC141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021B-3915-4103-BA70-81BB65589E9B}" type="datetimeFigureOut">
              <a:rPr lang="en-US" smtClean="0"/>
              <a:pPr/>
              <a:t>3/23/25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D7EA-EC83-4BBD-A8BD-02F2DC141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021B-3915-4103-BA70-81BB65589E9B}" type="datetimeFigureOut">
              <a:rPr lang="en-US" smtClean="0"/>
              <a:pPr/>
              <a:t>3/23/25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D7EA-EC83-4BBD-A8BD-02F2DC141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021B-3915-4103-BA70-81BB65589E9B}" type="datetimeFigureOut">
              <a:rPr lang="en-US" smtClean="0"/>
              <a:pPr/>
              <a:t>3/23/25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D7EA-EC83-4BBD-A8BD-02F2DC141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021B-3915-4103-BA70-81BB65589E9B}" type="datetimeFigureOut">
              <a:rPr lang="en-US" smtClean="0"/>
              <a:pPr/>
              <a:t>3/23/25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D7EA-EC83-4BBD-A8BD-02F2DC141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021B-3915-4103-BA70-81BB65589E9B}" type="datetimeFigureOut">
              <a:rPr lang="en-US" smtClean="0"/>
              <a:pPr/>
              <a:t>3/23/25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D7EA-EC83-4BBD-A8BD-02F2DC141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021B-3915-4103-BA70-81BB65589E9B}" type="datetimeFigureOut">
              <a:rPr lang="en-US" smtClean="0"/>
              <a:pPr/>
              <a:t>3/23/25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D7EA-EC83-4BBD-A8BD-02F2DC141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021B-3915-4103-BA70-81BB65589E9B}" type="datetimeFigureOut">
              <a:rPr lang="en-US" smtClean="0"/>
              <a:pPr/>
              <a:t>3/23/25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D7EA-EC83-4BBD-A8BD-02F2DC141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2021B-3915-4103-BA70-81BB65589E9B}" type="datetimeFigureOut">
              <a:rPr lang="en-US" smtClean="0"/>
              <a:pPr/>
              <a:t>3/23/25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BD7EA-EC83-4BBD-A8BD-02F2DC141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B3B1F-778B-1AB9-0A0D-409A50071B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Hands -ON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F29802-7D75-0672-95B9-151A4E9EBA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RQ</a:t>
            </a:r>
          </a:p>
        </p:txBody>
      </p:sp>
    </p:spTree>
    <p:extLst>
      <p:ext uri="{BB962C8B-B14F-4D97-AF65-F5344CB8AC3E}">
        <p14:creationId xmlns:p14="http://schemas.microsoft.com/office/powerpoint/2010/main" val="2827396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3DB6DF7-872D-45B7-9008-1AD37388288C}"/>
              </a:ext>
            </a:extLst>
          </p:cNvPr>
          <p:cNvSpPr txBox="1">
            <a:spLocks/>
          </p:cNvSpPr>
          <p:nvPr/>
        </p:nvSpPr>
        <p:spPr>
          <a:xfrm>
            <a:off x="7147532" y="4639169"/>
            <a:ext cx="2849625" cy="26063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350BE8-43BE-4AA6-B9ED-2EABD0E31753}"/>
              </a:ext>
            </a:extLst>
          </p:cNvPr>
          <p:cNvSpPr txBox="1"/>
          <p:nvPr/>
        </p:nvSpPr>
        <p:spPr>
          <a:xfrm>
            <a:off x="899592" y="2218831"/>
            <a:ext cx="70496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Comparison of 5% povidone iodine solution and calcium alginate dressing in diabetic foot ulcer</a:t>
            </a:r>
            <a:endParaRPr lang="en-US" sz="36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89055D-14A6-3C0B-6BAF-B0C8E9FD95C1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Statement                       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227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7C88771A-A02A-71C1-227E-7896C3E970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43150" y="152401"/>
            <a:ext cx="394335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4604" algn="ctr">
              <a:lnSpc>
                <a:spcPct val="100000"/>
              </a:lnSpc>
              <a:spcBef>
                <a:spcPts val="90"/>
              </a:spcBef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QUESTION</a:t>
            </a:r>
          </a:p>
        </p:txBody>
      </p:sp>
      <p:sp>
        <p:nvSpPr>
          <p:cNvPr id="9" name="object 3">
            <a:extLst>
              <a:ext uri="{FF2B5EF4-FFF2-40B4-BE49-F238E27FC236}">
                <a16:creationId xmlns:a16="http://schemas.microsoft.com/office/drawing/2014/main" id="{BE49B222-7FE3-94BC-EF86-8FF9C9AE332A}"/>
              </a:ext>
            </a:extLst>
          </p:cNvPr>
          <p:cNvSpPr txBox="1"/>
          <p:nvPr/>
        </p:nvSpPr>
        <p:spPr>
          <a:xfrm>
            <a:off x="611560" y="1700808"/>
            <a:ext cx="8172450" cy="29155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51130">
              <a:spcBef>
                <a:spcPts val="219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Which dressing material is more effective in treatment of diabetic foot ulcer: 5% Povidone Iodine or Calcium Alginate? ’’</a:t>
            </a:r>
          </a:p>
          <a:p>
            <a:pPr marR="151130">
              <a:spcBef>
                <a:spcPts val="219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R="151130">
              <a:spcBef>
                <a:spcPts val="219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3DB6DF7-872D-45B7-9008-1AD37388288C}"/>
              </a:ext>
            </a:extLst>
          </p:cNvPr>
          <p:cNvSpPr txBox="1">
            <a:spLocks/>
          </p:cNvSpPr>
          <p:nvPr/>
        </p:nvSpPr>
        <p:spPr>
          <a:xfrm>
            <a:off x="7147532" y="4639169"/>
            <a:ext cx="2849625" cy="26063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350BE8-43BE-4AA6-B9ED-2EABD0E31753}"/>
              </a:ext>
            </a:extLst>
          </p:cNvPr>
          <p:cNvSpPr txBox="1"/>
          <p:nvPr/>
        </p:nvSpPr>
        <p:spPr>
          <a:xfrm>
            <a:off x="755576" y="2218831"/>
            <a:ext cx="70496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Epidemiological and clinical profile and management of breast abscess/mastitis in lactating women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731DBD-2CBB-D477-7A6B-4AF77A2F61A1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Statement                       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227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3150" y="-1490"/>
            <a:ext cx="3943350" cy="179664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4604" algn="ctr">
              <a:lnSpc>
                <a:spcPct val="100000"/>
              </a:lnSpc>
              <a:spcBef>
                <a:spcPts val="90"/>
              </a:spcBef>
            </a:pP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sz="2800" dirty="0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 QUESTION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1600" y="1466081"/>
            <a:ext cx="7511752" cy="3531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51130" algn="just">
              <a:spcBef>
                <a:spcPts val="219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"What is the epidemiological and clinical profile of breast abscess in lactating women, prognosis after surgical and conservative management, and breastfeeding? "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51130" algn="ctr">
              <a:spcBef>
                <a:spcPts val="2190"/>
              </a:spcBef>
            </a:pPr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51130" algn="ctr">
              <a:spcBef>
                <a:spcPts val="2190"/>
              </a:spcBef>
            </a:pP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035806"/>
            <a:ext cx="7672414" cy="1428759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Comparison of postoperative outcome in laparoscopic versus open cholecystectomy in diabetic patients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54E2F41-C785-1322-A46C-9140B0FFCEAB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Statement                           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055" y="548680"/>
            <a:ext cx="8043890" cy="54726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outcome of laparoscopic versus open cholecystectomy among diabetic patients?</a:t>
            </a:r>
          </a:p>
          <a:p>
            <a:pPr algn="ctr">
              <a:buNone/>
            </a:pPr>
            <a:endParaRPr lang="en-US" sz="28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               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2351396"/>
            <a:ext cx="9144000" cy="42941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Comparison of intubating laryngeal mask airway</a:t>
            </a:r>
          </a:p>
          <a:p>
            <a:pPr marL="0" indent="0" algn="ctr">
              <a:buNone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video laryngoscope during emergency</a:t>
            </a:r>
          </a:p>
          <a:p>
            <a:pPr marL="0" indent="0" algn="ctr">
              <a:buNone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Intubation in critically ill patients</a:t>
            </a:r>
          </a:p>
          <a:p>
            <a:pPr marL="0" indent="0">
              <a:buNone/>
            </a:pP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</a:t>
            </a: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			</a:t>
            </a: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3869141-DBD8-4074-1E2C-ACE63CC083DF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Statement                       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65761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898" y="357433"/>
            <a:ext cx="8479934" cy="619791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4250"/>
              </a:spcAft>
              <a:buNone/>
            </a:pPr>
            <a:r>
              <a:rPr lang="en-IN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  QUESTION</a:t>
            </a:r>
            <a:endParaRPr lang="en-IN" sz="13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4250"/>
              </a:spcAft>
              <a:buNone/>
            </a:pPr>
            <a:r>
              <a:rPr lang="en-IN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device is better between Video laryngoscope and intubating LMA for emergency intubation in critically ill patients ?</a:t>
            </a:r>
            <a:endParaRPr lang="en-IN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529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0200" y="287338"/>
            <a:ext cx="7543800" cy="1449387"/>
          </a:xfrm>
        </p:spPr>
        <p:txBody>
          <a:bodyPr/>
          <a:lstStyle/>
          <a:p>
            <a:r>
              <a:rPr lang="en-IN" dirty="0"/>
              <a:t>                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416175"/>
            <a:ext cx="9144000" cy="158115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spcAft>
                <a:spcPts val="500"/>
              </a:spcAft>
              <a:buNone/>
            </a:pPr>
            <a:r>
              <a:rPr lang="en-US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Modified video laryngoscope versus macintosh laryngoscope for orotracheal intubation in critical</a:t>
            </a:r>
            <a:r>
              <a:rPr lang="en-US" kern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ly ill patients</a:t>
            </a:r>
            <a:endPara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5D40A8-717D-4040-3F12-C992011A7DF4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Statement                           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4DBE48-3719-C5F3-0522-EB199AB4FCDF}"/>
              </a:ext>
            </a:extLst>
          </p:cNvPr>
          <p:cNvSpPr txBox="1"/>
          <p:nvPr/>
        </p:nvSpPr>
        <p:spPr>
          <a:xfrm>
            <a:off x="546652" y="1196752"/>
            <a:ext cx="805069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 QUESTION</a:t>
            </a:r>
          </a:p>
          <a:p>
            <a:endParaRPr lang="en-IN" u="sng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device is better between Modified Video </a:t>
            </a:r>
            <a:r>
              <a:rPr lang="en-IN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Laryngocope</a:t>
            </a:r>
            <a:r>
              <a:rPr lang="en-I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Macintosh laryngoscope for Orotracheal intubation in critically ill patients 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IN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Statement                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2351396"/>
            <a:ext cx="9144000" cy="429410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IN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Comparison of intubating laryngeal mask airway</a:t>
            </a:r>
          </a:p>
          <a:p>
            <a:pPr marL="0" indent="0">
              <a:buNone/>
            </a:pPr>
            <a:r>
              <a:rPr lang="en-IN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video laryngoscope during emergency</a:t>
            </a:r>
          </a:p>
          <a:p>
            <a:pPr marL="0" indent="0">
              <a:buNone/>
            </a:pPr>
            <a:r>
              <a:rPr lang="en-IN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Intubation in critically ill patients</a:t>
            </a:r>
          </a:p>
          <a:p>
            <a:pPr marL="0" indent="0">
              <a:buNone/>
            </a:pPr>
            <a:r>
              <a:rPr lang="en-IN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761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2708920"/>
            <a:ext cx="8382000" cy="1191351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12700" marR="5080">
              <a:lnSpc>
                <a:spcPts val="4400"/>
              </a:lnSpc>
              <a:spcBef>
                <a:spcPts val="489"/>
              </a:spcBef>
              <a:tabLst>
                <a:tab pos="1674495" algn="l"/>
                <a:tab pos="3915410" algn="l"/>
                <a:tab pos="5797550" algn="l"/>
                <a:tab pos="6602730" algn="l"/>
                <a:tab pos="9396095" algn="l"/>
              </a:tabLst>
            </a:pPr>
            <a:r>
              <a:rPr sz="3200" spc="-10" dirty="0"/>
              <a:t>Trace</a:t>
            </a:r>
            <a:r>
              <a:rPr sz="3200" dirty="0"/>
              <a:t>	</a:t>
            </a:r>
            <a:r>
              <a:rPr sz="3200" spc="-10" dirty="0"/>
              <a:t>element</a:t>
            </a:r>
            <a:r>
              <a:rPr sz="3200" dirty="0"/>
              <a:t>	</a:t>
            </a:r>
            <a:r>
              <a:rPr sz="3200" spc="-10" dirty="0"/>
              <a:t>profile</a:t>
            </a:r>
            <a:r>
              <a:rPr sz="3200" dirty="0"/>
              <a:t>	</a:t>
            </a:r>
            <a:r>
              <a:rPr sz="3200" spc="-25" dirty="0"/>
              <a:t>in</a:t>
            </a:r>
            <a:r>
              <a:rPr sz="3200" dirty="0"/>
              <a:t>	</a:t>
            </a:r>
            <a:r>
              <a:rPr sz="3200" spc="-10" dirty="0"/>
              <a:t>polycystic</a:t>
            </a:r>
            <a:r>
              <a:rPr sz="3200" dirty="0"/>
              <a:t>	</a:t>
            </a:r>
            <a:r>
              <a:rPr sz="3200" spc="-10" dirty="0"/>
              <a:t>ovarian </a:t>
            </a:r>
            <a:r>
              <a:rPr sz="3200" dirty="0"/>
              <a:t>syndrome</a:t>
            </a:r>
            <a:r>
              <a:rPr sz="3200" spc="-55" dirty="0"/>
              <a:t> </a:t>
            </a:r>
            <a:r>
              <a:rPr sz="3200" dirty="0"/>
              <a:t>-</a:t>
            </a:r>
            <a:r>
              <a:rPr sz="3200" spc="-55" dirty="0"/>
              <a:t> </a:t>
            </a:r>
            <a:r>
              <a:rPr sz="3200" dirty="0"/>
              <a:t>case</a:t>
            </a:r>
            <a:r>
              <a:rPr sz="3200" spc="-55" dirty="0"/>
              <a:t> </a:t>
            </a:r>
            <a:r>
              <a:rPr sz="3200" dirty="0"/>
              <a:t>control</a:t>
            </a:r>
            <a:r>
              <a:rPr sz="3200" spc="-55" dirty="0"/>
              <a:t> </a:t>
            </a:r>
            <a:r>
              <a:rPr sz="3200" spc="-10" dirty="0"/>
              <a:t>study</a:t>
            </a:r>
            <a:endParaRPr sz="32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A47E679-D7B3-B62F-B881-D7B1D761F402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Statement                           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7545" y="1659477"/>
            <a:ext cx="8208912" cy="2622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RESEARCH</a:t>
            </a:r>
            <a:r>
              <a:rPr sz="2200" b="1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2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QUESTION</a:t>
            </a:r>
            <a:endParaRPr sz="2200" dirty="0">
              <a:latin typeface="Arial"/>
              <a:cs typeface="Arial"/>
            </a:endParaRPr>
          </a:p>
          <a:p>
            <a:pPr marL="12700" marR="1032510">
              <a:lnSpc>
                <a:spcPct val="122400"/>
              </a:lnSpc>
              <a:spcBef>
                <a:spcPts val="1664"/>
              </a:spcBef>
              <a:tabLst>
                <a:tab pos="384810" algn="l"/>
                <a:tab pos="1176655" algn="l"/>
                <a:tab pos="1394460" algn="l"/>
                <a:tab pos="1782445" algn="l"/>
                <a:tab pos="1844675" algn="l"/>
                <a:tab pos="3159760" algn="l"/>
                <a:tab pos="3242310" algn="l"/>
                <a:tab pos="3532504" algn="l"/>
                <a:tab pos="3630295" algn="l"/>
                <a:tab pos="4309110" algn="l"/>
                <a:tab pos="5458460" algn="l"/>
                <a:tab pos="6374130" algn="l"/>
                <a:tab pos="6762750" algn="l"/>
                <a:tab pos="7818755" algn="l"/>
                <a:tab pos="9759315" algn="l"/>
              </a:tabLst>
            </a:pPr>
            <a:r>
              <a:rPr sz="2800" spc="-25" dirty="0">
                <a:latin typeface="Arial MT"/>
                <a:cs typeface="Arial MT"/>
              </a:rPr>
              <a:t>Is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sz="2800" spc="-20" dirty="0">
                <a:latin typeface="Arial MT"/>
                <a:cs typeface="Arial MT"/>
              </a:rPr>
              <a:t>there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sz="2800" spc="-25" dirty="0">
                <a:latin typeface="Arial MT"/>
                <a:cs typeface="Arial MT"/>
              </a:rPr>
              <a:t>any</a:t>
            </a:r>
            <a:r>
              <a:rPr lang="en-US" sz="2800" spc="-2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difference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lang="en-US" sz="2800" dirty="0">
                <a:latin typeface="Arial MT"/>
                <a:cs typeface="Arial MT"/>
              </a:rPr>
              <a:t> </a:t>
            </a:r>
            <a:r>
              <a:rPr sz="2800" spc="-25" dirty="0">
                <a:latin typeface="Arial MT"/>
                <a:cs typeface="Arial MT"/>
              </a:rPr>
              <a:t>in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sz="2800" spc="-10" dirty="0">
                <a:latin typeface="Arial MT"/>
                <a:cs typeface="Arial MT"/>
              </a:rPr>
              <a:t>trace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sz="2800" spc="-10" dirty="0">
                <a:latin typeface="Arial MT"/>
                <a:cs typeface="Arial MT"/>
              </a:rPr>
              <a:t>element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sz="2800" spc="-10" dirty="0">
                <a:latin typeface="Arial MT"/>
                <a:cs typeface="Arial MT"/>
              </a:rPr>
              <a:t>profile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sz="2800" spc="-25" dirty="0">
                <a:latin typeface="Arial MT"/>
                <a:cs typeface="Arial MT"/>
              </a:rPr>
              <a:t>of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sz="2800" spc="-10" dirty="0">
                <a:latin typeface="Arial MT"/>
                <a:cs typeface="Arial MT"/>
              </a:rPr>
              <a:t>women</a:t>
            </a:r>
            <a:r>
              <a:rPr sz="2800" dirty="0">
                <a:latin typeface="Arial MT"/>
                <a:cs typeface="Arial MT"/>
              </a:rPr>
              <a:t>	with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polycystic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sz="2800" spc="-10" dirty="0">
                <a:latin typeface="Arial MT"/>
                <a:cs typeface="Arial MT"/>
              </a:rPr>
              <a:t>ovarian syndrome</a:t>
            </a:r>
            <a:r>
              <a:rPr sz="2800" dirty="0">
                <a:latin typeface="Arial MT"/>
                <a:cs typeface="Arial MT"/>
              </a:rPr>
              <a:t>	</a:t>
            </a:r>
            <a:r>
              <a:rPr sz="2800" spc="-25" dirty="0">
                <a:latin typeface="Arial MT"/>
                <a:cs typeface="Arial MT"/>
              </a:rPr>
              <a:t>as</a:t>
            </a:r>
            <a:r>
              <a:rPr sz="2800" dirty="0">
                <a:latin typeface="Arial MT"/>
                <a:cs typeface="Arial MT"/>
              </a:rPr>
              <a:t>		</a:t>
            </a:r>
            <a:r>
              <a:rPr sz="2800" spc="-10" dirty="0">
                <a:latin typeface="Arial MT"/>
                <a:cs typeface="Arial MT"/>
              </a:rPr>
              <a:t>compared</a:t>
            </a:r>
            <a:r>
              <a:rPr sz="2800" dirty="0">
                <a:latin typeface="Arial MT"/>
                <a:cs typeface="Arial MT"/>
              </a:rPr>
              <a:t>		</a:t>
            </a:r>
            <a:r>
              <a:rPr sz="2800" spc="-25" dirty="0">
                <a:latin typeface="Arial MT"/>
                <a:cs typeface="Arial MT"/>
              </a:rPr>
              <a:t>to</a:t>
            </a:r>
            <a:r>
              <a:rPr sz="2800" dirty="0">
                <a:latin typeface="Arial MT"/>
                <a:cs typeface="Arial MT"/>
              </a:rPr>
              <a:t>		</a:t>
            </a:r>
            <a:r>
              <a:rPr sz="2800" spc="-10" dirty="0">
                <a:latin typeface="Arial MT"/>
                <a:cs typeface="Arial MT"/>
              </a:rPr>
              <a:t>controls?</a:t>
            </a:r>
            <a:endParaRPr sz="2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5656742-0485-1DD6-C0C9-F5168E7601BB}"/>
              </a:ext>
            </a:extLst>
          </p:cNvPr>
          <p:cNvSpPr txBox="1"/>
          <p:nvPr/>
        </p:nvSpPr>
        <p:spPr>
          <a:xfrm>
            <a:off x="899592" y="1772816"/>
            <a:ext cx="681915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Comparison of the functional outcome in patients treated with platelet rich plasma versus corticosteroid injection in chronic plantar fasciitis.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2603A2-AE18-17C3-14A0-2A4C0816F138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Statement                       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468097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AEF4600-225D-29D0-4205-4357AE52CC45}"/>
              </a:ext>
            </a:extLst>
          </p:cNvPr>
          <p:cNvSpPr txBox="1"/>
          <p:nvPr/>
        </p:nvSpPr>
        <p:spPr>
          <a:xfrm>
            <a:off x="1136426" y="-55337"/>
            <a:ext cx="7246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E5E816-9E1A-BC0C-6402-8EC1BC91ED8B}"/>
              </a:ext>
            </a:extLst>
          </p:cNvPr>
          <p:cNvSpPr txBox="1"/>
          <p:nvPr/>
        </p:nvSpPr>
        <p:spPr>
          <a:xfrm>
            <a:off x="525779" y="839220"/>
            <a:ext cx="80924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functional outcome in patients treated with platelet rich plasma comparable to that of  Injection corticosteroids in chronic plantar fasciitis?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2099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3DB6DF7-872D-45B7-9008-1AD37388288C}"/>
              </a:ext>
            </a:extLst>
          </p:cNvPr>
          <p:cNvSpPr txBox="1">
            <a:spLocks/>
          </p:cNvSpPr>
          <p:nvPr/>
        </p:nvSpPr>
        <p:spPr>
          <a:xfrm>
            <a:off x="7147532" y="4639169"/>
            <a:ext cx="2849625" cy="26063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350BE8-43BE-4AA6-B9ED-2EABD0E31753}"/>
              </a:ext>
            </a:extLst>
          </p:cNvPr>
          <p:cNvSpPr txBox="1"/>
          <p:nvPr/>
        </p:nvSpPr>
        <p:spPr>
          <a:xfrm>
            <a:off x="971600" y="2420888"/>
            <a:ext cx="70496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Trident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preputioplasty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as a surgical alternative in treatment of phimosis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7F5383-C228-48D1-5197-300B7B5AB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IN" dirty="0"/>
              <a:t>Statement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06227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1720" y="1175266"/>
            <a:ext cx="4286250" cy="4424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4604" algn="ctr">
              <a:lnSpc>
                <a:spcPct val="100000"/>
              </a:lnSpc>
              <a:spcBef>
                <a:spcPts val="90"/>
              </a:spcBef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 QUESTION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865" y="2210922"/>
            <a:ext cx="9029700" cy="57522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2900" marR="151130" indent="-342900">
              <a:lnSpc>
                <a:spcPct val="100000"/>
              </a:lnSpc>
              <a:spcBef>
                <a:spcPts val="2190"/>
              </a:spcBef>
              <a:buFont typeface="Arial" pitchFamily="34" charset="0"/>
              <a:buChar char="•"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marL="342900" marR="151130" indent="-342900">
              <a:lnSpc>
                <a:spcPct val="100000"/>
              </a:lnSpc>
              <a:spcBef>
                <a:spcPts val="2190"/>
              </a:spcBef>
              <a:buFont typeface="Arial" pitchFamily="34" charset="0"/>
              <a:buChar char="•"/>
            </a:pPr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Is Trident </a:t>
            </a:r>
            <a:r>
              <a:rPr lang="en-IN" sz="3200" dirty="0" err="1">
                <a:latin typeface="Times New Roman" pitchFamily="18" charset="0"/>
                <a:cs typeface="Times New Roman" pitchFamily="18" charset="0"/>
              </a:rPr>
              <a:t>preputioplasty</a:t>
            </a:r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 a feasible surgical alternative treatment of phimosis?</a:t>
            </a:r>
          </a:p>
          <a:p>
            <a:pPr marR="151130">
              <a:lnSpc>
                <a:spcPct val="100000"/>
              </a:lnSpc>
              <a:spcBef>
                <a:spcPts val="2190"/>
              </a:spcBef>
            </a:pPr>
            <a:r>
              <a:rPr lang="en-IN" sz="3200" b="1" dirty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  <a:p>
            <a:pPr marR="151130">
              <a:spcBef>
                <a:spcPts val="2190"/>
              </a:spcBef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R="8255" algn="ctr">
              <a:lnSpc>
                <a:spcPct val="100000"/>
              </a:lnSpc>
            </a:pP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  <a:p>
            <a:pPr marR="8255" algn="ctr">
              <a:lnSpc>
                <a:spcPct val="100000"/>
              </a:lnSpc>
            </a:pP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/>
            <a:endParaRPr lang="en-IN" sz="2400" spc="-5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R="8255">
              <a:lnSpc>
                <a:spcPct val="100000"/>
              </a:lnSpc>
            </a:pP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Early Prediction of preeclampsia using clinical tools"/>
          <p:cNvSpPr txBox="1">
            <a:spLocks noGrp="1"/>
          </p:cNvSpPr>
          <p:nvPr>
            <p:ph type="ctrTitle"/>
          </p:nvPr>
        </p:nvSpPr>
        <p:spPr>
          <a:xfrm>
            <a:off x="683568" y="2348880"/>
            <a:ext cx="8247007" cy="14829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600" u="sng" spc="-132"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rPr sz="3000" u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i-IN" sz="3200" u="none" dirty="0">
                <a:latin typeface="+mj-lt"/>
                <a:cs typeface="Arial" panose="020B0604020202020204" pitchFamily="34" charset="0"/>
              </a:rPr>
              <a:t>P</a:t>
            </a:r>
            <a:r>
              <a:rPr sz="3200" u="none" dirty="0" err="1">
                <a:latin typeface="+mj-lt"/>
                <a:cs typeface="Arial" panose="020B0604020202020204" pitchFamily="34" charset="0"/>
              </a:rPr>
              <a:t>rediction</a:t>
            </a:r>
            <a:r>
              <a:rPr sz="3200" u="none" dirty="0">
                <a:latin typeface="+mj-lt"/>
                <a:cs typeface="Arial" panose="020B0604020202020204" pitchFamily="34" charset="0"/>
              </a:rPr>
              <a:t> of </a:t>
            </a:r>
            <a:r>
              <a:rPr lang="hi-IN" sz="3200" u="none" dirty="0">
                <a:latin typeface="+mj-lt"/>
                <a:cs typeface="Arial" panose="020B0604020202020204" pitchFamily="34" charset="0"/>
              </a:rPr>
              <a:t>e</a:t>
            </a:r>
            <a:r>
              <a:rPr lang="en-IN" sz="3200" u="none" dirty="0" err="1">
                <a:latin typeface="+mj-lt"/>
                <a:cs typeface="Arial" panose="020B0604020202020204" pitchFamily="34" charset="0"/>
              </a:rPr>
              <a:t>arly</a:t>
            </a:r>
            <a:r>
              <a:rPr lang="hi-IN" sz="3200" u="none" dirty="0">
                <a:latin typeface="+mj-lt"/>
                <a:cs typeface="Arial" panose="020B0604020202020204" pitchFamily="34" charset="0"/>
              </a:rPr>
              <a:t> p</a:t>
            </a:r>
            <a:r>
              <a:rPr sz="3200" u="none" dirty="0">
                <a:latin typeface="+mj-lt"/>
                <a:cs typeface="Arial" panose="020B0604020202020204" pitchFamily="34" charset="0"/>
              </a:rPr>
              <a:t>re</a:t>
            </a:r>
            <a:r>
              <a:rPr lang="hi-IN" sz="3200" u="none" dirty="0">
                <a:latin typeface="+mj-lt"/>
                <a:cs typeface="Arial" panose="020B0604020202020204" pitchFamily="34" charset="0"/>
              </a:rPr>
              <a:t>-</a:t>
            </a:r>
            <a:r>
              <a:rPr sz="3200" u="none" dirty="0">
                <a:latin typeface="+mj-lt"/>
                <a:cs typeface="Arial" panose="020B0604020202020204" pitchFamily="34" charset="0"/>
              </a:rPr>
              <a:t>eclampsia using clinical tools</a:t>
            </a:r>
            <a:endParaRPr sz="3000" u="none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4CFB1A-6885-0823-EC7E-307F4FF3ED69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900" kern="1200" spc="-97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Statement                           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Research question  : Is there any role of clinical tool in early prediction of PE?…"/>
          <p:cNvSpPr txBox="1">
            <a:spLocks noGrp="1"/>
          </p:cNvSpPr>
          <p:nvPr>
            <p:ph type="ctrTitle"/>
          </p:nvPr>
        </p:nvSpPr>
        <p:spPr>
          <a:xfrm>
            <a:off x="321422" y="0"/>
            <a:ext cx="8898032" cy="7059085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409641">
              <a:lnSpc>
                <a:spcPct val="125000"/>
              </a:lnSpc>
              <a:defRPr sz="5200" spc="-104">
                <a:latin typeface="Arial"/>
                <a:ea typeface="Arial"/>
                <a:cs typeface="Arial"/>
                <a:sym typeface="Arial"/>
              </a:defRPr>
            </a:pP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r>
              <a:rPr sz="3600" dirty="0">
                <a:latin typeface="+mn-lt"/>
              </a:rPr>
              <a:t>Research question  </a:t>
            </a:r>
            <a:br>
              <a:rPr lang="hi-IN" sz="3600" dirty="0">
                <a:latin typeface="+mn-lt"/>
              </a:rPr>
            </a:br>
            <a:r>
              <a:rPr lang="hi-IN" sz="3600" b="0" dirty="0">
                <a:latin typeface="+mn-lt"/>
              </a:rPr>
              <a:t>To predict PE</a:t>
            </a:r>
            <a:r>
              <a:rPr sz="3600" b="0" dirty="0">
                <a:latin typeface="+mn-lt"/>
              </a:rPr>
              <a:t> </a:t>
            </a:r>
            <a:r>
              <a:rPr lang="hi-IN" sz="3600" b="0" dirty="0">
                <a:latin typeface="+mn-lt"/>
              </a:rPr>
              <a:t>using</a:t>
            </a:r>
            <a:r>
              <a:rPr sz="3600" b="0" dirty="0">
                <a:latin typeface="+mn-lt"/>
              </a:rPr>
              <a:t> clinical tool </a:t>
            </a:r>
          </a:p>
          <a:p>
            <a:pPr defTabSz="409641">
              <a:lnSpc>
                <a:spcPct val="125000"/>
              </a:lnSpc>
              <a:defRPr sz="5200" spc="-104">
                <a:latin typeface="Arial"/>
                <a:ea typeface="Arial"/>
                <a:cs typeface="Arial"/>
                <a:sym typeface="Arial"/>
              </a:defRPr>
            </a:pPr>
            <a:endParaRPr sz="3600" b="0" dirty="0"/>
          </a:p>
          <a:p>
            <a:pPr defTabSz="409641">
              <a:lnSpc>
                <a:spcPct val="125000"/>
              </a:lnSpc>
              <a:defRPr sz="5200" spc="-104"/>
            </a:pPr>
            <a:endParaRPr sz="8800" dirty="0"/>
          </a:p>
          <a:p>
            <a:pPr defTabSz="409641">
              <a:defRPr sz="4640" spc="-92"/>
            </a:pPr>
            <a:endParaRPr dirty="0"/>
          </a:p>
          <a:p>
            <a:pPr defTabSz="409641">
              <a:defRPr sz="4640" spc="-92"/>
            </a:pPr>
            <a:endParaRPr dirty="0"/>
          </a:p>
          <a:p>
            <a:pPr defTabSz="409641">
              <a:defRPr sz="4640" spc="-92"/>
            </a:pPr>
            <a:endParaRPr dirty="0"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A65E-0E4C-1894-5CAC-A9D5A546D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9168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Impact Of Training On Skills Of Breaking Bad News By Postgraduate Residents</a:t>
            </a:r>
            <a:endParaRPr lang="en-A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4F4427-A792-CB28-D013-ECAEBFD4146A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Statement                       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89104178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1DF6E-4BD2-D62D-2095-83CF9A9E6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277" y="1412776"/>
            <a:ext cx="8915400" cy="269215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Research Question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there any impact of training on skills of breaking bad news by postgraduate residents?</a:t>
            </a:r>
          </a:p>
          <a:p>
            <a:pPr marL="0" indent="0" algn="ctr">
              <a:lnSpc>
                <a:spcPct val="110000"/>
              </a:lnSpc>
              <a:buNone/>
            </a:pP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AE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704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898" y="357433"/>
            <a:ext cx="8479934" cy="619791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4250"/>
              </a:spcAft>
              <a:buNone/>
            </a:pPr>
            <a:r>
              <a:rPr lang="en-IN" sz="35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  QUESTION</a:t>
            </a:r>
            <a:endParaRPr lang="en-IN" sz="13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4250"/>
              </a:spcAft>
            </a:pPr>
            <a:r>
              <a:rPr lang="en-IN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device is better between Video laryngoscope and intubating LMA for emergency intubation in critically ill patients ?</a:t>
            </a:r>
            <a:endParaRPr lang="en-IN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5295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818" y="1772816"/>
            <a:ext cx="8352927" cy="2534134"/>
          </a:xfrm>
        </p:spPr>
        <p:txBody>
          <a:bodyPr>
            <a:noAutofit/>
          </a:bodyPr>
          <a:lstStyle/>
          <a:p>
            <a:pPr algn="ctr"/>
            <a:r>
              <a:rPr lang="en-US" sz="30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Correlation of postoperative outcome and operative grading system in laparoscopic cholecystectomy </a:t>
            </a:r>
            <a:endParaRPr lang="en-US" sz="3000" dirty="0">
              <a:latin typeface="+mn-lt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DB7E1A4-61D0-4DE4-D899-495B20D9970B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Statement                       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589595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357" y="662609"/>
            <a:ext cx="8246993" cy="5514354"/>
          </a:xfrm>
        </p:spPr>
        <p:txBody>
          <a:bodyPr>
            <a:normAutofit/>
          </a:bodyPr>
          <a:lstStyle/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>
                <a:solidFill>
                  <a:srgbClr val="002060"/>
                </a:solidFill>
                <a:cs typeface="Times New Roman" panose="02020603050405020304" pitchFamily="18" charset="0"/>
              </a:rPr>
              <a:t>RESEARCH QUESTION</a:t>
            </a:r>
          </a:p>
          <a:p>
            <a:pPr marL="0" indent="0" algn="just">
              <a:buNone/>
            </a:pPr>
            <a:r>
              <a:rPr lang="en-US" dirty="0">
                <a:cs typeface="Times New Roman" panose="02020603050405020304" pitchFamily="18" charset="0"/>
              </a:rPr>
              <a:t>What is the effectiveness of Operative Grading system in predicting postoperative outcomes in patients undergoing laparoscopic cholecystectomy ?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4233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Effect of Parenteral Metronidazole Therapy on incidence of Post-operative infections after cesarean section"/>
          <p:cNvSpPr txBox="1">
            <a:spLocks noGrp="1"/>
          </p:cNvSpPr>
          <p:nvPr>
            <p:ph type="ctrTitle"/>
          </p:nvPr>
        </p:nvSpPr>
        <p:spPr>
          <a:xfrm>
            <a:off x="827584" y="1628800"/>
            <a:ext cx="7810500" cy="2324100"/>
          </a:xfrm>
          <a:prstGeom prst="rect">
            <a:avLst/>
          </a:prstGeom>
        </p:spPr>
        <p:txBody>
          <a:bodyPr>
            <a:normAutofit/>
          </a:bodyPr>
          <a:lstStyle>
            <a:lvl1pPr defTabSz="627379">
              <a:defRPr sz="8512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>
              <a:lnSpc>
                <a:spcPct val="150000"/>
              </a:lnSpc>
            </a:pPr>
            <a:r>
              <a:rPr sz="1200" dirty="0"/>
              <a:t> </a:t>
            </a:r>
            <a:r>
              <a:rPr sz="2400" b="0" dirty="0"/>
              <a:t>Parenteral Metronidazole Therapy </a:t>
            </a:r>
            <a:br>
              <a:rPr lang="en-IN" sz="2400" b="0" dirty="0"/>
            </a:br>
            <a:r>
              <a:rPr lang="en-IN" sz="2400" b="0" dirty="0"/>
              <a:t>i</a:t>
            </a:r>
            <a:r>
              <a:rPr sz="2400" b="0" dirty="0"/>
              <a:t>n </a:t>
            </a:r>
            <a:r>
              <a:rPr lang="en-IN" sz="2400" b="0" dirty="0"/>
              <a:t>reducing Surgical site</a:t>
            </a:r>
            <a:r>
              <a:rPr sz="2400" b="0" dirty="0"/>
              <a:t> </a:t>
            </a:r>
            <a:r>
              <a:rPr lang="en-IN" sz="2400" b="0" dirty="0" err="1"/>
              <a:t>i</a:t>
            </a:r>
            <a:r>
              <a:rPr sz="2400" b="0" dirty="0" err="1"/>
              <a:t>nfection</a:t>
            </a:r>
            <a:r>
              <a:rPr lang="en-IN" sz="2400" b="0" dirty="0"/>
              <a:t> </a:t>
            </a:r>
            <a:r>
              <a:rPr sz="2400" b="0" dirty="0"/>
              <a:t>after cesarean section</a:t>
            </a:r>
            <a:r>
              <a:rPr lang="en-IN" sz="2400" b="0" dirty="0"/>
              <a:t>: A randomized open label controlled trial</a:t>
            </a:r>
            <a:endParaRPr sz="1200" b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803A75-5E22-31C9-8A0D-E031A4BF39EE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Statement                           </a:t>
            </a:r>
            <a:endParaRPr lang="en-IN" dirty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search Question"/>
          <p:cNvSpPr txBox="1">
            <a:spLocks noGrp="1"/>
          </p:cNvSpPr>
          <p:nvPr>
            <p:ph type="title" idx="4294967295"/>
          </p:nvPr>
        </p:nvSpPr>
        <p:spPr>
          <a:xfrm>
            <a:off x="467544" y="836712"/>
            <a:ext cx="7877175" cy="8390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66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3600" b="0" dirty="0"/>
              <a:t>Research Question</a:t>
            </a:r>
          </a:p>
        </p:txBody>
      </p:sp>
      <p:sp>
        <p:nvSpPr>
          <p:cNvPr id="140" name="Does Parenteral Metronidazole Therapy have an effect on incidence of Post-operative infections after cesarean section"/>
          <p:cNvSpPr txBox="1">
            <a:spLocks noGrp="1"/>
          </p:cNvSpPr>
          <p:nvPr>
            <p:ph type="body" sz="quarter" idx="4294967295"/>
          </p:nvPr>
        </p:nvSpPr>
        <p:spPr>
          <a:xfrm>
            <a:off x="899592" y="2673692"/>
            <a:ext cx="7877175" cy="1510616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SzTx/>
              <a:buNone/>
              <a:defRPr sz="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rPr dirty="0"/>
              <a:t>Does Parenteral Metronidazole Therapy have an</a:t>
            </a:r>
            <a:r>
              <a:rPr lang="en-IN" dirty="0"/>
              <a:t>y</a:t>
            </a:r>
            <a:r>
              <a:rPr dirty="0"/>
              <a:t> effect on incidence of </a:t>
            </a:r>
            <a:r>
              <a:rPr lang="en-IN" dirty="0"/>
              <a:t>Surgical site</a:t>
            </a:r>
            <a:r>
              <a:rPr dirty="0"/>
              <a:t> infection after c</a:t>
            </a:r>
            <a:r>
              <a:rPr lang="en-IN" dirty="0"/>
              <a:t>a</a:t>
            </a:r>
            <a:r>
              <a:rPr dirty="0" err="1"/>
              <a:t>esarean</a:t>
            </a:r>
            <a:r>
              <a:rPr dirty="0"/>
              <a:t> section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>
            <a:spLocks noGrp="1"/>
          </p:cNvSpPr>
          <p:nvPr>
            <p:ph type="ctrTitle"/>
          </p:nvPr>
        </p:nvSpPr>
        <p:spPr>
          <a:xfrm>
            <a:off x="539552" y="2276872"/>
            <a:ext cx="8713280" cy="88823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l" defTabSz="269930">
              <a:defRPr sz="1100" b="1" cap="all"/>
            </a:pPr>
            <a:r>
              <a:rPr lang="en-IN" dirty="0"/>
              <a:t>  </a:t>
            </a:r>
            <a:br>
              <a:rPr lang="en-IN" dirty="0"/>
            </a:br>
            <a:r>
              <a:rPr lang="en-IN" dirty="0"/>
              <a:t> </a:t>
            </a:r>
            <a:r>
              <a:rPr lang="en-IN" sz="1300" dirty="0"/>
              <a:t> </a:t>
            </a:r>
            <a:r>
              <a:rPr lang="en-IN" sz="3100" dirty="0"/>
              <a:t>Study of endometrium by colour doppler sonography in unexplained infertility </a:t>
            </a:r>
            <a:endParaRPr lang="en-IN" sz="17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4DF964-F85A-B757-8671-71318FE0D098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Statement                           </a:t>
            </a:r>
            <a:endParaRPr lang="en-IN" dirty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itle 1"/>
          <p:cNvSpPr txBox="1">
            <a:spLocks noGrp="1"/>
          </p:cNvSpPr>
          <p:nvPr>
            <p:ph type="title"/>
          </p:nvPr>
        </p:nvSpPr>
        <p:spPr>
          <a:xfrm>
            <a:off x="698664" y="-99505"/>
            <a:ext cx="8229601" cy="1143007"/>
          </a:xfrm>
          <a:prstGeom prst="rect">
            <a:avLst/>
          </a:prstGeom>
        </p:spPr>
        <p:txBody>
          <a:bodyPr/>
          <a:lstStyle>
            <a:lvl1pPr>
              <a:defRPr sz="28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RESEARCH QUESTION </a:t>
            </a:r>
          </a:p>
        </p:txBody>
      </p:sp>
      <p:sp>
        <p:nvSpPr>
          <p:cNvPr id="114" name="TextBox 3"/>
          <p:cNvSpPr txBox="1"/>
          <p:nvPr/>
        </p:nvSpPr>
        <p:spPr>
          <a:xfrm>
            <a:off x="540930" y="1197445"/>
            <a:ext cx="8545070" cy="1077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sz="3200" dirty="0"/>
              <a:t>Do Doppler changes occur in the endometrium of women with unexplained infertility?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"/>
          <p:cNvSpPr txBox="1"/>
          <p:nvPr/>
        </p:nvSpPr>
        <p:spPr>
          <a:xfrm>
            <a:off x="7147532" y="4639169"/>
            <a:ext cx="2849625" cy="2606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" name="Google Shape;45;p1"/>
          <p:cNvSpPr txBox="1"/>
          <p:nvPr/>
        </p:nvSpPr>
        <p:spPr>
          <a:xfrm>
            <a:off x="1047174" y="2551857"/>
            <a:ext cx="7049651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60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Demographic, clinical and diagnostic profile of patients with anal fistula: a </a:t>
            </a:r>
            <a:r>
              <a:rPr lang="en-US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prospective observational</a:t>
            </a:r>
            <a:r>
              <a:rPr lang="en-US" sz="360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study</a:t>
            </a:r>
            <a:endParaRPr lang="en-US" sz="3600" i="0" u="sng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F7A608-06A9-0A54-AE92-D223989A9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IN" dirty="0"/>
              <a:t>Statement                          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8"/>
          <p:cNvSpPr txBox="1">
            <a:spLocks noGrp="1"/>
          </p:cNvSpPr>
          <p:nvPr>
            <p:ph type="title"/>
          </p:nvPr>
        </p:nvSpPr>
        <p:spPr>
          <a:xfrm>
            <a:off x="2343150" y="152401"/>
            <a:ext cx="3943350" cy="873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425" rIns="0" bIns="0" anchor="t" anchorCtr="0">
            <a:spAutoFit/>
          </a:bodyPr>
          <a:lstStyle/>
          <a:p>
            <a:pPr marL="14604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RESEARCH   QUESTION</a:t>
            </a:r>
            <a:endParaRPr/>
          </a:p>
        </p:txBody>
      </p:sp>
      <p:sp>
        <p:nvSpPr>
          <p:cNvPr id="76" name="Google Shape;76;p8"/>
          <p:cNvSpPr txBox="1"/>
          <p:nvPr/>
        </p:nvSpPr>
        <p:spPr>
          <a:xfrm>
            <a:off x="485775" y="2564904"/>
            <a:ext cx="8172450" cy="1894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0" marR="15113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"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are the demographic characteristics, clinical features, and diagnostic profiles of patients diagnosed with anal fistula?”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151130" lvl="0" indent="0" algn="just" rtl="0">
              <a:lnSpc>
                <a:spcPct val="100000"/>
              </a:lnSpc>
              <a:spcBef>
                <a:spcPts val="219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9E5456-16AC-4826-86D3-5B97202A4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"/>
            <a:ext cx="8801100" cy="6629400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endParaRPr lang="en-US" sz="9600" b="1" dirty="0"/>
          </a:p>
          <a:p>
            <a:pPr algn="ctr">
              <a:buNone/>
            </a:pPr>
            <a:endParaRPr lang="en-US" sz="9600" b="1" dirty="0"/>
          </a:p>
          <a:p>
            <a:pPr algn="ctr">
              <a:buNone/>
            </a:pPr>
            <a:endParaRPr lang="en-US" sz="9600" b="1" dirty="0"/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IN" sz="5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GB" sz="5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Clinical outcome of periarticular </a:t>
            </a:r>
            <a:r>
              <a:rPr lang="en-GB" sz="5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steriod</a:t>
            </a:r>
            <a:r>
              <a:rPr lang="en-GB" sz="5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injection against various other treatment modalities in osteoarthritis knee – a retrospective study</a:t>
            </a:r>
            <a:r>
              <a:rPr lang="en-IN" sz="5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buNone/>
            </a:pPr>
            <a:endParaRPr lang="en-US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None/>
            </a:pPr>
            <a:endParaRPr 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None/>
            </a:pP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r">
              <a:buNone/>
            </a:pPr>
            <a:endParaRPr lang="en-US" sz="5600" b="1" dirty="0"/>
          </a:p>
          <a:p>
            <a:pPr algn="r">
              <a:buNone/>
            </a:pPr>
            <a:endParaRPr lang="en-US" sz="7200" b="1" dirty="0"/>
          </a:p>
          <a:p>
            <a:endParaRPr lang="en-IN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83E7BD-6BC9-0CC4-1EBB-5C6AC3998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IN" dirty="0"/>
              <a:t>Statement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3853470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>
          <a:xfrm>
            <a:off x="428596" y="449312"/>
            <a:ext cx="6899826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IN" sz="4000" dirty="0"/>
              <a:t>RESEARCH QUESTION</a:t>
            </a:r>
            <a:br>
              <a:rPr lang="en-IN" dirty="0"/>
            </a:br>
            <a:endParaRPr lang="en-IN" dirty="0"/>
          </a:p>
        </p:txBody>
      </p:sp>
      <p:sp>
        <p:nvSpPr>
          <p:cNvPr id="1048610" name="Content Placeholder 2"/>
          <p:cNvSpPr>
            <a:spLocks noGrp="1"/>
          </p:cNvSpPr>
          <p:nvPr>
            <p:ph idx="1"/>
          </p:nvPr>
        </p:nvSpPr>
        <p:spPr>
          <a:xfrm>
            <a:off x="428596" y="1117615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dirty="0"/>
              <a:t>How much is the relief in Knee Osteoarthritis attributable to other methods of treatment as compared to </a:t>
            </a:r>
            <a:r>
              <a:rPr lang="en-IN" dirty="0" err="1"/>
              <a:t>periarticular</a:t>
            </a:r>
            <a:r>
              <a:rPr lang="en-IN" dirty="0"/>
              <a:t> steroid injections ?</a:t>
            </a:r>
          </a:p>
          <a:p>
            <a:pPr marL="0" indent="0">
              <a:buNone/>
            </a:pPr>
            <a:endParaRPr lang="en-IN" sz="2400" dirty="0"/>
          </a:p>
          <a:p>
            <a:pPr marL="0" indent="0">
              <a:buNone/>
            </a:pPr>
            <a:endParaRPr lang="en-IN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600" b="1" dirty="0"/>
              <a:t>     </a:t>
            </a:r>
            <a:endParaRPr lang="en-IN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38" y="1844824"/>
            <a:ext cx="8686800" cy="221457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comparison of Ultrasonography with capnography for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detection of correct placement of endotracheal tube in patients undergoing general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anaesthesia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8A80555-E935-67C1-FE61-6EED8B3E0B27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Statement                           </a:t>
            </a:r>
            <a:endParaRPr lang="en-IN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11A64-EFDC-A1D5-55AD-CE0CE2AE9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3098" y="2060848"/>
            <a:ext cx="7497803" cy="2280843"/>
          </a:xfrm>
          <a:noFill/>
        </p:spPr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of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 culture in patients with choledocholithiasis undergoing common bile duct exploration. </a:t>
            </a:r>
            <a:endParaRPr lang="en-IN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0824890-D900-C82D-F2DD-6D57291D62BE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Statement                       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7696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8"/>
          <p:cNvSpPr txBox="1">
            <a:spLocks noGrp="1"/>
          </p:cNvSpPr>
          <p:nvPr>
            <p:ph type="title"/>
          </p:nvPr>
        </p:nvSpPr>
        <p:spPr>
          <a:xfrm>
            <a:off x="2390774" y="78919"/>
            <a:ext cx="5925641" cy="503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425" rIns="0" bIns="0" anchor="t" anchorCtr="0">
            <a:spAutoFit/>
          </a:bodyPr>
          <a:lstStyle/>
          <a:p>
            <a:pPr marL="14604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 dirty="0">
                <a:latin typeface="Times New Roman"/>
                <a:ea typeface="Times New Roman"/>
                <a:cs typeface="Times New Roman"/>
                <a:sym typeface="Times New Roman"/>
              </a:rPr>
              <a:t>RESEARCH   QUESTION</a:t>
            </a:r>
            <a:endParaRPr sz="3600" b="0" dirty="0"/>
          </a:p>
        </p:txBody>
      </p:sp>
      <p:sp>
        <p:nvSpPr>
          <p:cNvPr id="76" name="Google Shape;76;p8"/>
          <p:cNvSpPr txBox="1"/>
          <p:nvPr/>
        </p:nvSpPr>
        <p:spPr>
          <a:xfrm>
            <a:off x="229803" y="2132856"/>
            <a:ext cx="8684393" cy="1366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342900" marR="15113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is the microbial profile in the bile of patient with choledocholithiasis ?</a:t>
            </a:r>
            <a:endParaRPr lang="en-US" sz="3200" dirty="0">
              <a:solidFill>
                <a:srgbClr val="000000"/>
              </a:solidFill>
              <a:latin typeface="Arial"/>
              <a:ea typeface="Times New Roman"/>
              <a:cs typeface="Arial"/>
              <a:sym typeface="Arial"/>
            </a:endParaRPr>
          </a:p>
          <a:p>
            <a:pPr marL="0" marR="15113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000000"/>
                </a:solidFill>
                <a:latin typeface="Arial"/>
                <a:ea typeface="Times New Roman"/>
                <a:cs typeface="Arial"/>
                <a:sym typeface="Arial"/>
              </a:rPr>
              <a:t>                                                           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710382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3DB6DF7-872D-45B7-9008-1AD37388288C}"/>
              </a:ext>
            </a:extLst>
          </p:cNvPr>
          <p:cNvSpPr txBox="1">
            <a:spLocks/>
          </p:cNvSpPr>
          <p:nvPr/>
        </p:nvSpPr>
        <p:spPr>
          <a:xfrm>
            <a:off x="7147532" y="4639169"/>
            <a:ext cx="2849625" cy="26063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350BE8-43BE-4AA6-B9ED-2EABD0E31753}"/>
              </a:ext>
            </a:extLst>
          </p:cNvPr>
          <p:cNvSpPr txBox="1"/>
          <p:nvPr/>
        </p:nvSpPr>
        <p:spPr>
          <a:xfrm>
            <a:off x="0" y="2459196"/>
            <a:ext cx="8096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Comparison of Laparoscopic versus open inguinal hernia repair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7E6866-8576-9F83-66DD-C9FE151A98C6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Statement                       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2273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9752" y="908720"/>
            <a:ext cx="3943350" cy="4424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4604" algn="ctr">
              <a:lnSpc>
                <a:spcPct val="100000"/>
              </a:lnSpc>
              <a:spcBef>
                <a:spcPts val="90"/>
              </a:spcBef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 QUESTION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5775" y="2214335"/>
            <a:ext cx="8172450" cy="167417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51130" algn="just">
              <a:spcBef>
                <a:spcPts val="219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there a difference in outcomes between laparoscopic and open (</a:t>
            </a:r>
            <a:r>
              <a:rPr lang="en-US" sz="2800" dirty="0">
                <a:latin typeface="Century" panose="02040604050505020304" pitchFamily="18" charset="0"/>
              </a:rPr>
              <a:t>Lichtenstein’s)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approaches for inguinal hernia repair?</a:t>
            </a:r>
          </a:p>
          <a:p>
            <a:pPr marL="457200" lvl="0" indent="-457200" algn="just">
              <a:buFont typeface="+mj-lt"/>
              <a:buAutoNum type="arabicPeriod"/>
            </a:pPr>
            <a:endParaRPr lang="en-US" sz="2400" dirty="0">
              <a:latin typeface="Century" panose="02040604050505020304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36B8FD4-DDF7-EEC4-017E-3770B7D78B3D}"/>
              </a:ext>
            </a:extLst>
          </p:cNvPr>
          <p:cNvSpPr txBox="1"/>
          <p:nvPr/>
        </p:nvSpPr>
        <p:spPr>
          <a:xfrm>
            <a:off x="323528" y="1628800"/>
            <a:ext cx="75622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the efficacy of platelet-rich plasma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therapy as compared to conservative management </a:t>
            </a: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treatment of chronic lateral epicondylitis (tennis elbow)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FF8D48C-E30C-A8AE-75E8-31BD6B4FDBC1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Statement                       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796252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3">
            <a:extLst>
              <a:ext uri="{FF2B5EF4-FFF2-40B4-BE49-F238E27FC236}">
                <a16:creationId xmlns:a16="http://schemas.microsoft.com/office/drawing/2014/main" id="{B759E357-383A-CCA9-B692-922C294AB568}"/>
              </a:ext>
            </a:extLst>
          </p:cNvPr>
          <p:cNvSpPr txBox="1"/>
          <p:nvPr/>
        </p:nvSpPr>
        <p:spPr>
          <a:xfrm>
            <a:off x="228600" y="476671"/>
            <a:ext cx="8686800" cy="33053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51130" algn="ctr"/>
            <a:r>
              <a:rPr lang="en-IN" sz="2800" b="1" dirty="0">
                <a:latin typeface="Times New Roman" pitchFamily="18" charset="0"/>
                <a:cs typeface="Times New Roman" pitchFamily="18" charset="0"/>
              </a:rPr>
              <a:t>RESEARCH QUESTION</a:t>
            </a:r>
          </a:p>
          <a:p>
            <a:pPr marR="151130" algn="ctr"/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  <a:p>
            <a:pPr marR="151130" algn="ctr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efficacy of Platelet-Rich Plasma (PRP) Therapy as compared to Conservative Management in the Treatment of Chronic Lateral Epicondylitis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Tennis Elbow)?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8255"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2815F-1890-40D1-A3F0-59E03079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309" y="2060848"/>
            <a:ext cx="7355381" cy="158608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Comparison in diathermy vs scalpel skin incision in abdominal surgery</a:t>
            </a:r>
            <a:endParaRPr lang="en-I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D85EC3B-7AA4-4889-5206-6B8EBDB3ABDE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Statement                       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374117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86308" y="1052736"/>
            <a:ext cx="49713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2736502"/>
            <a:ext cx="803531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there any difference in outcomes between diathermy and scalpel skin incisions in abdominal surgery?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3180346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5"/>
          <p:cNvSpPr txBox="1">
            <a:spLocks noGrp="1"/>
          </p:cNvSpPr>
          <p:nvPr>
            <p:ph type="body" idx="1"/>
          </p:nvPr>
        </p:nvSpPr>
        <p:spPr>
          <a:xfrm>
            <a:off x="171450" y="114300"/>
            <a:ext cx="8801100" cy="66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32500" lnSpcReduction="20000"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9600" b="1" dirty="0"/>
          </a:p>
          <a:p>
            <a:pPr marL="342900" lvl="0" indent="-34290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b="1" dirty="0"/>
          </a:p>
          <a:p>
            <a:pPr marL="342900" lvl="0" indent="-34290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8000" b="1" dirty="0"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8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8000" dirty="0"/>
              <a:t> </a:t>
            </a:r>
            <a:r>
              <a:rPr lang="en-US" sz="11200" dirty="0">
                <a:latin typeface="Times New Roman"/>
                <a:ea typeface="Times New Roman"/>
                <a:cs typeface="Times New Roman"/>
                <a:sym typeface="Times New Roman"/>
              </a:rPr>
              <a:t>“To study the correlation between clinical examination, MRI and diagnostic  arthroscopy in internal derangement of knee – a prospective study ”</a:t>
            </a:r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8000" b="1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8000" b="1" dirty="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                        </a:t>
            </a:r>
            <a:endParaRPr sz="8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8000" b="1" dirty="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                           </a:t>
            </a:r>
            <a:endParaRPr dirty="0"/>
          </a:p>
          <a:p>
            <a:pPr marL="342900" lvl="0" indent="-342900" algn="r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5600" b="1" dirty="0"/>
          </a:p>
          <a:p>
            <a:pPr marL="342900" lvl="0" indent="-342900" algn="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7200" b="1" dirty="0"/>
          </a:p>
          <a:p>
            <a:pPr marL="342900" lvl="0" indent="-2921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04025-27BF-1781-46DF-567FEAC6C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553"/>
          </a:xfrm>
        </p:spPr>
        <p:txBody>
          <a:bodyPr/>
          <a:lstStyle/>
          <a:p>
            <a:r>
              <a:rPr lang="en-IN" dirty="0"/>
              <a:t>                    </a:t>
            </a:r>
            <a:r>
              <a:rPr lang="en-IN" sz="4000" b="0" dirty="0"/>
              <a:t>Statement       </a:t>
            </a:r>
            <a:r>
              <a:rPr lang="en-IN" dirty="0"/>
              <a:t>                   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RESEARCH QUESTION</a:t>
            </a:r>
            <a:endParaRPr sz="2800"/>
          </a:p>
        </p:txBody>
      </p:sp>
      <p:sp>
        <p:nvSpPr>
          <p:cNvPr id="198" name="Google Shape;198;p31"/>
          <p:cNvSpPr txBox="1">
            <a:spLocks noGrp="1"/>
          </p:cNvSpPr>
          <p:nvPr>
            <p:ph type="body" idx="1"/>
          </p:nvPr>
        </p:nvSpPr>
        <p:spPr>
          <a:xfrm>
            <a:off x="628650" y="980728"/>
            <a:ext cx="7886700" cy="5196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1016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Are the findings of Clinical Examination, MRI, and Diagnostic Arthroscopy correlate in cases of Internal Derangement of Knee ?</a:t>
            </a:r>
          </a:p>
          <a:p>
            <a:pPr marL="22860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lang="en-US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lang="en-US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667000" y="229815"/>
            <a:ext cx="3676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RESEARCH  QUESTION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1988840"/>
            <a:ext cx="87154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Is upper airway ultrasonography comparable to </a:t>
            </a:r>
            <a:r>
              <a:rPr lang="en-IN" sz="3200" dirty="0" err="1">
                <a:latin typeface="Times New Roman" pitchFamily="18" charset="0"/>
                <a:cs typeface="Times New Roman" pitchFamily="18" charset="0"/>
              </a:rPr>
              <a:t>capnography</a:t>
            </a:r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  for early detection of correct placement of </a:t>
            </a:r>
            <a:r>
              <a:rPr lang="en-IN" sz="3200" dirty="0" err="1">
                <a:latin typeface="Times New Roman" pitchFamily="18" charset="0"/>
                <a:cs typeface="Times New Roman" pitchFamily="18" charset="0"/>
              </a:rPr>
              <a:t>endotracheal</a:t>
            </a:r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 tube?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4000" dirty="0"/>
          </a:p>
          <a:p>
            <a:pPr algn="just"/>
            <a:endParaRPr lang="en-IN" sz="3200" dirty="0"/>
          </a:p>
          <a:p>
            <a:pPr algn="just"/>
            <a:r>
              <a:rPr lang="en-IN" sz="3200" dirty="0"/>
              <a:t> </a:t>
            </a:r>
            <a:endParaRPr lang="en-US" sz="32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9CAE73C-11E1-F08E-54C1-7075342D7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088" y="2939785"/>
            <a:ext cx="7886700" cy="1283833"/>
          </a:xfrm>
        </p:spPr>
        <p:txBody>
          <a:bodyPr>
            <a:noAutofit/>
          </a:bodyPr>
          <a:lstStyle/>
          <a:p>
            <a:pPr algn="ctr"/>
            <a:r>
              <a:rPr lang="en-IN" sz="3200" b="0" cap="none" dirty="0"/>
              <a:t>Correlation of second trimester placental thickness with perinatal outcome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AF858-1876-3983-E7DD-C3C22053FC7F}"/>
              </a:ext>
            </a:extLst>
          </p:cNvPr>
          <p:cNvSpPr txBox="1">
            <a:spLocks/>
          </p:cNvSpPr>
          <p:nvPr/>
        </p:nvSpPr>
        <p:spPr>
          <a:xfrm>
            <a:off x="457200" y="980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/>
              <a:t>Statement                       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15652190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search Question"/>
          <p:cNvSpPr txBox="1">
            <a:spLocks noGrp="1"/>
          </p:cNvSpPr>
          <p:nvPr>
            <p:ph type="title" idx="4294967295"/>
          </p:nvPr>
        </p:nvSpPr>
        <p:spPr>
          <a:xfrm>
            <a:off x="628650" y="1052736"/>
            <a:ext cx="7886700" cy="773191"/>
          </a:xfrm>
          <a:prstGeom prst="rect">
            <a:avLst/>
          </a:prstGeom>
        </p:spPr>
        <p:txBody>
          <a:bodyPr/>
          <a:lstStyle>
            <a:lvl1pPr algn="ctr">
              <a:defRPr sz="3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Research Question</a:t>
            </a:r>
          </a:p>
        </p:txBody>
      </p:sp>
      <p:sp>
        <p:nvSpPr>
          <p:cNvPr id="100" name="Is there a correlation between second trimester placental thickness and perinatal outcome?"/>
          <p:cNvSpPr txBox="1">
            <a:spLocks noGrp="1"/>
          </p:cNvSpPr>
          <p:nvPr>
            <p:ph type="body" sz="quarter" idx="4294967295"/>
          </p:nvPr>
        </p:nvSpPr>
        <p:spPr>
          <a:xfrm>
            <a:off x="899592" y="2382585"/>
            <a:ext cx="7886701" cy="1046415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0" indent="0" algn="ctr">
              <a:lnSpc>
                <a:spcPct val="120000"/>
              </a:lnSpc>
              <a:buSzTx/>
              <a:buFontTx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Is there a correlation between second trimester placental thickness and perinatal outcome?</a:t>
            </a: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 0">
            <a:extLst>
              <a:ext uri="{FF2B5EF4-FFF2-40B4-BE49-F238E27FC236}">
                <a16:creationId xmlns:a16="http://schemas.microsoft.com/office/drawing/2014/main" id="{78002778-0766-E0A1-966F-8AB27208748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5691" y="2667872"/>
            <a:ext cx="8809892" cy="1522256"/>
          </a:xfrm>
          <a:prstGeom prst="rect">
            <a:avLst/>
          </a:prstGeom>
        </p:spPr>
        <p:txBody>
          <a:bodyPr vert="horz" wrap="square" lIns="68580" tIns="34290" rIns="68580" bIns="34290" numCol="1" rtlCol="0" anchor="b">
            <a:noAutofit/>
          </a:bodyPr>
          <a:lstStyle>
            <a:lvl1pPr marL="0" indent="0" algn="ctr" defTabSz="914400" latinLnBrk="1">
              <a:buNone/>
              <a:defRPr lang="ko-KR" sz="44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atinLnBrk="0">
              <a:lnSpc>
                <a:spcPct val="150000"/>
              </a:lnSpc>
            </a:pPr>
            <a:b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 study of antibiotic susceptibility pattern </a:t>
            </a:r>
            <a:b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-pathogens among catheterized and non-catheterized hospitalized patients in a tertiary care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centre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ko-KR" altLang="en-US" sz="2400" b="1" dirty="0">
              <a:latin typeface="Helvetica" charset="0"/>
              <a:ea typeface="Helvetica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8F69E5-4705-E79C-E706-31E789CD8AC1}"/>
              </a:ext>
            </a:extLst>
          </p:cNvPr>
          <p:cNvSpPr txBox="1">
            <a:spLocks/>
          </p:cNvSpPr>
          <p:nvPr/>
        </p:nvSpPr>
        <p:spPr>
          <a:xfrm>
            <a:off x="849796" y="1235423"/>
            <a:ext cx="6172200" cy="857250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500" dirty="0"/>
              <a:t>Statement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52178748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75253" y="2008057"/>
            <a:ext cx="7394712" cy="1811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>
                <a:latin typeface="Times New Rom "/>
              </a:rPr>
              <a:t>RESEARCH QUESTION:</a:t>
            </a:r>
          </a:p>
          <a:p>
            <a:pPr algn="just">
              <a:lnSpc>
                <a:spcPct val="150000"/>
              </a:lnSpc>
            </a:pPr>
            <a:r>
              <a:rPr lang="en-US" sz="2100" dirty="0">
                <a:latin typeface="Times New Rom "/>
              </a:rPr>
              <a:t>What are the </a:t>
            </a:r>
            <a:r>
              <a:rPr lang="en-US" sz="2100" dirty="0" err="1">
                <a:latin typeface="Times New Rom "/>
              </a:rPr>
              <a:t>uropathogens</a:t>
            </a:r>
            <a:r>
              <a:rPr lang="en-US" sz="2100" dirty="0">
                <a:latin typeface="Times New Rom "/>
              </a:rPr>
              <a:t>  and their antibiotics susceptibility pattern among catheterized and Non-catheterized patients in Tertiary Care Hospital?</a:t>
            </a:r>
          </a:p>
        </p:txBody>
      </p:sp>
    </p:spTree>
    <p:extLst>
      <p:ext uri="{BB962C8B-B14F-4D97-AF65-F5344CB8AC3E}">
        <p14:creationId xmlns:p14="http://schemas.microsoft.com/office/powerpoint/2010/main" val="351138068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0C6E8DC-A0FD-D5B3-0970-B105DAF05CDC}"/>
              </a:ext>
            </a:extLst>
          </p:cNvPr>
          <p:cNvSpPr txBox="1"/>
          <p:nvPr/>
        </p:nvSpPr>
        <p:spPr>
          <a:xfrm>
            <a:off x="546653" y="2253114"/>
            <a:ext cx="7577073" cy="2120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STUDY ON d-dimer LEVELS IN MICROBIOLOGICALLY CONFIRMED PATIENTS OF PULMONARY TUBERCULOSIS TO ANTICIPATE THE RISK OF HYPERCOAGULABLE STATE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74FB35-EDB4-A302-8C88-8BC1F86ACABF}"/>
              </a:ext>
            </a:extLst>
          </p:cNvPr>
          <p:cNvSpPr txBox="1">
            <a:spLocks/>
          </p:cNvSpPr>
          <p:nvPr/>
        </p:nvSpPr>
        <p:spPr>
          <a:xfrm>
            <a:off x="1794014" y="1395864"/>
            <a:ext cx="6172200" cy="8572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sz="3300"/>
              <a:t>Statement                           </a:t>
            </a:r>
            <a:endParaRPr lang="en-IN" sz="3300" dirty="0"/>
          </a:p>
        </p:txBody>
      </p:sp>
    </p:spTree>
    <p:extLst>
      <p:ext uri="{BB962C8B-B14F-4D97-AF65-F5344CB8AC3E}">
        <p14:creationId xmlns:p14="http://schemas.microsoft.com/office/powerpoint/2010/main" val="110011239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4B0DC7-3941-7385-F05D-CB4CC80459DB}"/>
              </a:ext>
            </a:extLst>
          </p:cNvPr>
          <p:cNvSpPr txBox="1"/>
          <p:nvPr/>
        </p:nvSpPr>
        <p:spPr>
          <a:xfrm>
            <a:off x="431390" y="1827885"/>
            <a:ext cx="828122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IN" sz="3300" dirty="0"/>
          </a:p>
          <a:p>
            <a:pPr algn="ctr"/>
            <a:r>
              <a:rPr lang="en-IN" sz="3300" dirty="0"/>
              <a:t>RESEARCH QUESTION</a:t>
            </a:r>
            <a:br>
              <a:rPr lang="en-IN" sz="7200" dirty="0"/>
            </a:b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is the level of prevalence of D-dimer in patients of pulmonary tuberculosis ?</a:t>
            </a:r>
            <a:endParaRPr lang="en-IN" sz="13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45365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010190"/>
            <a:ext cx="7232950" cy="2342834"/>
          </a:xfrm>
        </p:spPr>
        <p:txBody>
          <a:bodyPr>
            <a:noAutofit/>
          </a:bodyPr>
          <a:lstStyle/>
          <a:p>
            <a:br>
              <a:rPr lang="en-US" sz="2100" b="1" dirty="0"/>
            </a:br>
            <a:br>
              <a:rPr lang="en-US" sz="2100" b="1" dirty="0"/>
            </a:br>
            <a:r>
              <a:rPr lang="en-US" sz="2800" dirty="0"/>
              <a:t>Study of Clinical Profiles, Cardiac Biomarkers  and Angiographic Patterns of Male versus Female  In Acute Coronary syndrome patients.</a:t>
            </a:r>
            <a:br>
              <a:rPr lang="en-US" sz="2800" dirty="0"/>
            </a:br>
            <a:r>
              <a:rPr lang="en-US" sz="3200" dirty="0"/>
              <a:t> </a:t>
            </a:r>
            <a:br>
              <a:rPr lang="en-US" sz="3200" dirty="0"/>
            </a:br>
            <a:endParaRPr lang="en-IN" sz="2700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600CA1B-C0D2-E4A5-244C-E8D06A611C66}"/>
              </a:ext>
            </a:extLst>
          </p:cNvPr>
          <p:cNvSpPr txBox="1">
            <a:spLocks/>
          </p:cNvSpPr>
          <p:nvPr/>
        </p:nvSpPr>
        <p:spPr>
          <a:xfrm>
            <a:off x="1227482" y="1291829"/>
            <a:ext cx="6172200" cy="857250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500"/>
              <a:t>Statement                           </a:t>
            </a:r>
            <a:endParaRPr lang="en-IN" sz="4500" dirty="0"/>
          </a:p>
        </p:txBody>
      </p:sp>
    </p:spTree>
    <p:extLst>
      <p:ext uri="{BB962C8B-B14F-4D97-AF65-F5344CB8AC3E}">
        <p14:creationId xmlns:p14="http://schemas.microsoft.com/office/powerpoint/2010/main" val="98842282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dirty="0"/>
              <a:t>Research Question</a:t>
            </a:r>
            <a:r>
              <a:rPr lang="en-US" b="1" dirty="0"/>
              <a:t>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Is there any difference in Clinical Profiles, Cardiac Biomarkers  and Angiographic Patterns of Male versus Female Acute Coronary syndrome patients?</a:t>
            </a:r>
          </a:p>
          <a:p>
            <a:pPr marL="0" indent="0">
              <a:buNone/>
            </a:pPr>
            <a:br>
              <a:rPr lang="en-US" sz="3000" dirty="0"/>
            </a:br>
            <a:endParaRPr lang="en-US" sz="3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4517497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tudy of Neutrophil-Lymphocyte Ratio and Platelet-Lymphocyte Ratio In Patients Of Diabetic Nephropathy"/>
          <p:cNvSpPr txBox="1">
            <a:spLocks noGrp="1"/>
          </p:cNvSpPr>
          <p:nvPr>
            <p:ph type="title" idx="4294967295"/>
          </p:nvPr>
        </p:nvSpPr>
        <p:spPr>
          <a:xfrm>
            <a:off x="1237060" y="2742164"/>
            <a:ext cx="6669881" cy="162044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188119">
              <a:defRPr sz="1300">
                <a:latin typeface="Times Roman"/>
                <a:ea typeface="Times Roman"/>
                <a:cs typeface="Times Roman"/>
                <a:sym typeface="Times Roman"/>
              </a:defRPr>
            </a:pPr>
            <a:br>
              <a:rPr dirty="0"/>
            </a:br>
            <a:br>
              <a:rPr dirty="0"/>
            </a:br>
            <a:r>
              <a:rPr sz="3100" dirty="0"/>
              <a:t>Study of Neutrophil-Lymphocyte Ratio and Platelet-Lymphocyte Ratio In Patients Of Diabetic Nephropathy  </a:t>
            </a:r>
            <a:br>
              <a:rPr sz="3100" dirty="0"/>
            </a:br>
            <a:br>
              <a:rPr sz="1800" dirty="0"/>
            </a:br>
            <a:endParaRPr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9A5F60-17E2-280C-16E5-311D4ED800FF}"/>
              </a:ext>
            </a:extLst>
          </p:cNvPr>
          <p:cNvSpPr txBox="1">
            <a:spLocks/>
          </p:cNvSpPr>
          <p:nvPr/>
        </p:nvSpPr>
        <p:spPr>
          <a:xfrm>
            <a:off x="342900" y="1063229"/>
            <a:ext cx="6172200" cy="8572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sz="3300" dirty="0"/>
              <a:t>Statement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809620119"/>
      </p:ext>
    </p:extLst>
  </p:cSld>
  <p:clrMapOvr>
    <a:masterClrMapping/>
  </p:clrMapOvr>
  <p:transition spd="med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search Question"/>
          <p:cNvSpPr txBox="1">
            <a:spLocks noGrp="1"/>
          </p:cNvSpPr>
          <p:nvPr>
            <p:ph type="title" idx="4294967295"/>
          </p:nvPr>
        </p:nvSpPr>
        <p:spPr>
          <a:xfrm>
            <a:off x="1485900" y="1063229"/>
            <a:ext cx="6172200" cy="85725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3600" dirty="0">
                <a:latin typeface="+mj-lt"/>
              </a:rPr>
              <a:t>Research Question</a:t>
            </a:r>
          </a:p>
        </p:txBody>
      </p:sp>
      <p:sp>
        <p:nvSpPr>
          <p:cNvPr id="55" name="Is there a  co-relation between…"/>
          <p:cNvSpPr txBox="1">
            <a:spLocks noGrp="1"/>
          </p:cNvSpPr>
          <p:nvPr>
            <p:ph type="body" idx="4294967295"/>
          </p:nvPr>
        </p:nvSpPr>
        <p:spPr>
          <a:xfrm>
            <a:off x="539552" y="2564904"/>
            <a:ext cx="7118548" cy="288696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ctr" defTabSz="301227">
              <a:buNone/>
              <a:defRPr sz="3500">
                <a:latin typeface="Arial"/>
                <a:ea typeface="Arial"/>
                <a:cs typeface="Arial"/>
                <a:sym typeface="Arial"/>
              </a:defRPr>
            </a:pPr>
            <a:r>
              <a:rPr sz="3000" dirty="0"/>
              <a:t>Is there a  co-relation between </a:t>
            </a:r>
          </a:p>
          <a:p>
            <a:pPr marL="0" indent="0" algn="ctr" defTabSz="301227">
              <a:buNone/>
              <a:defRPr sz="3500">
                <a:latin typeface="Arial"/>
                <a:ea typeface="Arial"/>
                <a:cs typeface="Arial"/>
                <a:sym typeface="Arial"/>
              </a:defRPr>
            </a:pPr>
            <a:r>
              <a:rPr sz="3000" dirty="0"/>
              <a:t>Neutrophilic -Lymphocytic Ratio/Platelet -Lymphocytic Ratio and Diabetic Nephropathy?</a:t>
            </a:r>
          </a:p>
          <a:p>
            <a:pPr marL="0" indent="0" algn="ctr" defTabSz="301227">
              <a:spcBef>
                <a:spcPts val="0"/>
              </a:spcBef>
              <a:buNone/>
              <a:defRPr sz="3500" b="1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pPr>
            <a:br>
              <a:rPr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7960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 dir="d"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23447"/>
            <a:ext cx="7169727" cy="1705553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 of baseline perfusion index as a predictor of post spinal hypotension in lower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segement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caesarean section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0D926E5-D4F3-E784-85EC-F11B1E4D1167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Statement                           </a:t>
            </a:r>
            <a:endParaRPr lang="en-IN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 0">
            <a:extLst>
              <a:ext uri="{FF2B5EF4-FFF2-40B4-BE49-F238E27FC236}">
                <a16:creationId xmlns:a16="http://schemas.microsoft.com/office/drawing/2014/main" id="{D12BAE7A-BA91-0194-BB2C-AEB3D878323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70488" y="2996952"/>
            <a:ext cx="6603023" cy="1204547"/>
          </a:xfrm>
          <a:prstGeom prst="rect">
            <a:avLst/>
          </a:prstGeom>
        </p:spPr>
        <p:txBody>
          <a:bodyPr vert="horz" wrap="square" lIns="68580" tIns="34290" rIns="68580" bIns="34290" numCol="1" rtlCol="0" anchor="b">
            <a:normAutofit/>
          </a:bodyPr>
          <a:lstStyle>
            <a:lvl1pPr marL="0" indent="0" algn="ctr" defTabSz="914400" latinLnBrk="1">
              <a:buNone/>
              <a:defRPr lang="ko-KR" sz="44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atinLnBrk="0"/>
            <a:r>
              <a:rPr lang="en-US" altLang="ko-KR" sz="2100" b="1" dirty="0">
                <a:latin typeface="Times New Rom"/>
                <a:ea typeface="Helvetica" charset="0"/>
              </a:rPr>
              <a:t>STUDY OF ELECTROCARDIOGRAPHY PATTERN IN PATIENTS OF TYPE 2 DIABETES MELLITUS   </a:t>
            </a:r>
            <a:endParaRPr lang="ko-KR" altLang="en-US" sz="2100" b="1" dirty="0">
              <a:latin typeface="Times New Rom"/>
              <a:ea typeface="Helvetica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5DBB076-6F55-18A2-F126-421A791EBDCA}"/>
              </a:ext>
            </a:extLst>
          </p:cNvPr>
          <p:cNvSpPr txBox="1">
            <a:spLocks/>
          </p:cNvSpPr>
          <p:nvPr/>
        </p:nvSpPr>
        <p:spPr>
          <a:xfrm>
            <a:off x="342900" y="1063229"/>
            <a:ext cx="6172200" cy="8572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sz="3300" dirty="0"/>
              <a:t>Statement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1291472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2BF6CDF-CBEC-49E4-A58B-AED8AF1DCFF7}"/>
              </a:ext>
            </a:extLst>
          </p:cNvPr>
          <p:cNvSpPr txBox="1"/>
          <p:nvPr/>
        </p:nvSpPr>
        <p:spPr>
          <a:xfrm>
            <a:off x="2650331" y="1206276"/>
            <a:ext cx="3300413" cy="4147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21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 QUESTION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4AC1E7-EB92-4328-858D-18579CF93A94}"/>
              </a:ext>
            </a:extLst>
          </p:cNvPr>
          <p:cNvSpPr txBox="1"/>
          <p:nvPr/>
        </p:nvSpPr>
        <p:spPr>
          <a:xfrm>
            <a:off x="1338202" y="2217358"/>
            <a:ext cx="5905004" cy="1646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altLang="ko-KR" sz="2400" b="1" dirty="0">
                <a:latin typeface="Times New Rom"/>
                <a:ea typeface="Helvetica" charset="0"/>
              </a:rPr>
              <a:t>WHAT ARE THE  ELECTROCARDIOGRAPHY PATTERNS IN PATIENTS OF TYPE 2 DIABETES MELLITUS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8285289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82C5A-F3CA-2FCE-AB37-EE9562C2F8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9632" y="2655971"/>
            <a:ext cx="6858000" cy="154605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Of Hemoptysis In Patient With Normal Chest Roentgenogram By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Fibreoptic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Bronchoscopy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64B97A8-B538-DE5C-DE16-EA79FC54753B}"/>
              </a:ext>
            </a:extLst>
          </p:cNvPr>
          <p:cNvSpPr txBox="1">
            <a:spLocks/>
          </p:cNvSpPr>
          <p:nvPr/>
        </p:nvSpPr>
        <p:spPr>
          <a:xfrm>
            <a:off x="1602532" y="1052736"/>
            <a:ext cx="6172200" cy="8572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sz="3300" dirty="0"/>
              <a:t>Statement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03091707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83F1-4609-1DA7-89B6-7C5C088A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664E5-F890-BFA8-F1EE-54DE6D57F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diagnostic yield of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fibreoptic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bronchoscopy in patients presenting with unexplained hemoptysis and normal chest radiography 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72004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552" y="1828800"/>
            <a:ext cx="7050394" cy="4171950"/>
          </a:xfrm>
        </p:spPr>
        <p:txBody>
          <a:bodyPr>
            <a:normAutofit fontScale="95000" lnSpcReduction="10000"/>
          </a:bodyPr>
          <a:lstStyle/>
          <a:p>
            <a:pPr marL="0" indent="0" algn="ctr">
              <a:buNone/>
            </a:pPr>
            <a:r>
              <a:rPr lang="en-US" dirty="0"/>
              <a:t> 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IN" sz="247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study of circle of </a:t>
            </a:r>
            <a:r>
              <a:rPr lang="en-US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willis</a:t>
            </a:r>
            <a:r>
              <a: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variants</a:t>
            </a:r>
            <a:r>
              <a:rPr lang="en-IN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</a:t>
            </a:r>
            <a:r>
              <a: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anomalies using 3 </a:t>
            </a:r>
            <a:r>
              <a:rPr lang="en-US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</a:t>
            </a:r>
            <a:r>
              <a:rPr lang="en-IN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ional</a:t>
            </a:r>
            <a:r>
              <a: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of </a:t>
            </a:r>
            <a:r>
              <a: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flight technique by </a:t>
            </a:r>
            <a:r>
              <a:rPr lang="en-US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mra</a:t>
            </a:r>
            <a:endParaRPr lang="en-IN" sz="3400" b="1" dirty="0"/>
          </a:p>
          <a:p>
            <a:pPr marL="0" indent="0">
              <a:buNone/>
            </a:pPr>
            <a:r>
              <a:rPr lang="en-IN" sz="1900" dirty="0"/>
              <a:t>                                                 </a:t>
            </a: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IN" sz="1800" b="1" dirty="0"/>
              <a:t>	</a:t>
            </a:r>
            <a:endParaRPr lang="en-US" sz="18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5A8692A-28F0-051A-F035-15F77311D74D}"/>
              </a:ext>
            </a:extLst>
          </p:cNvPr>
          <p:cNvSpPr txBox="1">
            <a:spLocks/>
          </p:cNvSpPr>
          <p:nvPr/>
        </p:nvSpPr>
        <p:spPr>
          <a:xfrm>
            <a:off x="342900" y="1063229"/>
            <a:ext cx="6172200" cy="8572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sz="3300" dirty="0"/>
              <a:t>Statement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01040028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28700"/>
            <a:ext cx="6400800" cy="4544378"/>
          </a:xfrm>
        </p:spPr>
        <p:txBody>
          <a:bodyPr>
            <a:normAutofit/>
          </a:bodyPr>
          <a:lstStyle/>
          <a:p>
            <a:pPr marL="0" marR="3810" indent="0" algn="ctr">
              <a:lnSpc>
                <a:spcPts val="1935"/>
              </a:lnSpc>
              <a:spcBef>
                <a:spcPts val="345"/>
              </a:spcBef>
              <a:buNone/>
              <a:tabLst>
                <a:tab pos="112395" algn="l"/>
              </a:tabLst>
            </a:pPr>
            <a:r>
              <a:rPr lang="en-IN" b="1" u="sng" dirty="0">
                <a:latin typeface="Calibri" pitchFamily="34" charset="0"/>
                <a:cs typeface="Times New Roman" panose="02020603050405020304" pitchFamily="18" charset="0"/>
              </a:rPr>
              <a:t>RESEARCH QUESTION</a:t>
            </a:r>
          </a:p>
          <a:p>
            <a:pPr marL="0" marR="3810" indent="0">
              <a:lnSpc>
                <a:spcPts val="1935"/>
              </a:lnSpc>
              <a:spcBef>
                <a:spcPts val="345"/>
              </a:spcBef>
              <a:buNone/>
              <a:tabLst>
                <a:tab pos="112395" algn="l"/>
              </a:tabLst>
            </a:pPr>
            <a:endParaRPr lang="en-IN" dirty="0">
              <a:latin typeface="Calibri" pitchFamily="34" charset="0"/>
              <a:cs typeface="Times New Roman" panose="02020603050405020304" pitchFamily="18" charset="0"/>
            </a:endParaRPr>
          </a:p>
          <a:p>
            <a:pPr marL="0" marR="3810" indent="0">
              <a:lnSpc>
                <a:spcPts val="1935"/>
              </a:lnSpc>
              <a:spcBef>
                <a:spcPts val="345"/>
              </a:spcBef>
              <a:buNone/>
              <a:tabLst>
                <a:tab pos="112395" algn="l"/>
              </a:tabLst>
            </a:pPr>
            <a:endParaRPr lang="en-IN" dirty="0">
              <a:latin typeface="Calibri" pitchFamily="34" charset="0"/>
              <a:cs typeface="Times New Roman" panose="02020603050405020304" pitchFamily="18" charset="0"/>
            </a:endParaRPr>
          </a:p>
          <a:p>
            <a:pPr marL="0" marR="3810" indent="0">
              <a:lnSpc>
                <a:spcPts val="1935"/>
              </a:lnSpc>
              <a:spcBef>
                <a:spcPts val="345"/>
              </a:spcBef>
              <a:buNone/>
              <a:tabLst>
                <a:tab pos="112395" algn="l"/>
              </a:tabLst>
            </a:pPr>
            <a:endParaRPr lang="en-IN" dirty="0">
              <a:latin typeface="Calibri" pitchFamily="34" charset="0"/>
              <a:cs typeface="Times New Roman" panose="02020603050405020304" pitchFamily="18" charset="0"/>
            </a:endParaRPr>
          </a:p>
          <a:p>
            <a:pPr marL="0" marR="3810" indent="0">
              <a:lnSpc>
                <a:spcPts val="1935"/>
              </a:lnSpc>
              <a:spcBef>
                <a:spcPts val="345"/>
              </a:spcBef>
              <a:buNone/>
              <a:tabLst>
                <a:tab pos="112395" algn="l"/>
              </a:tabLst>
            </a:pPr>
            <a:endParaRPr lang="en-IN" dirty="0">
              <a:latin typeface="Calibri" pitchFamily="34" charset="0"/>
              <a:cs typeface="Times New Roman" panose="02020603050405020304" pitchFamily="18" charset="0"/>
            </a:endParaRPr>
          </a:p>
          <a:p>
            <a:pPr marL="0" marR="3810" indent="0">
              <a:lnSpc>
                <a:spcPts val="1935"/>
              </a:lnSpc>
              <a:spcBef>
                <a:spcPts val="345"/>
              </a:spcBef>
              <a:buNone/>
              <a:tabLst>
                <a:tab pos="112395" algn="l"/>
              </a:tabLst>
            </a:pPr>
            <a:r>
              <a:rPr lang="en-IN" spc="300" dirty="0">
                <a:latin typeface="Calibri" pitchFamily="34" charset="0"/>
                <a:cs typeface="Times New Roman" panose="02020603050405020304" pitchFamily="18" charset="0"/>
              </a:rPr>
              <a:t>What are the variants of </a:t>
            </a:r>
            <a:r>
              <a:rPr lang="en-IN" spc="300" dirty="0">
                <a:latin typeface="Calibri" pitchFamily="34" charset="0"/>
                <a:cs typeface="Times New Roman" panose="02020603050405020304" pitchFamily="18" charset="0"/>
                <a:sym typeface="+mn-ea"/>
              </a:rPr>
              <a:t>circle </a:t>
            </a:r>
          </a:p>
          <a:p>
            <a:pPr marL="0" marR="3810" indent="0">
              <a:lnSpc>
                <a:spcPts val="1935"/>
              </a:lnSpc>
              <a:spcBef>
                <a:spcPts val="345"/>
              </a:spcBef>
              <a:buNone/>
              <a:tabLst>
                <a:tab pos="112395" algn="l"/>
              </a:tabLst>
            </a:pPr>
            <a:endParaRPr lang="en-IN" spc="300" dirty="0">
              <a:latin typeface="Calibri" pitchFamily="34" charset="0"/>
              <a:cs typeface="Times New Roman" panose="02020603050405020304" pitchFamily="18" charset="0"/>
              <a:sym typeface="+mn-ea"/>
            </a:endParaRPr>
          </a:p>
          <a:p>
            <a:pPr marL="0" marR="3810" indent="0">
              <a:lnSpc>
                <a:spcPts val="1935"/>
              </a:lnSpc>
              <a:spcBef>
                <a:spcPts val="345"/>
              </a:spcBef>
              <a:buNone/>
              <a:tabLst>
                <a:tab pos="112395" algn="l"/>
              </a:tabLst>
            </a:pPr>
            <a:endParaRPr lang="en-IN" spc="300" dirty="0">
              <a:latin typeface="Calibri" pitchFamily="34" charset="0"/>
              <a:cs typeface="Times New Roman" panose="02020603050405020304" pitchFamily="18" charset="0"/>
              <a:sym typeface="+mn-ea"/>
            </a:endParaRPr>
          </a:p>
          <a:p>
            <a:pPr marL="0" marR="3810" indent="0">
              <a:lnSpc>
                <a:spcPts val="1935"/>
              </a:lnSpc>
              <a:spcBef>
                <a:spcPts val="345"/>
              </a:spcBef>
              <a:buNone/>
              <a:tabLst>
                <a:tab pos="112395" algn="l"/>
              </a:tabLst>
            </a:pPr>
            <a:r>
              <a:rPr lang="en-IN" spc="300" dirty="0">
                <a:latin typeface="Calibri" pitchFamily="34" charset="0"/>
                <a:cs typeface="Times New Roman" panose="02020603050405020304" pitchFamily="18" charset="0"/>
                <a:sym typeface="+mn-ea"/>
              </a:rPr>
              <a:t>of Willis</a:t>
            </a:r>
            <a:r>
              <a:rPr lang="en-IN" spc="300" dirty="0">
                <a:latin typeface="Calibri" pitchFamily="34" charset="0"/>
                <a:cs typeface="Times New Roman" panose="02020603050405020304" pitchFamily="18" charset="0"/>
              </a:rPr>
              <a:t> and its anomalies?</a:t>
            </a:r>
          </a:p>
          <a:p>
            <a:pPr marL="0" marR="3810" indent="0">
              <a:lnSpc>
                <a:spcPts val="1935"/>
              </a:lnSpc>
              <a:spcBef>
                <a:spcPts val="345"/>
              </a:spcBef>
              <a:buNone/>
              <a:tabLst>
                <a:tab pos="112395" algn="l"/>
              </a:tabLst>
            </a:pPr>
            <a:endParaRPr lang="en-IN" dirty="0">
              <a:latin typeface="Calibri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20091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47664" y="2140185"/>
            <a:ext cx="5600700" cy="2577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 		</a:t>
            </a: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pPr algn="ctr"/>
            <a:r>
              <a:rPr lang="en-US" sz="2800" b="1" dirty="0"/>
              <a:t>“ ROLE OF 3 TESLA MRI IN EVALUATION OF COMPRESSIVE MYELOPATHY</a:t>
            </a:r>
            <a:r>
              <a:rPr lang="en-IN" sz="2800" b="1" dirty="0"/>
              <a:t> ”</a:t>
            </a:r>
          </a:p>
          <a:p>
            <a:pPr algn="ctr"/>
            <a:endParaRPr lang="en-US" sz="2800" dirty="0"/>
          </a:p>
          <a:p>
            <a:endParaRPr lang="en-US" sz="135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C814B6-5E4E-5CE0-9A42-FBA5763D3CC4}"/>
              </a:ext>
            </a:extLst>
          </p:cNvPr>
          <p:cNvSpPr txBox="1">
            <a:spLocks/>
          </p:cNvSpPr>
          <p:nvPr/>
        </p:nvSpPr>
        <p:spPr>
          <a:xfrm>
            <a:off x="342900" y="1063229"/>
            <a:ext cx="6172200" cy="8572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sz="3300" dirty="0"/>
              <a:t>Statement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22364798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5900" y="1200151"/>
            <a:ext cx="6172200" cy="3208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RESEARCH QUESTION</a:t>
            </a:r>
          </a:p>
          <a:p>
            <a:pPr algn="ctr"/>
            <a:endParaRPr lang="en-US" sz="1500" b="1" u="sng" dirty="0"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en-GB" sz="15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What are the various etiological factors of compressive myelopathy and its 3 tesla MRI characteristics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500" b="1" dirty="0">
                <a:latin typeface="Times New Roman" pitchFamily="18" charset="0"/>
                <a:cs typeface="Times New Roman" pitchFamily="18" charset="0"/>
              </a:rPr>
              <a:t> 			</a:t>
            </a:r>
            <a:endParaRPr lang="en-US" sz="1500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5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38152181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9E5456-16AC-4826-86D3-5B97202A4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420888"/>
            <a:ext cx="8418140" cy="2516634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endParaRPr lang="en-US" sz="7200" b="1" dirty="0"/>
          </a:p>
          <a:p>
            <a:pPr algn="ctr">
              <a:buNone/>
            </a:pPr>
            <a:endParaRPr lang="en-US" sz="6000" b="1" dirty="0"/>
          </a:p>
          <a:p>
            <a:pPr marL="0" algn="ctr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None/>
            </a:pPr>
            <a:r>
              <a:rPr lang="en-IN" sz="6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“STUDY &amp; COMPARISON OF OVARIAN AND  UTERINE BLOOD FLOW IN PATIENTS OF  POLYCYSTIC OVARIAN SYNDROME”</a:t>
            </a:r>
            <a:endParaRPr lang="en-US" sz="13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buNone/>
            </a:pP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None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r">
              <a:buNone/>
            </a:pPr>
            <a:endParaRPr lang="en-US" sz="4200" b="1" dirty="0"/>
          </a:p>
          <a:p>
            <a:pPr algn="r">
              <a:buNone/>
            </a:pPr>
            <a:endParaRPr lang="en-US" sz="5400" b="1" dirty="0"/>
          </a:p>
          <a:p>
            <a:endParaRPr lang="en-IN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734C7A-1814-57B9-6647-5E15F1239F19}"/>
              </a:ext>
            </a:extLst>
          </p:cNvPr>
          <p:cNvSpPr txBox="1">
            <a:spLocks/>
          </p:cNvSpPr>
          <p:nvPr/>
        </p:nvSpPr>
        <p:spPr>
          <a:xfrm>
            <a:off x="342900" y="1063229"/>
            <a:ext cx="6172200" cy="8572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sz="3300" dirty="0"/>
              <a:t>Statement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0127135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C44DD18-EC9C-481F-ADF6-0DF656403815}"/>
              </a:ext>
            </a:extLst>
          </p:cNvPr>
          <p:cNvSpPr txBox="1"/>
          <p:nvPr/>
        </p:nvSpPr>
        <p:spPr>
          <a:xfrm>
            <a:off x="26930" y="980728"/>
            <a:ext cx="8629650" cy="2905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750"/>
              </a:spcAft>
            </a:pPr>
            <a:r>
              <a:rPr lang="en-IN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 QUESTION </a:t>
            </a:r>
          </a:p>
          <a:p>
            <a:pPr algn="ctr">
              <a:lnSpc>
                <a:spcPct val="150000"/>
              </a:lnSpc>
              <a:spcAft>
                <a:spcPts val="750"/>
              </a:spcAft>
            </a:pPr>
            <a:r>
              <a:rPr lang="en-IN" sz="2400" dirty="0">
                <a:solidFill>
                  <a:srgbClr val="221E1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</a:t>
            </a:r>
            <a:r>
              <a:rPr lang="en-IN" sz="2400" dirty="0" err="1">
                <a:solidFill>
                  <a:srgbClr val="221E1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Pulsatility</a:t>
            </a:r>
            <a:r>
              <a:rPr lang="en-IN" sz="2400" dirty="0">
                <a:solidFill>
                  <a:srgbClr val="221E1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index and Resistance index Value of Uterine and ovarian artery of patients using colour doppler diagnosed with 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Polycystic ovarian syndrome (PCOS)  and  women with polycystic ovary appearance (PCOA).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790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974" y="767933"/>
            <a:ext cx="5185064" cy="70167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 </a:t>
            </a:r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679" y="1830612"/>
            <a:ext cx="7564585" cy="10422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baseline perfusion index predict hypotension following spinal anaesthesia in parturients undergoing lower segment caesarean section ?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1751" y="3031725"/>
            <a:ext cx="7468400" cy="2854862"/>
          </a:xfrm>
        </p:spPr>
        <p:txBody>
          <a:bodyPr>
            <a:normAutofit fontScale="40000" lnSpcReduction="20000"/>
          </a:bodyPr>
          <a:lstStyle/>
          <a:p>
            <a:r>
              <a:rPr lang="en-US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 </a:t>
            </a:r>
            <a:r>
              <a:rPr lang="en-US" sz="9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study of coronary artery variants</a:t>
            </a:r>
          </a:p>
          <a:p>
            <a:r>
              <a:rPr lang="en-US" sz="9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anomalies by multidetector</a:t>
            </a:r>
          </a:p>
          <a:p>
            <a:r>
              <a:rPr lang="en-US" sz="9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Computed tomography coronary</a:t>
            </a:r>
          </a:p>
          <a:p>
            <a:r>
              <a:rPr lang="en-US" sz="9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Angiography in Indian population </a:t>
            </a:r>
            <a:r>
              <a:rPr lang="en-IN" sz="9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endParaRPr lang="en-IN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2A0DF31-E342-9B5A-9B5C-C958F0B97D2B}"/>
              </a:ext>
            </a:extLst>
          </p:cNvPr>
          <p:cNvSpPr txBox="1">
            <a:spLocks/>
          </p:cNvSpPr>
          <p:nvPr/>
        </p:nvSpPr>
        <p:spPr>
          <a:xfrm>
            <a:off x="342900" y="1063229"/>
            <a:ext cx="6172200" cy="8572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sz="3300" dirty="0"/>
              <a:t>Statement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35609371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1393" y="1028701"/>
            <a:ext cx="7056707" cy="44231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en-US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 </a:t>
            </a:r>
          </a:p>
          <a:p>
            <a:pPr>
              <a:buNone/>
            </a:pPr>
            <a:r>
              <a:rPr lang="en-US" sz="1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various types of coronary artery variants and anomalies on multidetector computed tomography? </a:t>
            </a:r>
          </a:p>
          <a:p>
            <a:pPr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19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73935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 txBox="1">
            <a:spLocks noGrp="1"/>
          </p:cNvSpPr>
          <p:nvPr>
            <p:ph type="ctrTitle"/>
          </p:nvPr>
        </p:nvSpPr>
        <p:spPr>
          <a:xfrm>
            <a:off x="0" y="2496981"/>
            <a:ext cx="8964900" cy="13520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ctr" anchorCtr="0">
            <a:noAutofit/>
          </a:bodyPr>
          <a:lstStyle/>
          <a:p>
            <a:pPr>
              <a:spcBef>
                <a:spcPts val="0"/>
              </a:spcBef>
              <a:buSzPts val="3200"/>
            </a:pPr>
            <a:r>
              <a:rPr lang="en-US" sz="2400" dirty="0">
                <a:latin typeface="Times New Roman"/>
                <a:ea typeface="Times New Roman"/>
                <a:cs typeface="Times New Roman"/>
                <a:sym typeface="Times New Roman"/>
              </a:rPr>
              <a:t>Study of serum leptin level in patients of  type 2 diabetes mellitus with diabetic nephropathy  and control </a:t>
            </a:r>
            <a:endParaRPr lang="en-US" sz="27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01DE88C-3C2B-C765-8D1F-0DCA7B0D1B24}"/>
              </a:ext>
            </a:extLst>
          </p:cNvPr>
          <p:cNvSpPr txBox="1">
            <a:spLocks/>
          </p:cNvSpPr>
          <p:nvPr/>
        </p:nvSpPr>
        <p:spPr>
          <a:xfrm>
            <a:off x="1396350" y="1530368"/>
            <a:ext cx="6172200" cy="857250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500"/>
              <a:t>Statement                           </a:t>
            </a:r>
            <a:endParaRPr lang="en-IN" sz="4500" dirty="0"/>
          </a:p>
        </p:txBody>
      </p:sp>
    </p:spTree>
    <p:extLst>
      <p:ext uri="{BB962C8B-B14F-4D97-AF65-F5344CB8AC3E}">
        <p14:creationId xmlns:p14="http://schemas.microsoft.com/office/powerpoint/2010/main" val="309152925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4"/>
          <p:cNvSpPr txBox="1">
            <a:spLocks noGrp="1"/>
          </p:cNvSpPr>
          <p:nvPr>
            <p:ph type="title"/>
          </p:nvPr>
        </p:nvSpPr>
        <p:spPr>
          <a:xfrm>
            <a:off x="457200" y="106322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ctr" anchorCtr="0">
            <a:norm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2000"/>
            </a:pPr>
            <a:r>
              <a:rPr lang="en-US" sz="1950" b="1" u="sng">
                <a:latin typeface="Times New Roman"/>
                <a:ea typeface="Times New Roman"/>
                <a:cs typeface="Times New Roman"/>
                <a:sym typeface="Times New Roman"/>
              </a:rPr>
              <a:t>RESEARCH QUESTIONS</a:t>
            </a:r>
            <a:endParaRPr sz="1950"/>
          </a:p>
        </p:txBody>
      </p:sp>
      <p:sp>
        <p:nvSpPr>
          <p:cNvPr id="159" name="Google Shape;159;p24"/>
          <p:cNvSpPr txBox="1">
            <a:spLocks noGrp="1"/>
          </p:cNvSpPr>
          <p:nvPr>
            <p:ph type="body" idx="1"/>
          </p:nvPr>
        </p:nvSpPr>
        <p:spPr>
          <a:xfrm>
            <a:off x="66624" y="2057401"/>
            <a:ext cx="8229600" cy="33945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rmAutofit/>
          </a:bodyPr>
          <a:lstStyle/>
          <a:p>
            <a:pPr marL="257175" indent="-257175">
              <a:spcBef>
                <a:spcPts val="0"/>
              </a:spcBef>
              <a:buClr>
                <a:schemeClr val="dk1"/>
              </a:buClr>
              <a:buSzPts val="2600"/>
            </a:pPr>
            <a:r>
              <a:rPr lang="en-US" sz="1950">
                <a:latin typeface="Times New Roman"/>
                <a:ea typeface="Times New Roman"/>
                <a:cs typeface="Times New Roman"/>
                <a:sym typeface="Times New Roman"/>
              </a:rPr>
              <a:t>Is there any correlation of Serum Leptin levels with presence and/or severity of diabetic nephropathy in patients of type 2 diabetes mellitus?</a:t>
            </a:r>
            <a:endParaRPr/>
          </a:p>
          <a:p>
            <a:pPr marL="257175" indent="-133350">
              <a:spcBef>
                <a:spcPts val="0"/>
              </a:spcBef>
              <a:buClr>
                <a:schemeClr val="dk1"/>
              </a:buClr>
              <a:buSzPts val="2600"/>
              <a:buNone/>
            </a:pPr>
            <a:endParaRPr sz="19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57175" indent="-257175">
              <a:spcBef>
                <a:spcPts val="0"/>
              </a:spcBef>
              <a:buClr>
                <a:schemeClr val="dk1"/>
              </a:buClr>
              <a:buSzPts val="2600"/>
            </a:pPr>
            <a:r>
              <a:rPr lang="en-US" sz="1950">
                <a:latin typeface="Times New Roman"/>
                <a:ea typeface="Times New Roman"/>
                <a:cs typeface="Times New Roman"/>
                <a:sym typeface="Times New Roman"/>
              </a:rPr>
              <a:t>Is there any correlation of serum Leptin levels with Body Mass Index in patients of Diabetic nephropathy?</a:t>
            </a:r>
            <a:endParaRPr sz="195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2709286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9451" y="2473159"/>
            <a:ext cx="6669360" cy="1620180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003399"/>
                </a:solidFill>
              </a:rPr>
              <a:t>  </a:t>
            </a:r>
            <a:br>
              <a:rPr lang="en-IN" b="1" dirty="0">
                <a:solidFill>
                  <a:srgbClr val="003399"/>
                </a:solidFill>
              </a:rPr>
            </a:br>
            <a:r>
              <a:rPr lang="en-IN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of association between inflammatory markers (il6,tnf alpha, </a:t>
            </a:r>
            <a:r>
              <a:rPr lang="en-IN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crp</a:t>
            </a:r>
            <a:r>
              <a:rPr lang="en-IN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e-selectin) in sepsis with or without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AKI</a:t>
            </a:r>
            <a:b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325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32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34672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2078851"/>
            <a:ext cx="6172200" cy="33730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there any Association between inflammatory markers and sepsis with AKI?</a:t>
            </a:r>
          </a:p>
        </p:txBody>
      </p:sp>
    </p:spTree>
    <p:extLst>
      <p:ext uri="{BB962C8B-B14F-4D97-AF65-F5344CB8AC3E}">
        <p14:creationId xmlns:p14="http://schemas.microsoft.com/office/powerpoint/2010/main" val="275201950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846311"/>
            <a:ext cx="6172200" cy="108012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>
                <a:solidFill>
                  <a:srgbClr val="0066CC"/>
                </a:solidFill>
                <a:latin typeface="Californian FB" panose="0207040306080B030204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</a:t>
            </a: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658" y="1970838"/>
            <a:ext cx="6264696" cy="3922773"/>
          </a:xfrm>
        </p:spPr>
        <p:txBody>
          <a:bodyPr numCol="1">
            <a:normAutofit/>
          </a:bodyPr>
          <a:lstStyle/>
          <a:p>
            <a:pPr algn="just">
              <a:buNone/>
            </a:pP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study the Association of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inflammatory markers in sepsis with or without AKI</a:t>
            </a:r>
          </a:p>
          <a:p>
            <a:pPr algn="just">
              <a:buNone/>
            </a:pPr>
            <a:endParaRPr lang="en-IN" sz="1800" dirty="0"/>
          </a:p>
          <a:p>
            <a:pPr algn="just">
              <a:buNone/>
            </a:pPr>
            <a:r>
              <a:rPr lang="en-IN" sz="1800" dirty="0"/>
              <a:t>                                           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  <a:p>
            <a:pPr algn="just"/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stage patient of AKI  with sepsis according to KDIGO criteria</a:t>
            </a:r>
          </a:p>
          <a:p>
            <a:pPr lvl="0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measure inflammatory markers in patient with AKI with sepsis.</a:t>
            </a:r>
          </a:p>
          <a:p>
            <a:pPr lvl="0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corelate inflammatory markers In patients of sepsis with AKI with mortality and morbidity.</a:t>
            </a:r>
          </a:p>
          <a:p>
            <a:pPr lvl="0"/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lvl="0"/>
            <a:endParaRPr lang="en-GB" sz="1800" dirty="0"/>
          </a:p>
          <a:p>
            <a:pPr lvl="0"/>
            <a:endParaRPr lang="en-US" sz="1800" dirty="0"/>
          </a:p>
          <a:p>
            <a:pPr algn="just">
              <a:buNone/>
            </a:pPr>
            <a:endParaRPr lang="en-I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AutoNum type="arabicPeriod" startAt="3"/>
            </a:pPr>
            <a:endParaRPr lang="en-I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en-IN" sz="1800" dirty="0"/>
          </a:p>
          <a:p>
            <a:pPr algn="just">
              <a:buNone/>
            </a:pPr>
            <a:endParaRPr lang="en-IN" sz="1800" dirty="0"/>
          </a:p>
          <a:p>
            <a:pPr algn="just">
              <a:buNone/>
            </a:pP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199889645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extBox 3"/>
          <p:cNvSpPr txBox="1"/>
          <p:nvPr/>
        </p:nvSpPr>
        <p:spPr>
          <a:xfrm>
            <a:off x="0" y="2701317"/>
            <a:ext cx="9144000" cy="20903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920"/>
              </a:lnSpc>
            </a:pPr>
            <a:r>
              <a:rPr lang="en-US" sz="1600" spc="-4" dirty="0">
                <a:latin typeface="Times New Roman Bold"/>
              </a:rPr>
              <a:t> </a:t>
            </a:r>
          </a:p>
          <a:p>
            <a:pPr algn="ctr">
              <a:lnSpc>
                <a:spcPts val="1920"/>
              </a:lnSpc>
            </a:pPr>
            <a:endParaRPr lang="en-US" sz="2000" spc="-4" dirty="0">
              <a:latin typeface="Times New Roman Bold"/>
            </a:endParaRPr>
          </a:p>
          <a:p>
            <a:pPr algn="ctr">
              <a:lnSpc>
                <a:spcPts val="2772"/>
              </a:lnSpc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study on dietary diversity among women of reproductive age group in urban slums of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lucknow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district.</a:t>
            </a:r>
          </a:p>
          <a:p>
            <a:pPr algn="ctr">
              <a:lnSpc>
                <a:spcPts val="1920"/>
              </a:lnSpc>
            </a:pPr>
            <a:endParaRPr lang="en-US" sz="1400" spc="-4" dirty="0">
              <a:latin typeface="Times New Roman Bold"/>
            </a:endParaRPr>
          </a:p>
          <a:p>
            <a:pPr algn="ctr">
              <a:lnSpc>
                <a:spcPts val="2160"/>
              </a:lnSpc>
            </a:pPr>
            <a:r>
              <a:rPr lang="en-US" sz="2000" spc="-6" dirty="0"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</a:p>
        </p:txBody>
      </p:sp>
      <p:pic>
        <p:nvPicPr>
          <p:cNvPr id="2097155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471156" y="5603693"/>
            <a:ext cx="469249" cy="240649"/>
          </a:xfrm>
          <a:prstGeom prst="rect">
            <a:avLst/>
          </a:prstGeom>
        </p:spPr>
      </p:pic>
      <p:pic>
        <p:nvPicPr>
          <p:cNvPr id="2097156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464822" y="5659959"/>
            <a:ext cx="481918" cy="2533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0F7ED66-0381-7200-4CCA-04D32BFE3106}"/>
              </a:ext>
            </a:extLst>
          </p:cNvPr>
          <p:cNvSpPr txBox="1">
            <a:spLocks/>
          </p:cNvSpPr>
          <p:nvPr/>
        </p:nvSpPr>
        <p:spPr>
          <a:xfrm>
            <a:off x="342900" y="1063229"/>
            <a:ext cx="6172200" cy="8572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sz="3300" dirty="0"/>
              <a:t>Statement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8059856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CEDA7E-94EC-0A77-70E5-22680C23EE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extBox 4">
            <a:extLst>
              <a:ext uri="{FF2B5EF4-FFF2-40B4-BE49-F238E27FC236}">
                <a16:creationId xmlns:a16="http://schemas.microsoft.com/office/drawing/2014/main" id="{D565C04C-AA49-C027-16F4-D41BF95E46B0}"/>
              </a:ext>
            </a:extLst>
          </p:cNvPr>
          <p:cNvSpPr txBox="1"/>
          <p:nvPr/>
        </p:nvSpPr>
        <p:spPr>
          <a:xfrm>
            <a:off x="0" y="1232757"/>
            <a:ext cx="9144000" cy="36625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RESEARCH QUESTION</a:t>
            </a:r>
          </a:p>
          <a:p>
            <a:pPr algn="ctr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457223" lvl="1" indent="-22861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What is the level of Dietary Diversity among women of reproductive age group (15-49 years) in urban slums of Lucknow district ? </a:t>
            </a:r>
          </a:p>
          <a:p>
            <a:pPr algn="ctr"/>
            <a:endParaRPr lang="en-US" sz="1600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600" b="1" u="sng" dirty="0">
              <a:latin typeface="Times New Roman" pitchFamily="18" charset="0"/>
              <a:cs typeface="Times New Roman" pitchFamily="18" charset="0"/>
            </a:endParaRPr>
          </a:p>
          <a:p>
            <a:pPr marL="228611" lvl="2">
              <a:buFont typeface="Arial" pitchFamily="34" charset="0"/>
              <a:buChar char="•"/>
            </a:pPr>
            <a:endParaRPr lang="en-US" sz="1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40922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3131E-3714-40C6-B4E2-26BED82B7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2803922"/>
            <a:ext cx="8726090" cy="3094435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spc="-4" dirty="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endParaRPr lang="en-IN" b="1" spc="-4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A study on Effectiveness of Growth Monitoring and Counselling on  Feeding Practices  of Under-Five Children in Rural Lucknow.</a:t>
            </a:r>
          </a:p>
          <a:p>
            <a:pPr marL="0" indent="0" algn="ctr">
              <a:buNone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596703-528D-BAD8-B1B0-2C283DCD25FE}"/>
              </a:ext>
            </a:extLst>
          </p:cNvPr>
          <p:cNvSpPr/>
          <p:nvPr/>
        </p:nvSpPr>
        <p:spPr>
          <a:xfrm>
            <a:off x="8585471" y="5711992"/>
            <a:ext cx="469232" cy="2406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BD428F9-4CAC-4988-66B1-AF7100866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509" y="1892404"/>
            <a:ext cx="6172200" cy="857250"/>
          </a:xfrm>
        </p:spPr>
        <p:txBody>
          <a:bodyPr/>
          <a:lstStyle/>
          <a:p>
            <a:r>
              <a:rPr lang="en-IN" dirty="0"/>
              <a:t>Statement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876415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"/>
          <p:cNvSpPr txBox="1"/>
          <p:nvPr/>
        </p:nvSpPr>
        <p:spPr>
          <a:xfrm>
            <a:off x="7147532" y="4639169"/>
            <a:ext cx="2849625" cy="2606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" name="Google Shape;45;p1"/>
          <p:cNvSpPr txBox="1"/>
          <p:nvPr/>
        </p:nvSpPr>
        <p:spPr>
          <a:xfrm>
            <a:off x="899592" y="2348880"/>
            <a:ext cx="7049651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60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Demographic, clinical and diagnostic profile of patients with anal fistula: a </a:t>
            </a:r>
            <a:r>
              <a:rPr lang="en-US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prospective observational</a:t>
            </a:r>
            <a:r>
              <a:rPr lang="en-US" sz="360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study.</a:t>
            </a:r>
            <a:endParaRPr lang="en-US" sz="3600" i="0" u="sng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10CD8E-284F-2446-36FF-71AE27428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IN" dirty="0"/>
              <a:t>Statement                           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292AFD-40B4-CD19-C69F-60621244F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70282" y="5700085"/>
            <a:ext cx="192505" cy="300665"/>
          </a:xfrm>
        </p:spPr>
        <p:txBody>
          <a:bodyPr/>
          <a:lstStyle/>
          <a:p>
            <a:fld id="{943C50DF-A7FC-42EB-B7EB-AB1A1D05CA0B}" type="slidenum">
              <a:rPr lang="en-I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80</a:t>
            </a:fld>
            <a:endParaRPr lang="en-I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71FD3C-3E4D-6503-C426-F94807237755}"/>
              </a:ext>
            </a:extLst>
          </p:cNvPr>
          <p:cNvSpPr txBox="1"/>
          <p:nvPr/>
        </p:nvSpPr>
        <p:spPr>
          <a:xfrm>
            <a:off x="0" y="1405891"/>
            <a:ext cx="9144000" cy="30966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lnSpc>
                <a:spcPct val="150000"/>
              </a:lnSpc>
              <a:spcBef>
                <a:spcPts val="750"/>
              </a:spcBef>
              <a:defRPr/>
            </a:pPr>
            <a:r>
              <a:rPr lang="en-US" sz="24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en-US" sz="21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Question 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What is the effectiveness of growth monitoring &amp; counselling on feeding practices appropriate to the age of the children of mothers on growth trajectory of under five children ?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en-IN" sz="21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93372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3487" y="2544455"/>
            <a:ext cx="6858000" cy="1275606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of non motor features in patients of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parkinson’s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disease with or without type 2 diabetes mellitus</a:t>
            </a:r>
            <a:endParaRPr lang="en-IN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CA71B07-7CD3-8BE5-7337-401EFEDF3871}"/>
              </a:ext>
            </a:extLst>
          </p:cNvPr>
          <p:cNvSpPr txBox="1">
            <a:spLocks/>
          </p:cNvSpPr>
          <p:nvPr/>
        </p:nvSpPr>
        <p:spPr>
          <a:xfrm>
            <a:off x="1063487" y="1331585"/>
            <a:ext cx="6172200" cy="857250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500"/>
              <a:t>Statement                           </a:t>
            </a:r>
            <a:endParaRPr lang="en-IN" sz="4500" dirty="0"/>
          </a:p>
        </p:txBody>
      </p:sp>
    </p:spTree>
    <p:extLst>
      <p:ext uri="{BB962C8B-B14F-4D97-AF65-F5344CB8AC3E}">
        <p14:creationId xmlns:p14="http://schemas.microsoft.com/office/powerpoint/2010/main" val="361343259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574968C-AE5E-5C6E-94C8-C1E5D1919B3B}"/>
              </a:ext>
            </a:extLst>
          </p:cNvPr>
          <p:cNvSpPr txBox="1"/>
          <p:nvPr/>
        </p:nvSpPr>
        <p:spPr>
          <a:xfrm>
            <a:off x="1844697" y="2024844"/>
            <a:ext cx="545460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 </a:t>
            </a:r>
            <a:endParaRPr lang="en-IN" sz="21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0D13CB-841D-E9AF-BCB4-3024E2912E01}"/>
              </a:ext>
            </a:extLst>
          </p:cNvPr>
          <p:cNvSpPr txBox="1"/>
          <p:nvPr/>
        </p:nvSpPr>
        <p:spPr>
          <a:xfrm>
            <a:off x="1601670" y="2888941"/>
            <a:ext cx="62646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there any association of Type 2 Diabetes Mellitus with Non Motor Features of Parkinson’s Disease?</a:t>
            </a:r>
          </a:p>
        </p:txBody>
      </p:sp>
    </p:spTree>
    <p:extLst>
      <p:ext uri="{BB962C8B-B14F-4D97-AF65-F5344CB8AC3E}">
        <p14:creationId xmlns:p14="http://schemas.microsoft.com/office/powerpoint/2010/main" val="4176160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8"/>
          <p:cNvSpPr txBox="1">
            <a:spLocks noGrp="1"/>
          </p:cNvSpPr>
          <p:nvPr>
            <p:ph type="title"/>
          </p:nvPr>
        </p:nvSpPr>
        <p:spPr>
          <a:xfrm>
            <a:off x="2343150" y="152401"/>
            <a:ext cx="3943350" cy="873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425" rIns="0" bIns="0" anchor="t" anchorCtr="0">
            <a:spAutoFit/>
          </a:bodyPr>
          <a:lstStyle/>
          <a:p>
            <a:pPr marL="14604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RESEARCH   QUESTION</a:t>
            </a:r>
            <a:endParaRPr/>
          </a:p>
        </p:txBody>
      </p:sp>
      <p:sp>
        <p:nvSpPr>
          <p:cNvPr id="76" name="Google Shape;76;p8"/>
          <p:cNvSpPr txBox="1"/>
          <p:nvPr/>
        </p:nvSpPr>
        <p:spPr>
          <a:xfrm>
            <a:off x="485775" y="1772816"/>
            <a:ext cx="8172450" cy="1489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0" marR="15113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"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are the demographic characteristics, clinical features, and diagnostic profiles of patients diagnosed with anal fistula?”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1728</Words>
  <Application>Microsoft Macintosh PowerPoint</Application>
  <PresentationFormat>On-screen Show (4:3)</PresentationFormat>
  <Paragraphs>309</Paragraphs>
  <Slides>82</Slides>
  <Notes>23</Notes>
  <HiddenSlides>1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94" baseType="lpstr">
      <vt:lpstr>Arial</vt:lpstr>
      <vt:lpstr>Arial MT</vt:lpstr>
      <vt:lpstr>Calibri</vt:lpstr>
      <vt:lpstr>Californian FB</vt:lpstr>
      <vt:lpstr>Century</vt:lpstr>
      <vt:lpstr>Helvetica</vt:lpstr>
      <vt:lpstr>Times New Rom</vt:lpstr>
      <vt:lpstr>Times New Rom </vt:lpstr>
      <vt:lpstr>Times New Roman</vt:lpstr>
      <vt:lpstr>Times New Roman Bold</vt:lpstr>
      <vt:lpstr>Wingdings</vt:lpstr>
      <vt:lpstr>Office Theme</vt:lpstr>
      <vt:lpstr>Hands -ON</vt:lpstr>
      <vt:lpstr>Statement                           </vt:lpstr>
      <vt:lpstr>PowerPoint Presentation</vt:lpstr>
      <vt:lpstr>A comparison of Ultrasonography with capnography for  detection of correct placement of endotracheal tube in patients undergoing general anaesthesia.</vt:lpstr>
      <vt:lpstr>PowerPoint Presentation</vt:lpstr>
      <vt:lpstr>Role of baseline perfusion index as a predictor of post spinal hypotension in lower segement caesarean section</vt:lpstr>
      <vt:lpstr>RESEARCH QUESTION </vt:lpstr>
      <vt:lpstr>Statement                           </vt:lpstr>
      <vt:lpstr>RESEARCH   QUESTION</vt:lpstr>
      <vt:lpstr>PowerPoint Presentation</vt:lpstr>
      <vt:lpstr>RESEARCH   QUESTION</vt:lpstr>
      <vt:lpstr>PowerPoint Presentation</vt:lpstr>
      <vt:lpstr> RESEARCH   QUESTION </vt:lpstr>
      <vt:lpstr>Comparison of postoperative outcome in laparoscopic versus open cholecystectomy in diabetic patients</vt:lpstr>
      <vt:lpstr>PowerPoint Presentation</vt:lpstr>
      <vt:lpstr>                           </vt:lpstr>
      <vt:lpstr>PowerPoint Presentation</vt:lpstr>
      <vt:lpstr>                           </vt:lpstr>
      <vt:lpstr>PowerPoint Presentation</vt:lpstr>
      <vt:lpstr>Trace element profile in polycystic ovarian syndrome - case control study</vt:lpstr>
      <vt:lpstr>PowerPoint Presentation</vt:lpstr>
      <vt:lpstr>PowerPoint Presentation</vt:lpstr>
      <vt:lpstr>PowerPoint Presentation</vt:lpstr>
      <vt:lpstr>Statement                           </vt:lpstr>
      <vt:lpstr>RESEARCH   QUESTION</vt:lpstr>
      <vt:lpstr> Prediction of early pre-eclampsia using clinical tools</vt:lpstr>
      <vt:lpstr>               Research question   To predict PE using clinical tool      </vt:lpstr>
      <vt:lpstr> Impact Of Training On Skills Of Breaking Bad News By Postgraduate Residents</vt:lpstr>
      <vt:lpstr>PowerPoint Presentation</vt:lpstr>
      <vt:lpstr>Correlation of postoperative outcome and operative grading system in laparoscopic cholecystectomy </vt:lpstr>
      <vt:lpstr>PowerPoint Presentation</vt:lpstr>
      <vt:lpstr> Parenteral Metronidazole Therapy  in reducing Surgical site infection after cesarean section: A randomized open label controlled trial</vt:lpstr>
      <vt:lpstr>Research Question</vt:lpstr>
      <vt:lpstr>     Study of endometrium by colour doppler sonography in unexplained infertility </vt:lpstr>
      <vt:lpstr>RESEARCH QUESTION </vt:lpstr>
      <vt:lpstr>Statement                           </vt:lpstr>
      <vt:lpstr>RESEARCH   QUESTION</vt:lpstr>
      <vt:lpstr>Statement                           </vt:lpstr>
      <vt:lpstr>RESEARCH QUESTION </vt:lpstr>
      <vt:lpstr> Study of bile culture in patients with choledocholithiasis undergoing common bile duct exploration. </vt:lpstr>
      <vt:lpstr>RESEARCH   QUESTION</vt:lpstr>
      <vt:lpstr>PowerPoint Presentation</vt:lpstr>
      <vt:lpstr>RESEARCH   QUESTION</vt:lpstr>
      <vt:lpstr>PowerPoint Presentation</vt:lpstr>
      <vt:lpstr>PowerPoint Presentation</vt:lpstr>
      <vt:lpstr>Comparison in diathermy vs scalpel skin incision in abdominal surgery</vt:lpstr>
      <vt:lpstr>PowerPoint Presentation</vt:lpstr>
      <vt:lpstr>                    Statement                           </vt:lpstr>
      <vt:lpstr>RESEARCH QUESTION</vt:lpstr>
      <vt:lpstr>Correlation of second trimester placental thickness with perinatal outcome</vt:lpstr>
      <vt:lpstr>Research Question</vt:lpstr>
      <vt:lpstr>   “A study of antibiotic susceptibility pattern  of uro-pathogens among catheterized and non-catheterized hospitalized patients in a tertiary care centre”</vt:lpstr>
      <vt:lpstr>PowerPoint Presentation</vt:lpstr>
      <vt:lpstr>PowerPoint Presentation</vt:lpstr>
      <vt:lpstr>PowerPoint Presentation</vt:lpstr>
      <vt:lpstr>  Study of Clinical Profiles, Cardiac Biomarkers  and Angiographic Patterns of Male versus Female  In Acute Coronary syndrome patients.   </vt:lpstr>
      <vt:lpstr>Research Question </vt:lpstr>
      <vt:lpstr>  Study of Neutrophil-Lymphocyte Ratio and Platelet-Lymphocyte Ratio In Patients Of Diabetic Nephropathy    </vt:lpstr>
      <vt:lpstr>Research Question</vt:lpstr>
      <vt:lpstr>STUDY OF ELECTROCARDIOGRAPHY PATTERN IN PATIENTS OF TYPE 2 DIABETES MELLITUS   </vt:lpstr>
      <vt:lpstr>PowerPoint Presentation</vt:lpstr>
      <vt:lpstr>Evaluation Of Hemoptysis In Patient With Normal Chest Roentgenogram By Fibreoptic Bronchoscopy</vt:lpstr>
      <vt:lpstr>Research question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Study of serum leptin level in patients of  type 2 diabetes mellitus with diabetic nephropathy  and control </vt:lpstr>
      <vt:lpstr>RESEARCH QUESTIONS</vt:lpstr>
      <vt:lpstr>   Study of association between inflammatory markers (il6,tnf alpha, crp, e-selectin) in sepsis with or without AKI  </vt:lpstr>
      <vt:lpstr>RESEARCH QUESTION </vt:lpstr>
      <vt:lpstr> AIM</vt:lpstr>
      <vt:lpstr>PowerPoint Presentation</vt:lpstr>
      <vt:lpstr>PowerPoint Presentation</vt:lpstr>
      <vt:lpstr>Statement                           </vt:lpstr>
      <vt:lpstr>PowerPoint Presentation</vt:lpstr>
      <vt:lpstr>Study of non motor features in patients of parkinson’s disease with or without type 2 diabetes mellitus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MEDI</dc:creator>
  <cp:lastModifiedBy>narendra gupta</cp:lastModifiedBy>
  <cp:revision>8</cp:revision>
  <dcterms:created xsi:type="dcterms:W3CDTF">2025-03-20T07:08:45Z</dcterms:created>
  <dcterms:modified xsi:type="dcterms:W3CDTF">2025-03-24T03:25:29Z</dcterms:modified>
</cp:coreProperties>
</file>