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61" r:id="rId5"/>
    <p:sldId id="262" r:id="rId6"/>
    <p:sldId id="276" r:id="rId7"/>
    <p:sldId id="274" r:id="rId8"/>
    <p:sldId id="275" r:id="rId9"/>
    <p:sldId id="306" r:id="rId10"/>
    <p:sldId id="259" r:id="rId11"/>
    <p:sldId id="277" r:id="rId12"/>
    <p:sldId id="263" r:id="rId13"/>
    <p:sldId id="279" r:id="rId14"/>
    <p:sldId id="264" r:id="rId15"/>
    <p:sldId id="281" r:id="rId16"/>
    <p:sldId id="265" r:id="rId17"/>
    <p:sldId id="280" r:id="rId18"/>
    <p:sldId id="266" r:id="rId19"/>
    <p:sldId id="267" r:id="rId20"/>
    <p:sldId id="268" r:id="rId21"/>
    <p:sldId id="284" r:id="rId22"/>
    <p:sldId id="278" r:id="rId23"/>
    <p:sldId id="269" r:id="rId24"/>
    <p:sldId id="270" r:id="rId25"/>
    <p:sldId id="271" r:id="rId26"/>
    <p:sldId id="272" r:id="rId27"/>
    <p:sldId id="273" r:id="rId28"/>
    <p:sldId id="282" r:id="rId29"/>
    <p:sldId id="300" r:id="rId30"/>
    <p:sldId id="301" r:id="rId31"/>
    <p:sldId id="302" r:id="rId32"/>
    <p:sldId id="283" r:id="rId33"/>
    <p:sldId id="287" r:id="rId34"/>
    <p:sldId id="296" r:id="rId35"/>
    <p:sldId id="290" r:id="rId36"/>
    <p:sldId id="297" r:id="rId37"/>
    <p:sldId id="288" r:id="rId38"/>
    <p:sldId id="307" r:id="rId39"/>
    <p:sldId id="298" r:id="rId40"/>
    <p:sldId id="289" r:id="rId41"/>
    <p:sldId id="299" r:id="rId42"/>
    <p:sldId id="293" r:id="rId43"/>
    <p:sldId id="294" r:id="rId44"/>
    <p:sldId id="295" r:id="rId45"/>
    <p:sldId id="286" r:id="rId46"/>
    <p:sldId id="291" r:id="rId47"/>
    <p:sldId id="292" r:id="rId48"/>
    <p:sldId id="303"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19T04:16:12.652"/>
    </inkml:context>
    <inkml:brush xml:id="br0">
      <inkml:brushProperty name="width" value="0.35" units="cm"/>
      <inkml:brushProperty name="height" value="0.35" units="cm"/>
      <inkml:brushProperty name="color" value="#FFFFFF"/>
    </inkml:brush>
  </inkml:definitions>
  <inkml:trace contextRef="#ctx0" brushRef="#br0">0 115 24575,'1'5'0,"0"0"0,0 0 0,0 0 0,1 0 0,-1 0 0,1 0 0,0-1 0,1 1 0,-1-1 0,6 8 0,6 12 0,13 19 0,-21-35 0,-1 0 0,1 1 0,-2 0 0,1 0 0,-1 0 0,4 14 0,-7-18 0,0-1 0,0 1 0,1 0 0,0-1 0,-1 1 0,1-1 0,1 0 0,2 5 0,-3-8 0,-1 1 0,1 0 0,0-1 0,0 0 0,0 1 0,0-1 0,0 0 0,0 0 0,0 0 0,0 0 0,0-1 0,0 1 0,0-1 0,1 1 0,-1-1 0,0 0 0,0 1 0,1-1 0,-1 0 0,3-1 0,10 0 0,0-1 0,0-1 0,0 0 0,0-1 0,-1-1 0,27-12 0,82-49 0,-90 46 0,-30 19 0,24-18 0,-23 10 0,-4 8 0,-1 1 0,1-1 0,-1 1 0,1-1 0,-1 1 0,1-1 0,-1 1 0,1 0 0,-1-1 0,0 1 0,1 0 0,-1-1 0,1 1 0,-1 0 0,0 0 0,1 0 0,-1 0 0,0-1 0,1 1 0,-2 0 0,-21-2 0,-1 2 0,0 0 0,1 1 0,-1 1 0,1 2 0,-24 5 0,26-5 0,19-3 0,-13 1 0,0 2 0,-21 7 0,34-11 0,0 1 0,0 0 0,-1-1 0,1 1 0,0 0 0,1 0 0,-1 0 0,0 0 0,0 0 0,0 1 0,1-1 0,-1 1 0,0-1 0,1 1 0,-1-1 0,1 1 0,0 0 0,0 0 0,0 0 0,0 0 0,0 0 0,0 0 0,0 0 0,0 0 0,1 0 0,-1 0 0,0 3 0,2-3 0,0 0 0,0 0 0,0 1 0,0-1 0,0 0 0,0 0 0,0 0 0,1 0 0,-1 0 0,1-1 0,-1 1 0,1 0 0,2 1 0,30 24 0,-20-16 0,-3-3 0,0 1 0,1-1 0,0-1 0,0 0 0,1-1 0,0-1 0,23 8 0,-15-8 0,1-1 0,-1-1 0,1-1 0,28-1 0,-7 2 0,-1 1 0,0 3 0,70 19 0,-68-15 0,0-1 0,1-2 0,51 2 0,370-9 0,-210-3 0,-250 2 0,65-4 0,-66 4 0,-1-1 0,0 0 0,1 0 0,-1-1 0,0 1 0,0-1 0,0 0 0,0 0 0,0 0 0,0 0 0,0-1 0,0 1 0,3-5 0,-6 7 0,-1-1 0,1 0 0,-1 1 0,1-1 0,-1 0 0,1 1 0,-1-1 0,1 0 0,-1 0 0,0 1 0,1-1 0,-1 0 0,0 0 0,1 0 0,-1 1 0,0-1 0,0 0 0,0 0 0,0 0 0,0 0 0,0 0 0,0 1 0,0-1 0,0 0 0,-1 0 0,1 0 0,0 1 0,-1-1 0,1 0 0,0 0 0,-1 0 0,1 1 0,-1-1 0,1 0 0,-1 1 0,1-1 0,-1 0 0,1 1 0,-1-1 0,0 1 0,1-1 0,-1 1 0,0-1 0,0 1 0,1-1 0,-1 1 0,0 0 0,0 0 0,1-1 0,-3 1 0,-4-3 0,0 0 0,-1 1 0,1 0 0,-11-1 0,-53-3 0,-139 7 0,92 2 0,-886-3 0,999 0 0,-3 0 0,0 0 0,0 0 0,0-1 0,0 0 0,-11-3 0,18 3 0,-1 1 0,0-1 0,1 0 0,-1 0 0,0 1 0,1-1 0,-1 0 0,1 0 0,0-1 0,-1 1 0,1 0 0,0 0 0,0-1 0,-1 1 0,1 0 0,0-1 0,0 1 0,1-1 0,-1 0 0,0 1 0,0-1 0,1 0 0,-1 1 0,1-1 0,0 0 0,-1 0 0,1 1 0,0-1 0,0 0 0,0-2 0,1-5 0,1 0 0,-1 0 0,2 0 0,-1 0 0,1 0 0,0 1 0,1-1 0,0 1 0,9-13 0,5-6 0,30-35 0,-21 32 0,0 1 0,39-32 0,-52 50 0,0 1 0,0 0 0,1 1 0,0 0 0,0 2 0,1 0 0,31-10 0,-45 16 0,1 1 0,-1-1 0,1 0 0,0 1 0,-1 0 0,1 0 0,0-1 0,-1 1 0,1 1 0,0-1 0,-1 0 0,1 1 0,-1-1 0,1 1 0,0 0 0,-1 0 0,1 0 0,3 3 0,-4-3 0,0 1 0,0 1 0,-1-1 0,1 0 0,0 0 0,-1 1 0,0-1 0,0 1 0,1-1 0,-2 1 0,1-1 0,0 1 0,0 0 0,-1-1 0,1 1 0,-1 0 0,0-1 0,0 4 0,0 5 0,0-2 0,1 1 0,0-1 0,0 0 0,0 0 0,1 1 0,3 7 0,-3-13 0,0-1 0,0 0 0,0 0 0,0 0 0,0 0 0,0 0 0,1-1 0,-1 1 0,1-1 0,0 1 0,0-1 0,0 0 0,0 0 0,0 0 0,0-1 0,1 1 0,-1-1 0,0 0 0,5 2 0,13 1 0,0 0 0,0 0 0,32-1 0,18 3 0,9 2 0,-55-7 0,1 2 0,-1 0 0,0 2 0,0 1 0,28 9 0,-24-3 0,1-2 0,0-1 0,0-2 0,1-1 0,0-1 0,61 2 0,-70-7 0,105 5 0,-110-2 0,0-1 0,-1 2 0,0 0 0,0 1 0,25 12 0,-26-10 0,1 0 0,0-1 0,0-1 0,1 0 0,0-1 0,-1-1 0,1-1 0,31 1 0,-23-1 0,0 1 0,0 1 0,-1 1 0,0 1 0,24 10 0,-16-9 0,0-1 0,0-2 0,1-1 0,-1-1 0,60-5 0,-20 0 0,158 5 0,161-5 0,-357 0 0,1-1 0,-1-1 0,0-3 0,0 0 0,44-19 0,-47 17 0,1 1 0,0 2 0,46-5 0,-31 4 0,-4 3 0,-32 5 0,0-1 0,-1 0 0,1-1 0,-1 0 0,1-1 0,-1 0 0,0 0 0,0-1 0,14-8 0,-24 12 0,1 0 0,-1-1 0,1 1 0,-1 0 0,0 0 0,1 0 0,-1-1 0,0 1 0,1 0 0,-1 0 0,0 0 0,0-1 0,1 1 0,-1 0 0,0-1 0,0 1 0,0 0 0,1-1 0,-1 1 0,0 0 0,0-1 0,0 1 0,0 0 0,0-1 0,1 1 0,-1-1 0,0 1 0,0 0 0,0-1 0,0 1 0,0 0 0,0-1 0,0 1 0,-1-1 0,1 1 0,0 0 0,0-1 0,0 1 0,0 0 0,0-1 0,0 1 0,-1 0 0,1-1 0,0 1 0,0 0 0,-1-1 0,1 1 0,0 0 0,0 0 0,-1-1 0,1 1 0,0 0 0,-1 0 0,1-1 0,0 1 0,-1 0 0,1 0 0,0 0 0,-1 0 0,1 0 0,-1 0 0,1 0 0,0-1 0,-1 1 0,0 0 0,-27-6 0,28 6 0,-84-6 0,-132 7 0,83 2 0,-582-3 0,530 14 0,15 0 0,69-14 0,-136-17 0,70 5-1365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19T04:16:42.400"/>
    </inkml:context>
    <inkml:brush xml:id="br0">
      <inkml:brushProperty name="width" value="0.35" units="cm"/>
      <inkml:brushProperty name="height" value="0.35" units="cm"/>
      <inkml:brushProperty name="color" value="#FFFFFF"/>
    </inkml:brush>
  </inkml:definitions>
  <inkml:trace contextRef="#ctx0" brushRef="#br0">0 118 24581,'812'0'0,"-754"-56"0,-928-6 0,870 180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19T04:16:47.287"/>
    </inkml:context>
    <inkml:brush xml:id="br0">
      <inkml:brushProperty name="width" value="0.35" units="cm"/>
      <inkml:brushProperty name="height" value="0.35" units="cm"/>
      <inkml:brushProperty name="color" value="#FFFFFF"/>
    </inkml:brush>
  </inkml:definitions>
  <inkml:trace contextRef="#ctx0" brushRef="#br0">0 1 24575,'2'3'0,"-1"1"0,1 0 0,-1-1 0,1 1 0,0-1 0,1 0 0,-1 0 0,0 0 0,1 0 0,0 0 0,0 0 0,-1-1 0,2 1 0,-1-1 0,6 3 0,4 2 0,0-1 0,1 0 0,0-1 0,14 3 0,34 12 0,-28-7 0,1-1 0,0-1 0,1-2 0,0-2 0,1-2 0,-1 0 0,1-3 0,40-2 0,-69-1 0,1 1 0,-1 0 0,1 1 0,-1-1 0,0 2 0,1-1 0,-1 1 0,0 0 0,0 1 0,0 0 0,0 0 0,0 1 0,-1 0 0,11 7 0,-7-4 0,0-1 0,1 0 0,0-1 0,0 0 0,0-1 0,0 0 0,1-1 0,-1 0 0,25 1 0,11-2 0,63-4 0,-41-1 0,387 2-1365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19T04:16:49.748"/>
    </inkml:context>
    <inkml:brush xml:id="br0">
      <inkml:brushProperty name="width" value="0.35" units="cm"/>
      <inkml:brushProperty name="height" value="0.35" units="cm"/>
      <inkml:brushProperty name="color" value="#FFFFFF"/>
    </inkml:brush>
  </inkml:definitions>
  <inkml:trace contextRef="#ctx0" brushRef="#br0">0 165 24575,'8'-7'0,"0"0"0,0 1 0,1 0 0,0 1 0,0 0 0,15-7 0,62-18 0,-34 13 0,-24 8 0,0 1 0,1 1 0,43-4 0,88 2 0,-112 8 0,120-11 0,46-1 0,47 14-1365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19T04:16:52.925"/>
    </inkml:context>
    <inkml:brush xml:id="br0">
      <inkml:brushProperty name="width" value="0.35" units="cm"/>
      <inkml:brushProperty name="height" value="0.35" units="cm"/>
      <inkml:brushProperty name="color" value="#FFFFFF"/>
    </inkml:brush>
  </inkml:definitions>
  <inkml:trace contextRef="#ctx0" brushRef="#br0">0 28 24575,'18'-1'0,"0"-1"0,28-6 0,12-2 0,18 4 0,113 6 0,-172 2 0,1 1 0,-1 1 0,31 11 0,-27-8 0,39 8 0,31-7 0,0-3 0,93-7 0,-44-1 0,450 3-1365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19T04:16:56.216"/>
    </inkml:context>
    <inkml:brush xml:id="br0">
      <inkml:brushProperty name="width" value="0.35" units="cm"/>
      <inkml:brushProperty name="height" value="0.35" units="cm"/>
      <inkml:brushProperty name="color" value="#FFFFFF"/>
    </inkml:brush>
  </inkml:definitions>
  <inkml:trace contextRef="#ctx0" brushRef="#br0">0 54 24489,'2349'-54'0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19T04:17:01.612"/>
    </inkml:context>
    <inkml:brush xml:id="br0">
      <inkml:brushProperty name="width" value="0.35" units="cm"/>
      <inkml:brushProperty name="height" value="0.35" units="cm"/>
      <inkml:brushProperty name="color" value="#FFFFFF"/>
    </inkml:brush>
  </inkml:definitions>
  <inkml:trace contextRef="#ctx0" brushRef="#br0">0 191 24555,'5024'-191'0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19T04:17:04.753"/>
    </inkml:context>
    <inkml:brush xml:id="br0">
      <inkml:brushProperty name="width" value="0.35" units="cm"/>
      <inkml:brushProperty name="height" value="0.35" units="cm"/>
      <inkml:brushProperty name="color" value="#FFFFFF"/>
    </inkml:brush>
  </inkml:definitions>
  <inkml:trace contextRef="#ctx0" brushRef="#br0">0 275 24575,'2106'0'0,"-2022"-4"0,-1-3 0,0-4 0,-1-4 0,105-31 0,-144 36 0,0 3 0,1 1 0,-1 2 0,53 3 0,-10-1 0,-47-2 0,0-2 0,0-1 0,-1-2 0,47-18 0,-43 12 0,1 3 0,87-14 0,220 22 0,-183 7 0,-152-3 0,14 1 0,0-2 0,0 0 0,0-2 0,33-8 0,-12-1 114,1 2 0,86-5 0,104 12-1821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19T04:17:06.571"/>
    </inkml:context>
    <inkml:brush xml:id="br0">
      <inkml:brushProperty name="width" value="0.35" units="cm"/>
      <inkml:brushProperty name="height" value="0.35" units="cm"/>
      <inkml:brushProperty name="color" value="#FFFFFF"/>
    </inkml:brush>
  </inkml:definitions>
  <inkml:trace contextRef="#ctx0" brushRef="#br0">1 56 24575,'16'-6'0,"1"0"0,-1 2 0,1 0 0,1 1 0,-1 1 0,0 0 0,34 2 0,5-2 0,70-10 0,61-2 0,470 13 227,-308 2-1819</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4F621F6-EB35-4574-86BE-671EAAA45E85}" type="datetimeFigureOut">
              <a:rPr lang="en-IN" smtClean="0"/>
              <a:t>20-06-2025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BE59B17-F6A2-4AF7-A736-3F320D171047}" type="slidenum">
              <a:rPr lang="en-IN" smtClean="0"/>
              <a:t>‹#›</a:t>
            </a:fld>
            <a:endParaRPr lang="en-IN"/>
          </a:p>
        </p:txBody>
      </p:sp>
    </p:spTree>
    <p:extLst>
      <p:ext uri="{BB962C8B-B14F-4D97-AF65-F5344CB8AC3E}">
        <p14:creationId xmlns:p14="http://schemas.microsoft.com/office/powerpoint/2010/main" val="1270132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F621F6-EB35-4574-86BE-671EAAA45E85}" type="datetimeFigureOut">
              <a:rPr lang="en-IN" smtClean="0"/>
              <a:t>20-06-2025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BE59B17-F6A2-4AF7-A736-3F320D171047}" type="slidenum">
              <a:rPr lang="en-IN" smtClean="0"/>
              <a:t>‹#›</a:t>
            </a:fld>
            <a:endParaRPr lang="en-IN"/>
          </a:p>
        </p:txBody>
      </p:sp>
    </p:spTree>
    <p:extLst>
      <p:ext uri="{BB962C8B-B14F-4D97-AF65-F5344CB8AC3E}">
        <p14:creationId xmlns:p14="http://schemas.microsoft.com/office/powerpoint/2010/main" val="1343696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F621F6-EB35-4574-86BE-671EAAA45E85}" type="datetimeFigureOut">
              <a:rPr lang="en-IN" smtClean="0"/>
              <a:t>20-06-2025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BE59B17-F6A2-4AF7-A736-3F320D171047}" type="slidenum">
              <a:rPr lang="en-IN" smtClean="0"/>
              <a:t>‹#›</a:t>
            </a:fld>
            <a:endParaRPr lang="en-IN"/>
          </a:p>
        </p:txBody>
      </p:sp>
    </p:spTree>
    <p:extLst>
      <p:ext uri="{BB962C8B-B14F-4D97-AF65-F5344CB8AC3E}">
        <p14:creationId xmlns:p14="http://schemas.microsoft.com/office/powerpoint/2010/main" val="3517624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F621F6-EB35-4574-86BE-671EAAA45E85}" type="datetimeFigureOut">
              <a:rPr lang="en-IN" smtClean="0"/>
              <a:t>20-06-2025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BE59B17-F6A2-4AF7-A736-3F320D171047}" type="slidenum">
              <a:rPr lang="en-IN" smtClean="0"/>
              <a:t>‹#›</a:t>
            </a:fld>
            <a:endParaRPr lang="en-IN"/>
          </a:p>
        </p:txBody>
      </p:sp>
    </p:spTree>
    <p:extLst>
      <p:ext uri="{BB962C8B-B14F-4D97-AF65-F5344CB8AC3E}">
        <p14:creationId xmlns:p14="http://schemas.microsoft.com/office/powerpoint/2010/main" val="2832481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F621F6-EB35-4574-86BE-671EAAA45E85}" type="datetimeFigureOut">
              <a:rPr lang="en-IN" smtClean="0"/>
              <a:t>20-06-2025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BE59B17-F6A2-4AF7-A736-3F320D171047}" type="slidenum">
              <a:rPr lang="en-IN" smtClean="0"/>
              <a:t>‹#›</a:t>
            </a:fld>
            <a:endParaRPr lang="en-IN"/>
          </a:p>
        </p:txBody>
      </p:sp>
    </p:spTree>
    <p:extLst>
      <p:ext uri="{BB962C8B-B14F-4D97-AF65-F5344CB8AC3E}">
        <p14:creationId xmlns:p14="http://schemas.microsoft.com/office/powerpoint/2010/main" val="3542944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F621F6-EB35-4574-86BE-671EAAA45E85}" type="datetimeFigureOut">
              <a:rPr lang="en-IN" smtClean="0"/>
              <a:t>20-06-2025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BE59B17-F6A2-4AF7-A736-3F320D171047}" type="slidenum">
              <a:rPr lang="en-IN" smtClean="0"/>
              <a:t>‹#›</a:t>
            </a:fld>
            <a:endParaRPr lang="en-IN"/>
          </a:p>
        </p:txBody>
      </p:sp>
    </p:spTree>
    <p:extLst>
      <p:ext uri="{BB962C8B-B14F-4D97-AF65-F5344CB8AC3E}">
        <p14:creationId xmlns:p14="http://schemas.microsoft.com/office/powerpoint/2010/main" val="1408281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F621F6-EB35-4574-86BE-671EAAA45E85}" type="datetimeFigureOut">
              <a:rPr lang="en-IN" smtClean="0"/>
              <a:t>20-06-2025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BE59B17-F6A2-4AF7-A736-3F320D171047}" type="slidenum">
              <a:rPr lang="en-IN" smtClean="0"/>
              <a:t>‹#›</a:t>
            </a:fld>
            <a:endParaRPr lang="en-IN"/>
          </a:p>
        </p:txBody>
      </p:sp>
    </p:spTree>
    <p:extLst>
      <p:ext uri="{BB962C8B-B14F-4D97-AF65-F5344CB8AC3E}">
        <p14:creationId xmlns:p14="http://schemas.microsoft.com/office/powerpoint/2010/main" val="1201210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4F621F6-EB35-4574-86BE-671EAAA45E85}" type="datetimeFigureOut">
              <a:rPr lang="en-IN" smtClean="0"/>
              <a:t>20-06-2025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BE59B17-F6A2-4AF7-A736-3F320D171047}" type="slidenum">
              <a:rPr lang="en-IN" smtClean="0"/>
              <a:t>‹#›</a:t>
            </a:fld>
            <a:endParaRPr lang="en-IN"/>
          </a:p>
        </p:txBody>
      </p:sp>
    </p:spTree>
    <p:extLst>
      <p:ext uri="{BB962C8B-B14F-4D97-AF65-F5344CB8AC3E}">
        <p14:creationId xmlns:p14="http://schemas.microsoft.com/office/powerpoint/2010/main" val="2705942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F621F6-EB35-4574-86BE-671EAAA45E85}" type="datetimeFigureOut">
              <a:rPr lang="en-IN" smtClean="0"/>
              <a:t>20-06-2025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BE59B17-F6A2-4AF7-A736-3F320D171047}" type="slidenum">
              <a:rPr lang="en-IN" smtClean="0"/>
              <a:t>‹#›</a:t>
            </a:fld>
            <a:endParaRPr lang="en-IN"/>
          </a:p>
        </p:txBody>
      </p:sp>
    </p:spTree>
    <p:extLst>
      <p:ext uri="{BB962C8B-B14F-4D97-AF65-F5344CB8AC3E}">
        <p14:creationId xmlns:p14="http://schemas.microsoft.com/office/powerpoint/2010/main" val="3937840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F621F6-EB35-4574-86BE-671EAAA45E85}" type="datetimeFigureOut">
              <a:rPr lang="en-IN" smtClean="0"/>
              <a:t>20-06-2025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BE59B17-F6A2-4AF7-A736-3F320D171047}" type="slidenum">
              <a:rPr lang="en-IN" smtClean="0"/>
              <a:t>‹#›</a:t>
            </a:fld>
            <a:endParaRPr lang="en-IN"/>
          </a:p>
        </p:txBody>
      </p:sp>
    </p:spTree>
    <p:extLst>
      <p:ext uri="{BB962C8B-B14F-4D97-AF65-F5344CB8AC3E}">
        <p14:creationId xmlns:p14="http://schemas.microsoft.com/office/powerpoint/2010/main" val="588649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F621F6-EB35-4574-86BE-671EAAA45E85}" type="datetimeFigureOut">
              <a:rPr lang="en-IN" smtClean="0"/>
              <a:t>20-06-2025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BE59B17-F6A2-4AF7-A736-3F320D171047}" type="slidenum">
              <a:rPr lang="en-IN" smtClean="0"/>
              <a:t>‹#›</a:t>
            </a:fld>
            <a:endParaRPr lang="en-IN"/>
          </a:p>
        </p:txBody>
      </p:sp>
    </p:spTree>
    <p:extLst>
      <p:ext uri="{BB962C8B-B14F-4D97-AF65-F5344CB8AC3E}">
        <p14:creationId xmlns:p14="http://schemas.microsoft.com/office/powerpoint/2010/main" val="3253096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F621F6-EB35-4574-86BE-671EAAA45E85}" type="datetimeFigureOut">
              <a:rPr lang="en-IN" smtClean="0"/>
              <a:t>20-06-2025</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E59B17-F6A2-4AF7-A736-3F320D171047}" type="slidenum">
              <a:rPr lang="en-IN" smtClean="0"/>
              <a:t>‹#›</a:t>
            </a:fld>
            <a:endParaRPr lang="en-IN"/>
          </a:p>
        </p:txBody>
      </p:sp>
    </p:spTree>
    <p:extLst>
      <p:ext uri="{BB962C8B-B14F-4D97-AF65-F5344CB8AC3E}">
        <p14:creationId xmlns:p14="http://schemas.microsoft.com/office/powerpoint/2010/main" val="27287747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customXml" Target="../ink/ink6.xml"/><Relationship Id="rId18" Type="http://schemas.openxmlformats.org/officeDocument/2006/relationships/image" Target="../media/image16.png"/><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13.png"/><Relationship Id="rId17" Type="http://schemas.openxmlformats.org/officeDocument/2006/relationships/customXml" Target="../ink/ink8.xml"/><Relationship Id="rId2" Type="http://schemas.openxmlformats.org/officeDocument/2006/relationships/image" Target="../media/image8.png"/><Relationship Id="rId16" Type="http://schemas.openxmlformats.org/officeDocument/2006/relationships/image" Target="../media/image15.png"/><Relationship Id="rId20"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customXml" Target="../ink/ink7.xml"/><Relationship Id="rId10" Type="http://schemas.openxmlformats.org/officeDocument/2006/relationships/image" Target="../media/image12.png"/><Relationship Id="rId19" Type="http://schemas.openxmlformats.org/officeDocument/2006/relationships/customXml" Target="../ink/ink9.xml"/><Relationship Id="rId4" Type="http://schemas.openxmlformats.org/officeDocument/2006/relationships/image" Target="../media/image9.png"/><Relationship Id="rId9" Type="http://schemas.openxmlformats.org/officeDocument/2006/relationships/customXml" Target="../ink/ink4.xml"/><Relationship Id="rId14"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70.png"/></Relationships>
</file>

<file path=ppt/slides/_rels/slide37.xml.rels><?xml version="1.0" encoding="UTF-8" standalone="yes"?>
<Relationships xmlns="http://schemas.openxmlformats.org/package/2006/relationships"><Relationship Id="rId2" Type="http://schemas.openxmlformats.org/officeDocument/2006/relationships/image" Target="../media/image20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230.png"/><Relationship Id="rId1" Type="http://schemas.openxmlformats.org/officeDocument/2006/relationships/slideLayout" Target="../slideLayouts/slideLayout2.xml"/><Relationship Id="rId4" Type="http://schemas.openxmlformats.org/officeDocument/2006/relationships/image" Target="../media/image210.png"/></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4CACE-61A1-8EE1-76D1-6D6C0AD69AEA}"/>
              </a:ext>
            </a:extLst>
          </p:cNvPr>
          <p:cNvSpPr>
            <a:spLocks noGrp="1"/>
          </p:cNvSpPr>
          <p:nvPr>
            <p:ph type="ctrTitle"/>
          </p:nvPr>
        </p:nvSpPr>
        <p:spPr>
          <a:xfrm>
            <a:off x="1337187" y="176980"/>
            <a:ext cx="9144000" cy="865086"/>
          </a:xfrm>
        </p:spPr>
        <p:txBody>
          <a:bodyPr>
            <a:normAutofit/>
          </a:bodyPr>
          <a:lstStyle/>
          <a:p>
            <a:r>
              <a:rPr lang="en-IN" sz="5400" dirty="0">
                <a:solidFill>
                  <a:srgbClr val="0070C0"/>
                </a:solidFill>
                <a:latin typeface="Times New Roman" panose="02020603050405020304" pitchFamily="18" charset="0"/>
                <a:cs typeface="Times New Roman" panose="02020603050405020304" pitchFamily="18" charset="0"/>
              </a:rPr>
              <a:t>Sampling and Sample Size </a:t>
            </a:r>
          </a:p>
        </p:txBody>
      </p:sp>
      <p:sp>
        <p:nvSpPr>
          <p:cNvPr id="4" name="Subtitle 3">
            <a:extLst>
              <a:ext uri="{FF2B5EF4-FFF2-40B4-BE49-F238E27FC236}">
                <a16:creationId xmlns:a16="http://schemas.microsoft.com/office/drawing/2014/main" id="{53CABAF6-2597-8680-AB85-473BB4CE2D8C}"/>
              </a:ext>
            </a:extLst>
          </p:cNvPr>
          <p:cNvSpPr>
            <a:spLocks noGrp="1"/>
          </p:cNvSpPr>
          <p:nvPr>
            <p:ph type="subTitle" idx="1"/>
          </p:nvPr>
        </p:nvSpPr>
        <p:spPr>
          <a:xfrm>
            <a:off x="2267144" y="2011810"/>
            <a:ext cx="7284086" cy="2834379"/>
          </a:xfrm>
          <a:prstGeom prst="rect">
            <a:avLst/>
          </a:prstGeom>
          <a:noFill/>
          <a:ln w="38100">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3200" b="1" dirty="0">
                <a:solidFill>
                  <a:srgbClr val="0070C0"/>
                </a:solidFill>
                <a:latin typeface="Times New Roman" panose="02020603050405020304" pitchFamily="18" charset="0"/>
                <a:cs typeface="Times New Roman" panose="02020603050405020304" pitchFamily="18" charset="0"/>
              </a:rPr>
              <a:t>Dr. Shivendra Pratap Singh</a:t>
            </a:r>
          </a:p>
          <a:p>
            <a:r>
              <a:rPr lang="en-IN" dirty="0">
                <a:solidFill>
                  <a:schemeClr val="tx1"/>
                </a:solidFill>
                <a:latin typeface="Times New Roman" panose="02020603050405020304" pitchFamily="18" charset="0"/>
                <a:cs typeface="Times New Roman" panose="02020603050405020304" pitchFamily="18" charset="0"/>
              </a:rPr>
              <a:t> (Statistician cum Assistant Professor)</a:t>
            </a:r>
          </a:p>
          <a:p>
            <a:endParaRPr lang="en-IN" dirty="0">
              <a:solidFill>
                <a:schemeClr val="tx1"/>
              </a:solidFill>
              <a:latin typeface="Times New Roman" panose="02020603050405020304" pitchFamily="18" charset="0"/>
              <a:cs typeface="Times New Roman" panose="02020603050405020304" pitchFamily="18" charset="0"/>
            </a:endParaRPr>
          </a:p>
          <a:p>
            <a:r>
              <a:rPr lang="en-IN" dirty="0">
                <a:solidFill>
                  <a:schemeClr val="tx1"/>
                </a:solidFill>
                <a:latin typeface="Times New Roman" panose="02020603050405020304" pitchFamily="18" charset="0"/>
                <a:cs typeface="Times New Roman" panose="02020603050405020304" pitchFamily="18" charset="0"/>
              </a:rPr>
              <a:t>Department of Community Medicine</a:t>
            </a:r>
          </a:p>
          <a:p>
            <a:r>
              <a:rPr lang="en-IN" dirty="0">
                <a:solidFill>
                  <a:schemeClr val="tx1"/>
                </a:solidFill>
                <a:latin typeface="Times New Roman" panose="02020603050405020304" pitchFamily="18" charset="0"/>
                <a:cs typeface="Times New Roman" panose="02020603050405020304" pitchFamily="18" charset="0"/>
              </a:rPr>
              <a:t>Hind Institute of Medical Sciences, Mau, Ataria, Sitapur </a:t>
            </a:r>
          </a:p>
        </p:txBody>
      </p:sp>
      <p:pic>
        <p:nvPicPr>
          <p:cNvPr id="5" name="Picture 4">
            <a:extLst>
              <a:ext uri="{FF2B5EF4-FFF2-40B4-BE49-F238E27FC236}">
                <a16:creationId xmlns:a16="http://schemas.microsoft.com/office/drawing/2014/main" id="{C039F46C-42B8-213A-2B62-B31AC8110C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62103" y="4955690"/>
            <a:ext cx="3038168" cy="1725330"/>
          </a:xfrm>
          <a:prstGeom prst="rect">
            <a:avLst/>
          </a:prstGeom>
        </p:spPr>
      </p:pic>
      <p:sp>
        <p:nvSpPr>
          <p:cNvPr id="7" name="Rectangle 6">
            <a:extLst>
              <a:ext uri="{FF2B5EF4-FFF2-40B4-BE49-F238E27FC236}">
                <a16:creationId xmlns:a16="http://schemas.microsoft.com/office/drawing/2014/main" id="{446FFDF1-DC84-6236-E803-5BD5B04A3E12}"/>
              </a:ext>
            </a:extLst>
          </p:cNvPr>
          <p:cNvSpPr/>
          <p:nvPr/>
        </p:nvSpPr>
        <p:spPr>
          <a:xfrm>
            <a:off x="0" y="0"/>
            <a:ext cx="12192000" cy="6858000"/>
          </a:xfrm>
          <a:prstGeom prst="rect">
            <a:avLst/>
          </a:prstGeom>
          <a:noFill/>
          <a:ln w="76200">
            <a:solidFill>
              <a:schemeClr val="accent4">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051320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7">
            <a:extLst>
              <a:ext uri="{FF2B5EF4-FFF2-40B4-BE49-F238E27FC236}">
                <a16:creationId xmlns:a16="http://schemas.microsoft.com/office/drawing/2014/main" id="{185D18A1-D9DB-ADED-F542-63BF79744F41}"/>
              </a:ext>
            </a:extLst>
          </p:cNvPr>
          <p:cNvSpPr>
            <a:spLocks noChangeShapeType="1"/>
          </p:cNvSpPr>
          <p:nvPr/>
        </p:nvSpPr>
        <p:spPr bwMode="auto">
          <a:xfrm flipH="1">
            <a:off x="804597" y="3335299"/>
            <a:ext cx="22113" cy="2712603"/>
          </a:xfrm>
          <a:prstGeom prst="line">
            <a:avLst/>
          </a:prstGeom>
          <a:ln>
            <a:headEnd/>
            <a:tailEnd/>
          </a:ln>
        </p:spPr>
        <p:style>
          <a:lnRef idx="3">
            <a:schemeClr val="dk1"/>
          </a:lnRef>
          <a:fillRef idx="0">
            <a:schemeClr val="dk1"/>
          </a:fillRef>
          <a:effectRef idx="2">
            <a:schemeClr val="dk1"/>
          </a:effectRef>
          <a:fontRef idx="minor">
            <a:schemeClr val="tx1"/>
          </a:fontRef>
        </p:style>
        <p:txBody>
          <a:bodyPr wrap="none" anchor="ctr"/>
          <a:lstStyle/>
          <a:p>
            <a:endParaRPr lang="en-IN"/>
          </a:p>
        </p:txBody>
      </p:sp>
      <p:sp>
        <p:nvSpPr>
          <p:cNvPr id="7" name="Rectangle 8">
            <a:extLst>
              <a:ext uri="{FF2B5EF4-FFF2-40B4-BE49-F238E27FC236}">
                <a16:creationId xmlns:a16="http://schemas.microsoft.com/office/drawing/2014/main" id="{2EA8DE72-3AF5-663C-9C20-16F6ABC4BE5C}"/>
              </a:ext>
            </a:extLst>
          </p:cNvPr>
          <p:cNvSpPr>
            <a:spLocks noChangeArrowheads="1"/>
          </p:cNvSpPr>
          <p:nvPr/>
        </p:nvSpPr>
        <p:spPr bwMode="auto">
          <a:xfrm>
            <a:off x="1333490" y="4137270"/>
            <a:ext cx="2648568" cy="459100"/>
          </a:xfrm>
          <a:prstGeom prst="rect">
            <a:avLst/>
          </a:prstGeom>
          <a:noFill/>
          <a:ln w="12700">
            <a:solidFill>
              <a:schemeClr val="tx1"/>
            </a:solidFill>
            <a:miter lim="800000"/>
            <a:headEnd/>
            <a:tailEnd/>
          </a:ln>
          <a:effectLst/>
        </p:spPr>
        <p:txBody>
          <a:bodyPr wrap="none" lIns="90488" tIns="44450" rIns="90488" bIns="44450"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None/>
            </a:pPr>
            <a:r>
              <a:rPr lang="en-US" altLang="en-US" sz="2400" dirty="0">
                <a:latin typeface="Times New Roman" panose="02020603050405020304" pitchFamily="18" charset="0"/>
                <a:cs typeface="Times New Roman" panose="02020603050405020304" pitchFamily="18" charset="0"/>
              </a:rPr>
              <a:t>Quota Sampling</a:t>
            </a:r>
          </a:p>
        </p:txBody>
      </p:sp>
      <p:sp>
        <p:nvSpPr>
          <p:cNvPr id="8" name="Rectangle 10">
            <a:extLst>
              <a:ext uri="{FF2B5EF4-FFF2-40B4-BE49-F238E27FC236}">
                <a16:creationId xmlns:a16="http://schemas.microsoft.com/office/drawing/2014/main" id="{E8672A6A-C12D-464D-E092-CF7FCE33130A}"/>
              </a:ext>
            </a:extLst>
          </p:cNvPr>
          <p:cNvSpPr>
            <a:spLocks noChangeArrowheads="1"/>
          </p:cNvSpPr>
          <p:nvPr/>
        </p:nvSpPr>
        <p:spPr bwMode="auto">
          <a:xfrm>
            <a:off x="4701685" y="1423467"/>
            <a:ext cx="2357885" cy="643766"/>
          </a:xfrm>
          <a:prstGeom prst="rect">
            <a:avLst/>
          </a:prstGeom>
          <a:noFill/>
          <a:ln w="12700">
            <a:solidFill>
              <a:srgbClr val="FF0000"/>
            </a:solidFill>
            <a:miter lim="800000"/>
            <a:headEnd/>
            <a:tailEnd/>
          </a:ln>
          <a:effectLst/>
        </p:spPr>
        <p:txBody>
          <a:bodyPr wrap="square" lIns="90488" tIns="44450" rIns="90488" bIns="44450">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3600" b="1" dirty="0">
                <a:solidFill>
                  <a:srgbClr val="000066"/>
                </a:solidFill>
                <a:latin typeface="Times New Roman" panose="02020603050405020304" pitchFamily="18" charset="0"/>
              </a:rPr>
              <a:t>Sampling</a:t>
            </a:r>
          </a:p>
        </p:txBody>
      </p:sp>
      <p:sp>
        <p:nvSpPr>
          <p:cNvPr id="9" name="Line 11">
            <a:extLst>
              <a:ext uri="{FF2B5EF4-FFF2-40B4-BE49-F238E27FC236}">
                <a16:creationId xmlns:a16="http://schemas.microsoft.com/office/drawing/2014/main" id="{2A8B736F-6B4B-B131-1DE5-67C4FBE1A11C}"/>
              </a:ext>
            </a:extLst>
          </p:cNvPr>
          <p:cNvSpPr>
            <a:spLocks noChangeShapeType="1"/>
          </p:cNvSpPr>
          <p:nvPr/>
        </p:nvSpPr>
        <p:spPr bwMode="auto">
          <a:xfrm>
            <a:off x="5895749" y="2067233"/>
            <a:ext cx="0" cy="457200"/>
          </a:xfrm>
          <a:prstGeom prst="line">
            <a:avLst/>
          </a:prstGeom>
          <a:ln>
            <a:headEnd/>
            <a:tailEnd/>
          </a:ln>
        </p:spPr>
        <p:style>
          <a:lnRef idx="3">
            <a:schemeClr val="dk1"/>
          </a:lnRef>
          <a:fillRef idx="0">
            <a:schemeClr val="dk1"/>
          </a:fillRef>
          <a:effectRef idx="2">
            <a:schemeClr val="dk1"/>
          </a:effectRef>
          <a:fontRef idx="minor">
            <a:schemeClr val="tx1"/>
          </a:fontRef>
        </p:style>
        <p:txBody>
          <a:bodyPr wrap="none" anchor="ctr"/>
          <a:lstStyle/>
          <a:p>
            <a:endParaRPr lang="en-IN"/>
          </a:p>
        </p:txBody>
      </p:sp>
      <p:sp>
        <p:nvSpPr>
          <p:cNvPr id="10" name="Line 12">
            <a:extLst>
              <a:ext uri="{FF2B5EF4-FFF2-40B4-BE49-F238E27FC236}">
                <a16:creationId xmlns:a16="http://schemas.microsoft.com/office/drawing/2014/main" id="{258EA310-8CD6-AF22-E631-9742381E1F3A}"/>
              </a:ext>
            </a:extLst>
          </p:cNvPr>
          <p:cNvSpPr>
            <a:spLocks noChangeShapeType="1"/>
          </p:cNvSpPr>
          <p:nvPr/>
        </p:nvSpPr>
        <p:spPr bwMode="auto">
          <a:xfrm>
            <a:off x="2035278" y="2518083"/>
            <a:ext cx="8072281" cy="6350"/>
          </a:xfrm>
          <a:prstGeom prst="line">
            <a:avLst/>
          </a:prstGeom>
          <a:ln>
            <a:headEnd/>
            <a:tailEnd/>
          </a:ln>
        </p:spPr>
        <p:style>
          <a:lnRef idx="3">
            <a:schemeClr val="dk1"/>
          </a:lnRef>
          <a:fillRef idx="0">
            <a:schemeClr val="dk1"/>
          </a:fillRef>
          <a:effectRef idx="2">
            <a:schemeClr val="dk1"/>
          </a:effectRef>
          <a:fontRef idx="minor">
            <a:schemeClr val="tx1"/>
          </a:fontRef>
        </p:style>
        <p:txBody>
          <a:bodyPr wrap="none" anchor="ctr"/>
          <a:lstStyle/>
          <a:p>
            <a:endParaRPr lang="en-IN"/>
          </a:p>
        </p:txBody>
      </p:sp>
      <p:sp>
        <p:nvSpPr>
          <p:cNvPr id="11" name="Line 13">
            <a:extLst>
              <a:ext uri="{FF2B5EF4-FFF2-40B4-BE49-F238E27FC236}">
                <a16:creationId xmlns:a16="http://schemas.microsoft.com/office/drawing/2014/main" id="{3E2EE188-8CAA-C58D-FC9D-9510BA5CA960}"/>
              </a:ext>
            </a:extLst>
          </p:cNvPr>
          <p:cNvSpPr>
            <a:spLocks noChangeShapeType="1"/>
          </p:cNvSpPr>
          <p:nvPr/>
        </p:nvSpPr>
        <p:spPr bwMode="auto">
          <a:xfrm flipH="1">
            <a:off x="2035276" y="2514395"/>
            <a:ext cx="1" cy="354013"/>
          </a:xfrm>
          <a:prstGeom prst="line">
            <a:avLst/>
          </a:prstGeom>
          <a:ln>
            <a:headEnd/>
            <a:tailEnd/>
          </a:ln>
        </p:spPr>
        <p:style>
          <a:lnRef idx="3">
            <a:schemeClr val="dk1"/>
          </a:lnRef>
          <a:fillRef idx="0">
            <a:schemeClr val="dk1"/>
          </a:fillRef>
          <a:effectRef idx="2">
            <a:schemeClr val="dk1"/>
          </a:effectRef>
          <a:fontRef idx="minor">
            <a:schemeClr val="tx1"/>
          </a:fontRef>
        </p:style>
        <p:txBody>
          <a:bodyPr wrap="none" anchor="ctr"/>
          <a:lstStyle/>
          <a:p>
            <a:endParaRPr lang="en-IN"/>
          </a:p>
        </p:txBody>
      </p:sp>
      <p:sp>
        <p:nvSpPr>
          <p:cNvPr id="12" name="Rectangle 16">
            <a:extLst>
              <a:ext uri="{FF2B5EF4-FFF2-40B4-BE49-F238E27FC236}">
                <a16:creationId xmlns:a16="http://schemas.microsoft.com/office/drawing/2014/main" id="{B16D7518-0B4F-A548-0E2A-841DC94A818C}"/>
              </a:ext>
            </a:extLst>
          </p:cNvPr>
          <p:cNvSpPr>
            <a:spLocks noChangeArrowheads="1"/>
          </p:cNvSpPr>
          <p:nvPr/>
        </p:nvSpPr>
        <p:spPr bwMode="auto">
          <a:xfrm>
            <a:off x="1333490" y="3582939"/>
            <a:ext cx="2648574" cy="459100"/>
          </a:xfrm>
          <a:prstGeom prst="rect">
            <a:avLst/>
          </a:prstGeom>
          <a:noFill/>
          <a:ln w="12700">
            <a:solidFill>
              <a:schemeClr val="tx1"/>
            </a:solidFill>
            <a:miter lim="800000"/>
            <a:headEnd/>
            <a:tailEnd/>
          </a:ln>
          <a:effectLst/>
        </p:spPr>
        <p:txBody>
          <a:bodyPr wrap="square" lIns="90488" tIns="44450" rIns="90488" bIns="44450">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None/>
            </a:pPr>
            <a:r>
              <a:rPr lang="en-US" altLang="en-US" sz="2400" dirty="0">
                <a:latin typeface="Times New Roman" panose="02020603050405020304" pitchFamily="18" charset="0"/>
                <a:cs typeface="Times New Roman" panose="02020603050405020304" pitchFamily="18" charset="0"/>
              </a:rPr>
              <a:t>Volunteer Sampling</a:t>
            </a:r>
          </a:p>
        </p:txBody>
      </p:sp>
      <p:sp>
        <p:nvSpPr>
          <p:cNvPr id="13" name="Line 17">
            <a:extLst>
              <a:ext uri="{FF2B5EF4-FFF2-40B4-BE49-F238E27FC236}">
                <a16:creationId xmlns:a16="http://schemas.microsoft.com/office/drawing/2014/main" id="{7526D0A9-852A-519E-A46F-15863838931D}"/>
              </a:ext>
            </a:extLst>
          </p:cNvPr>
          <p:cNvSpPr>
            <a:spLocks noChangeShapeType="1"/>
          </p:cNvSpPr>
          <p:nvPr/>
        </p:nvSpPr>
        <p:spPr bwMode="auto">
          <a:xfrm>
            <a:off x="10107559" y="2515701"/>
            <a:ext cx="0" cy="354013"/>
          </a:xfrm>
          <a:prstGeom prst="line">
            <a:avLst/>
          </a:prstGeom>
          <a:ln>
            <a:headEnd/>
            <a:tailEnd/>
          </a:ln>
        </p:spPr>
        <p:style>
          <a:lnRef idx="3">
            <a:schemeClr val="dk1"/>
          </a:lnRef>
          <a:fillRef idx="0">
            <a:schemeClr val="dk1"/>
          </a:fillRef>
          <a:effectRef idx="2">
            <a:schemeClr val="dk1"/>
          </a:effectRef>
          <a:fontRef idx="minor">
            <a:schemeClr val="tx1"/>
          </a:fontRef>
        </p:style>
        <p:txBody>
          <a:bodyPr wrap="none" anchor="ctr"/>
          <a:lstStyle/>
          <a:p>
            <a:endParaRPr lang="en-IN"/>
          </a:p>
        </p:txBody>
      </p:sp>
      <p:sp>
        <p:nvSpPr>
          <p:cNvPr id="14" name="Rectangle 18">
            <a:extLst>
              <a:ext uri="{FF2B5EF4-FFF2-40B4-BE49-F238E27FC236}">
                <a16:creationId xmlns:a16="http://schemas.microsoft.com/office/drawing/2014/main" id="{5487F69E-014A-ABD5-0C1F-A97365174198}"/>
              </a:ext>
            </a:extLst>
          </p:cNvPr>
          <p:cNvSpPr>
            <a:spLocks noChangeArrowheads="1"/>
          </p:cNvSpPr>
          <p:nvPr/>
        </p:nvSpPr>
        <p:spPr bwMode="auto">
          <a:xfrm>
            <a:off x="7331178" y="2869714"/>
            <a:ext cx="4322502" cy="551433"/>
          </a:xfrm>
          <a:prstGeom prst="rect">
            <a:avLst/>
          </a:prstGeom>
          <a:noFill/>
          <a:ln w="12700">
            <a:solidFill>
              <a:schemeClr val="tx1"/>
            </a:solidFill>
            <a:miter lim="800000"/>
            <a:headEnd/>
            <a:tailEnd/>
          </a:ln>
          <a:effectLst/>
        </p:spPr>
        <p:txBody>
          <a:bodyPr wrap="square" lIns="90488" tIns="44450" rIns="90488" bIns="44450">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b="1" dirty="0">
                <a:latin typeface="Times New Roman" panose="02020603050405020304" pitchFamily="18" charset="0"/>
              </a:rPr>
              <a:t>Probability Sampling</a:t>
            </a:r>
          </a:p>
        </p:txBody>
      </p:sp>
      <p:sp>
        <p:nvSpPr>
          <p:cNvPr id="15" name="Rectangle 19">
            <a:extLst>
              <a:ext uri="{FF2B5EF4-FFF2-40B4-BE49-F238E27FC236}">
                <a16:creationId xmlns:a16="http://schemas.microsoft.com/office/drawing/2014/main" id="{C5CE9A1E-BFFC-E66B-DBD0-00CD29CBE070}"/>
              </a:ext>
            </a:extLst>
          </p:cNvPr>
          <p:cNvSpPr>
            <a:spLocks noChangeArrowheads="1"/>
          </p:cNvSpPr>
          <p:nvPr/>
        </p:nvSpPr>
        <p:spPr bwMode="auto">
          <a:xfrm>
            <a:off x="7331178" y="3669020"/>
            <a:ext cx="3457268" cy="385234"/>
          </a:xfrm>
          <a:prstGeom prst="rect">
            <a:avLst/>
          </a:prstGeom>
          <a:noFill/>
          <a:ln w="12700">
            <a:solidFill>
              <a:srgbClr val="FF0000"/>
            </a:solidFill>
            <a:miter lim="800000"/>
            <a:headEnd/>
            <a:tailEnd/>
          </a:ln>
          <a:effectLst/>
        </p:spPr>
        <p:txBody>
          <a:bodyPr wrap="square" lIns="90488" tIns="44450" rIns="90488" bIns="44450">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a:lnSpc>
                <a:spcPct val="80000"/>
              </a:lnSpc>
              <a:spcBef>
                <a:spcPct val="50000"/>
              </a:spcBef>
              <a:buClrTx/>
              <a:buSzTx/>
              <a:buFontTx/>
              <a:buNone/>
            </a:pPr>
            <a:r>
              <a:rPr lang="en-US" altLang="en-US" sz="2400" dirty="0">
                <a:latin typeface="Times New Roman" panose="02020603050405020304" pitchFamily="18" charset="0"/>
              </a:rPr>
              <a:t>Simple Random Sampling</a:t>
            </a:r>
          </a:p>
        </p:txBody>
      </p:sp>
      <p:sp>
        <p:nvSpPr>
          <p:cNvPr id="17" name="Rectangle 21">
            <a:extLst>
              <a:ext uri="{FF2B5EF4-FFF2-40B4-BE49-F238E27FC236}">
                <a16:creationId xmlns:a16="http://schemas.microsoft.com/office/drawing/2014/main" id="{6B05BCC0-1049-BF54-1C5D-FD655D3C2146}"/>
              </a:ext>
            </a:extLst>
          </p:cNvPr>
          <p:cNvSpPr>
            <a:spLocks noChangeArrowheads="1"/>
          </p:cNvSpPr>
          <p:nvPr/>
        </p:nvSpPr>
        <p:spPr bwMode="auto">
          <a:xfrm>
            <a:off x="6838337" y="4633139"/>
            <a:ext cx="3950109" cy="459100"/>
          </a:xfrm>
          <a:prstGeom prst="rect">
            <a:avLst/>
          </a:prstGeom>
          <a:noFill/>
          <a:ln w="12700">
            <a:solidFill>
              <a:srgbClr val="FF0000"/>
            </a:solidFill>
            <a:miter lim="800000"/>
            <a:headEnd/>
            <a:tailEnd/>
          </a:ln>
          <a:effectLst/>
        </p:spPr>
        <p:txBody>
          <a:bodyPr wrap="square" lIns="90488" tIns="44450" rIns="90488" bIns="44450">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2400" dirty="0">
                <a:latin typeface="Times New Roman" panose="02020603050405020304" pitchFamily="18" charset="0"/>
              </a:rPr>
              <a:t>Systematic Random Sampling</a:t>
            </a:r>
          </a:p>
        </p:txBody>
      </p:sp>
      <p:sp>
        <p:nvSpPr>
          <p:cNvPr id="18" name="Rectangle 22">
            <a:extLst>
              <a:ext uri="{FF2B5EF4-FFF2-40B4-BE49-F238E27FC236}">
                <a16:creationId xmlns:a16="http://schemas.microsoft.com/office/drawing/2014/main" id="{60CB377F-6088-0415-1683-A77E38CA0FBB}"/>
              </a:ext>
            </a:extLst>
          </p:cNvPr>
          <p:cNvSpPr>
            <a:spLocks noChangeArrowheads="1"/>
          </p:cNvSpPr>
          <p:nvPr/>
        </p:nvSpPr>
        <p:spPr bwMode="auto">
          <a:xfrm>
            <a:off x="7059570" y="4121022"/>
            <a:ext cx="3728876" cy="459100"/>
          </a:xfrm>
          <a:prstGeom prst="rect">
            <a:avLst/>
          </a:prstGeom>
          <a:noFill/>
          <a:ln w="12700">
            <a:solidFill>
              <a:srgbClr val="FF0000"/>
            </a:solidFill>
            <a:miter lim="800000"/>
            <a:headEnd/>
            <a:tailEnd/>
          </a:ln>
          <a:effectLst/>
        </p:spPr>
        <p:txBody>
          <a:bodyPr wrap="square" lIns="90488" tIns="44450" rIns="90488" bIns="44450">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2400" dirty="0">
                <a:latin typeface="Times New Roman" panose="02020603050405020304" pitchFamily="18" charset="0"/>
              </a:rPr>
              <a:t>Stratified Random Sampling</a:t>
            </a:r>
          </a:p>
        </p:txBody>
      </p:sp>
      <p:sp>
        <p:nvSpPr>
          <p:cNvPr id="19" name="Rectangle 23">
            <a:extLst>
              <a:ext uri="{FF2B5EF4-FFF2-40B4-BE49-F238E27FC236}">
                <a16:creationId xmlns:a16="http://schemas.microsoft.com/office/drawing/2014/main" id="{8B5B95A8-6908-A3CB-5FAF-4DA317D73C27}"/>
              </a:ext>
            </a:extLst>
          </p:cNvPr>
          <p:cNvSpPr>
            <a:spLocks noChangeArrowheads="1"/>
          </p:cNvSpPr>
          <p:nvPr/>
        </p:nvSpPr>
        <p:spPr bwMode="auto">
          <a:xfrm>
            <a:off x="8082121" y="5164562"/>
            <a:ext cx="2706325" cy="466725"/>
          </a:xfrm>
          <a:prstGeom prst="rect">
            <a:avLst/>
          </a:prstGeom>
          <a:noFill/>
          <a:ln w="12700">
            <a:solidFill>
              <a:srgbClr val="FF0000"/>
            </a:solidFill>
            <a:miter lim="800000"/>
            <a:headEnd/>
            <a:tailEnd/>
          </a:ln>
          <a:effectLst/>
        </p:spPr>
        <p:txBody>
          <a:bodyPr wrap="square" lIns="90488" tIns="44450" rIns="90488" bIns="44450">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2400" dirty="0">
                <a:latin typeface="Times New Roman" panose="02020603050405020304" pitchFamily="18" charset="0"/>
              </a:rPr>
              <a:t>Cluster Sampling</a:t>
            </a:r>
          </a:p>
        </p:txBody>
      </p:sp>
      <p:sp>
        <p:nvSpPr>
          <p:cNvPr id="20" name="Line 24">
            <a:extLst>
              <a:ext uri="{FF2B5EF4-FFF2-40B4-BE49-F238E27FC236}">
                <a16:creationId xmlns:a16="http://schemas.microsoft.com/office/drawing/2014/main" id="{94A89901-A741-119B-F438-32649EBABD64}"/>
              </a:ext>
            </a:extLst>
          </p:cNvPr>
          <p:cNvSpPr>
            <a:spLocks noChangeShapeType="1"/>
          </p:cNvSpPr>
          <p:nvPr/>
        </p:nvSpPr>
        <p:spPr bwMode="auto">
          <a:xfrm>
            <a:off x="11550444" y="3419887"/>
            <a:ext cx="22113" cy="3060598"/>
          </a:xfrm>
          <a:prstGeom prst="line">
            <a:avLst/>
          </a:prstGeom>
          <a:ln>
            <a:headEnd/>
            <a:tailEnd/>
          </a:ln>
        </p:spPr>
        <p:style>
          <a:lnRef idx="3">
            <a:schemeClr val="dk1"/>
          </a:lnRef>
          <a:fillRef idx="0">
            <a:schemeClr val="dk1"/>
          </a:fillRef>
          <a:effectRef idx="2">
            <a:schemeClr val="dk1"/>
          </a:effectRef>
          <a:fontRef idx="minor">
            <a:schemeClr val="tx1"/>
          </a:fontRef>
        </p:style>
        <p:txBody>
          <a:bodyPr wrap="none" anchor="ctr"/>
          <a:lstStyle/>
          <a:p>
            <a:endParaRPr lang="en-IN"/>
          </a:p>
        </p:txBody>
      </p:sp>
      <p:sp>
        <p:nvSpPr>
          <p:cNvPr id="22" name="Rectangle 26">
            <a:extLst>
              <a:ext uri="{FF2B5EF4-FFF2-40B4-BE49-F238E27FC236}">
                <a16:creationId xmlns:a16="http://schemas.microsoft.com/office/drawing/2014/main" id="{802FB5E2-F8CC-2E70-9F41-8449EC59F900}"/>
              </a:ext>
            </a:extLst>
          </p:cNvPr>
          <p:cNvSpPr>
            <a:spLocks noChangeArrowheads="1"/>
          </p:cNvSpPr>
          <p:nvPr/>
        </p:nvSpPr>
        <p:spPr bwMode="auto">
          <a:xfrm>
            <a:off x="1333490" y="4691601"/>
            <a:ext cx="3084867" cy="459100"/>
          </a:xfrm>
          <a:prstGeom prst="rect">
            <a:avLst/>
          </a:prstGeom>
          <a:noFill/>
          <a:ln w="12700">
            <a:solidFill>
              <a:srgbClr val="FF0000"/>
            </a:solidFill>
            <a:miter lim="800000"/>
            <a:headEnd/>
            <a:tailEnd/>
          </a:ln>
          <a:effectLst/>
        </p:spPr>
        <p:txBody>
          <a:bodyPr wrap="square" lIns="90488" tIns="44450" rIns="90488" bIns="44450">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None/>
            </a:pPr>
            <a:r>
              <a:rPr lang="en-US" altLang="en-US" sz="2400" dirty="0">
                <a:latin typeface="Times New Roman" panose="02020603050405020304" pitchFamily="18" charset="0"/>
                <a:cs typeface="Times New Roman" panose="02020603050405020304" pitchFamily="18" charset="0"/>
              </a:rPr>
              <a:t>Convenience Sampling</a:t>
            </a:r>
          </a:p>
        </p:txBody>
      </p:sp>
      <p:sp>
        <p:nvSpPr>
          <p:cNvPr id="23" name="Rectangle 14">
            <a:extLst>
              <a:ext uri="{FF2B5EF4-FFF2-40B4-BE49-F238E27FC236}">
                <a16:creationId xmlns:a16="http://schemas.microsoft.com/office/drawing/2014/main" id="{BD1B24CD-86FB-E3FD-760C-865780D19DA5}"/>
              </a:ext>
            </a:extLst>
          </p:cNvPr>
          <p:cNvSpPr>
            <a:spLocks noChangeArrowheads="1"/>
          </p:cNvSpPr>
          <p:nvPr/>
        </p:nvSpPr>
        <p:spPr bwMode="auto">
          <a:xfrm>
            <a:off x="451355" y="2869558"/>
            <a:ext cx="4691817" cy="459100"/>
          </a:xfrm>
          <a:prstGeom prst="rect">
            <a:avLst/>
          </a:prstGeom>
          <a:noFill/>
          <a:ln w="12700">
            <a:solidFill>
              <a:srgbClr val="FF0000"/>
            </a:solidFill>
            <a:miter lim="800000"/>
            <a:headEnd/>
            <a:tailEnd/>
          </a:ln>
          <a:effectLst/>
        </p:spPr>
        <p:txBody>
          <a:bodyPr wrap="square" lIns="90488" tIns="44450" rIns="90488" bIns="44450">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a:lnSpc>
                <a:spcPct val="80000"/>
              </a:lnSpc>
              <a:spcBef>
                <a:spcPct val="50000"/>
              </a:spcBef>
              <a:buClrTx/>
              <a:buSzTx/>
              <a:buFontTx/>
              <a:buNone/>
            </a:pPr>
            <a:r>
              <a:rPr lang="en-US" altLang="en-US" b="1" dirty="0">
                <a:latin typeface="Times New Roman" panose="02020603050405020304" pitchFamily="18" charset="0"/>
              </a:rPr>
              <a:t>Non-Probability</a:t>
            </a:r>
            <a:r>
              <a:rPr lang="en-US" altLang="en-US" sz="2800" b="1" dirty="0">
                <a:latin typeface="Times New Roman" panose="02020603050405020304" pitchFamily="18" charset="0"/>
              </a:rPr>
              <a:t> Sampling</a:t>
            </a:r>
          </a:p>
        </p:txBody>
      </p:sp>
      <p:cxnSp>
        <p:nvCxnSpPr>
          <p:cNvPr id="25" name="Straight Connector 24">
            <a:extLst>
              <a:ext uri="{FF2B5EF4-FFF2-40B4-BE49-F238E27FC236}">
                <a16:creationId xmlns:a16="http://schemas.microsoft.com/office/drawing/2014/main" id="{E5F54329-99A5-9AA7-2D07-5B7436169B8D}"/>
              </a:ext>
            </a:extLst>
          </p:cNvPr>
          <p:cNvCxnSpPr/>
          <p:nvPr/>
        </p:nvCxnSpPr>
        <p:spPr>
          <a:xfrm flipH="1">
            <a:off x="10795819" y="3896033"/>
            <a:ext cx="754626"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26" name="Straight Connector 25">
            <a:extLst>
              <a:ext uri="{FF2B5EF4-FFF2-40B4-BE49-F238E27FC236}">
                <a16:creationId xmlns:a16="http://schemas.microsoft.com/office/drawing/2014/main" id="{A063B13C-BCE5-B955-6A6F-1185412E9D79}"/>
              </a:ext>
            </a:extLst>
          </p:cNvPr>
          <p:cNvCxnSpPr/>
          <p:nvPr/>
        </p:nvCxnSpPr>
        <p:spPr>
          <a:xfrm flipH="1">
            <a:off x="10803189" y="4353030"/>
            <a:ext cx="754626"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27" name="Straight Connector 26">
            <a:extLst>
              <a:ext uri="{FF2B5EF4-FFF2-40B4-BE49-F238E27FC236}">
                <a16:creationId xmlns:a16="http://schemas.microsoft.com/office/drawing/2014/main" id="{219E714A-C8A7-C5D4-782D-F765D75739C9}"/>
              </a:ext>
            </a:extLst>
          </p:cNvPr>
          <p:cNvCxnSpPr/>
          <p:nvPr/>
        </p:nvCxnSpPr>
        <p:spPr>
          <a:xfrm flipH="1">
            <a:off x="10795819" y="4870218"/>
            <a:ext cx="754626"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28" name="Straight Connector 27">
            <a:extLst>
              <a:ext uri="{FF2B5EF4-FFF2-40B4-BE49-F238E27FC236}">
                <a16:creationId xmlns:a16="http://schemas.microsoft.com/office/drawing/2014/main" id="{DF217D04-F546-2525-7AA5-3E7436C93EE2}"/>
              </a:ext>
            </a:extLst>
          </p:cNvPr>
          <p:cNvCxnSpPr/>
          <p:nvPr/>
        </p:nvCxnSpPr>
        <p:spPr>
          <a:xfrm flipH="1">
            <a:off x="10803189" y="5397924"/>
            <a:ext cx="754626"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31" name="Straight Connector 30">
            <a:extLst>
              <a:ext uri="{FF2B5EF4-FFF2-40B4-BE49-F238E27FC236}">
                <a16:creationId xmlns:a16="http://schemas.microsoft.com/office/drawing/2014/main" id="{90B3D345-7026-08D3-C909-5E2C25A1394F}"/>
              </a:ext>
            </a:extLst>
          </p:cNvPr>
          <p:cNvCxnSpPr/>
          <p:nvPr/>
        </p:nvCxnSpPr>
        <p:spPr>
          <a:xfrm flipH="1">
            <a:off x="10817931" y="6471678"/>
            <a:ext cx="754626"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32" name="Rectangle 23">
            <a:extLst>
              <a:ext uri="{FF2B5EF4-FFF2-40B4-BE49-F238E27FC236}">
                <a16:creationId xmlns:a16="http://schemas.microsoft.com/office/drawing/2014/main" id="{C856934F-775E-79B2-586B-497FBC77752F}"/>
              </a:ext>
            </a:extLst>
          </p:cNvPr>
          <p:cNvSpPr>
            <a:spLocks noChangeArrowheads="1"/>
          </p:cNvSpPr>
          <p:nvPr/>
        </p:nvSpPr>
        <p:spPr bwMode="auto">
          <a:xfrm>
            <a:off x="8072286" y="5721968"/>
            <a:ext cx="2706325" cy="466725"/>
          </a:xfrm>
          <a:prstGeom prst="rect">
            <a:avLst/>
          </a:prstGeom>
          <a:noFill/>
          <a:ln w="12700">
            <a:solidFill>
              <a:srgbClr val="FF0000"/>
            </a:solidFill>
            <a:miter lim="800000"/>
            <a:headEnd/>
            <a:tailEnd/>
          </a:ln>
          <a:effectLst/>
        </p:spPr>
        <p:txBody>
          <a:bodyPr wrap="square" lIns="90488" tIns="44450" rIns="90488" bIns="44450">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2400" dirty="0">
                <a:latin typeface="Times New Roman" panose="02020603050405020304" pitchFamily="18" charset="0"/>
              </a:rPr>
              <a:t>PPS Sampling</a:t>
            </a:r>
          </a:p>
        </p:txBody>
      </p:sp>
      <p:sp>
        <p:nvSpPr>
          <p:cNvPr id="33" name="Rectangle 23">
            <a:extLst>
              <a:ext uri="{FF2B5EF4-FFF2-40B4-BE49-F238E27FC236}">
                <a16:creationId xmlns:a16="http://schemas.microsoft.com/office/drawing/2014/main" id="{00299590-5E86-7583-060C-6FABB3BBAAE3}"/>
              </a:ext>
            </a:extLst>
          </p:cNvPr>
          <p:cNvSpPr>
            <a:spLocks noChangeArrowheads="1"/>
          </p:cNvSpPr>
          <p:nvPr/>
        </p:nvSpPr>
        <p:spPr bwMode="auto">
          <a:xfrm>
            <a:off x="7742901" y="6261016"/>
            <a:ext cx="3035710" cy="459100"/>
          </a:xfrm>
          <a:prstGeom prst="rect">
            <a:avLst/>
          </a:prstGeom>
          <a:noFill/>
          <a:ln w="12700">
            <a:solidFill>
              <a:srgbClr val="FF0000"/>
            </a:solidFill>
            <a:miter lim="800000"/>
            <a:headEnd/>
            <a:tailEnd/>
          </a:ln>
          <a:effectLst/>
        </p:spPr>
        <p:txBody>
          <a:bodyPr wrap="square" lIns="90488" tIns="44450" rIns="90488" bIns="44450">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2400" dirty="0">
                <a:latin typeface="Times New Roman" panose="02020603050405020304" pitchFamily="18" charset="0"/>
              </a:rPr>
              <a:t>Multistage Sampling</a:t>
            </a:r>
          </a:p>
        </p:txBody>
      </p:sp>
      <p:cxnSp>
        <p:nvCxnSpPr>
          <p:cNvPr id="34" name="Straight Connector 33">
            <a:extLst>
              <a:ext uri="{FF2B5EF4-FFF2-40B4-BE49-F238E27FC236}">
                <a16:creationId xmlns:a16="http://schemas.microsoft.com/office/drawing/2014/main" id="{4FD64907-177A-3448-AE3F-34E3AA63E088}"/>
              </a:ext>
            </a:extLst>
          </p:cNvPr>
          <p:cNvCxnSpPr/>
          <p:nvPr/>
        </p:nvCxnSpPr>
        <p:spPr>
          <a:xfrm flipH="1">
            <a:off x="10803189" y="5951846"/>
            <a:ext cx="754626"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35" name="Rectangle 26">
            <a:extLst>
              <a:ext uri="{FF2B5EF4-FFF2-40B4-BE49-F238E27FC236}">
                <a16:creationId xmlns:a16="http://schemas.microsoft.com/office/drawing/2014/main" id="{537A91D6-8BEA-991D-D052-9D362AAD24C6}"/>
              </a:ext>
            </a:extLst>
          </p:cNvPr>
          <p:cNvSpPr>
            <a:spLocks noChangeArrowheads="1"/>
          </p:cNvSpPr>
          <p:nvPr/>
        </p:nvSpPr>
        <p:spPr bwMode="auto">
          <a:xfrm>
            <a:off x="1333490" y="5227329"/>
            <a:ext cx="2927549" cy="459100"/>
          </a:xfrm>
          <a:prstGeom prst="rect">
            <a:avLst/>
          </a:prstGeom>
          <a:noFill/>
          <a:ln w="12700">
            <a:solidFill>
              <a:srgbClr val="FF0000"/>
            </a:solidFill>
            <a:miter lim="800000"/>
            <a:headEnd/>
            <a:tailEnd/>
          </a:ln>
          <a:effectLst/>
        </p:spPr>
        <p:txBody>
          <a:bodyPr wrap="square" lIns="90488" tIns="44450" rIns="90488" bIns="44450">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dirty="0">
                <a:latin typeface="Times New Roman" panose="02020603050405020304" pitchFamily="18" charset="0"/>
              </a:rPr>
              <a:t>Purposive Sampling</a:t>
            </a:r>
          </a:p>
        </p:txBody>
      </p:sp>
      <p:sp>
        <p:nvSpPr>
          <p:cNvPr id="36" name="Rectangle 26">
            <a:extLst>
              <a:ext uri="{FF2B5EF4-FFF2-40B4-BE49-F238E27FC236}">
                <a16:creationId xmlns:a16="http://schemas.microsoft.com/office/drawing/2014/main" id="{1F0ABCCE-13D6-47A1-382A-6FD14C79B954}"/>
              </a:ext>
            </a:extLst>
          </p:cNvPr>
          <p:cNvSpPr>
            <a:spLocks noChangeArrowheads="1"/>
          </p:cNvSpPr>
          <p:nvPr/>
        </p:nvSpPr>
        <p:spPr bwMode="auto">
          <a:xfrm>
            <a:off x="1339640" y="5800263"/>
            <a:ext cx="2730911" cy="459100"/>
          </a:xfrm>
          <a:prstGeom prst="rect">
            <a:avLst/>
          </a:prstGeom>
          <a:noFill/>
          <a:ln w="12700">
            <a:solidFill>
              <a:srgbClr val="FF0000"/>
            </a:solidFill>
            <a:miter lim="800000"/>
            <a:headEnd/>
            <a:tailEnd/>
          </a:ln>
          <a:effectLst/>
        </p:spPr>
        <p:txBody>
          <a:bodyPr wrap="square" lIns="90488" tIns="44450" rIns="90488" bIns="44450">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None/>
            </a:pPr>
            <a:r>
              <a:rPr lang="en-US" altLang="en-US" sz="2400" dirty="0">
                <a:latin typeface="Times New Roman" panose="02020603050405020304" pitchFamily="18" charset="0"/>
                <a:cs typeface="Times New Roman" panose="02020603050405020304" pitchFamily="18" charset="0"/>
              </a:rPr>
              <a:t>Snowball Sampling</a:t>
            </a:r>
          </a:p>
        </p:txBody>
      </p:sp>
      <p:cxnSp>
        <p:nvCxnSpPr>
          <p:cNvPr id="37" name="Straight Connector 36">
            <a:extLst>
              <a:ext uri="{FF2B5EF4-FFF2-40B4-BE49-F238E27FC236}">
                <a16:creationId xmlns:a16="http://schemas.microsoft.com/office/drawing/2014/main" id="{FBAB2A9C-5157-9DFE-A573-C7240D602AEB}"/>
              </a:ext>
            </a:extLst>
          </p:cNvPr>
          <p:cNvCxnSpPr>
            <a:cxnSpLocks/>
            <a:stCxn id="12" idx="1"/>
          </p:cNvCxnSpPr>
          <p:nvPr/>
        </p:nvCxnSpPr>
        <p:spPr>
          <a:xfrm flipH="1">
            <a:off x="793964" y="3812489"/>
            <a:ext cx="539526"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40" name="Straight Connector 39">
            <a:extLst>
              <a:ext uri="{FF2B5EF4-FFF2-40B4-BE49-F238E27FC236}">
                <a16:creationId xmlns:a16="http://schemas.microsoft.com/office/drawing/2014/main" id="{9C71EF04-6E07-5072-500F-ACB484C2C787}"/>
              </a:ext>
            </a:extLst>
          </p:cNvPr>
          <p:cNvCxnSpPr>
            <a:cxnSpLocks/>
          </p:cNvCxnSpPr>
          <p:nvPr/>
        </p:nvCxnSpPr>
        <p:spPr>
          <a:xfrm flipH="1">
            <a:off x="793964" y="4353030"/>
            <a:ext cx="539526"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41" name="Straight Connector 40">
            <a:extLst>
              <a:ext uri="{FF2B5EF4-FFF2-40B4-BE49-F238E27FC236}">
                <a16:creationId xmlns:a16="http://schemas.microsoft.com/office/drawing/2014/main" id="{37403670-9CD7-AD39-2A9B-B830E1AEB998}"/>
              </a:ext>
            </a:extLst>
          </p:cNvPr>
          <p:cNvCxnSpPr>
            <a:cxnSpLocks/>
          </p:cNvCxnSpPr>
          <p:nvPr/>
        </p:nvCxnSpPr>
        <p:spPr>
          <a:xfrm flipH="1">
            <a:off x="793964" y="4870218"/>
            <a:ext cx="539526"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42" name="Straight Connector 41">
            <a:extLst>
              <a:ext uri="{FF2B5EF4-FFF2-40B4-BE49-F238E27FC236}">
                <a16:creationId xmlns:a16="http://schemas.microsoft.com/office/drawing/2014/main" id="{F77F9008-BC9D-CACE-4C3E-B7C745FEE044}"/>
              </a:ext>
            </a:extLst>
          </p:cNvPr>
          <p:cNvCxnSpPr>
            <a:cxnSpLocks/>
          </p:cNvCxnSpPr>
          <p:nvPr/>
        </p:nvCxnSpPr>
        <p:spPr>
          <a:xfrm flipH="1">
            <a:off x="793964" y="5499482"/>
            <a:ext cx="539526"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43" name="Straight Connector 42">
            <a:extLst>
              <a:ext uri="{FF2B5EF4-FFF2-40B4-BE49-F238E27FC236}">
                <a16:creationId xmlns:a16="http://schemas.microsoft.com/office/drawing/2014/main" id="{01362160-0250-4260-160F-412E001BD29C}"/>
              </a:ext>
            </a:extLst>
          </p:cNvPr>
          <p:cNvCxnSpPr>
            <a:cxnSpLocks/>
          </p:cNvCxnSpPr>
          <p:nvPr/>
        </p:nvCxnSpPr>
        <p:spPr>
          <a:xfrm flipH="1">
            <a:off x="793964" y="6040256"/>
            <a:ext cx="539526"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44" name="Rectangle 43">
            <a:extLst>
              <a:ext uri="{FF2B5EF4-FFF2-40B4-BE49-F238E27FC236}">
                <a16:creationId xmlns:a16="http://schemas.microsoft.com/office/drawing/2014/main" id="{F81CC2D2-04A8-6043-6B41-48C8BBB57BCD}"/>
              </a:ext>
            </a:extLst>
          </p:cNvPr>
          <p:cNvSpPr/>
          <p:nvPr/>
        </p:nvSpPr>
        <p:spPr>
          <a:xfrm>
            <a:off x="0" y="0"/>
            <a:ext cx="12192000" cy="6858000"/>
          </a:xfrm>
          <a:prstGeom prst="rect">
            <a:avLst/>
          </a:prstGeom>
          <a:noFill/>
          <a:ln w="76200">
            <a:solidFill>
              <a:schemeClr val="accent4">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5" name="TextBox 44">
            <a:extLst>
              <a:ext uri="{FF2B5EF4-FFF2-40B4-BE49-F238E27FC236}">
                <a16:creationId xmlns:a16="http://schemas.microsoft.com/office/drawing/2014/main" id="{448303CC-46C3-398C-E692-AC8BB460BAD7}"/>
              </a:ext>
            </a:extLst>
          </p:cNvPr>
          <p:cNvSpPr txBox="1"/>
          <p:nvPr/>
        </p:nvSpPr>
        <p:spPr>
          <a:xfrm>
            <a:off x="658762" y="304088"/>
            <a:ext cx="10589341" cy="830997"/>
          </a:xfrm>
          <a:prstGeom prst="rect">
            <a:avLst/>
          </a:prstGeom>
          <a:noFill/>
        </p:spPr>
        <p:txBody>
          <a:bodyPr wrap="square" rtlCol="0">
            <a:spAutoFit/>
          </a:bodyPr>
          <a:lstStyle/>
          <a:p>
            <a:pPr algn="ctr"/>
            <a:r>
              <a:rPr lang="en-US" sz="4800" dirty="0">
                <a:solidFill>
                  <a:srgbClr val="0070C0"/>
                </a:solidFill>
                <a:latin typeface="Times New Roman" panose="02020603050405020304" pitchFamily="18" charset="0"/>
                <a:cs typeface="Times New Roman" panose="02020603050405020304" pitchFamily="18" charset="0"/>
              </a:rPr>
              <a:t>Classification of Sampling Techniques</a:t>
            </a:r>
            <a:endParaRPr lang="en-IN" sz="48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4342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24EED-937C-722F-209B-80E20B674F82}"/>
              </a:ext>
            </a:extLst>
          </p:cNvPr>
          <p:cNvSpPr>
            <a:spLocks noGrp="1"/>
          </p:cNvSpPr>
          <p:nvPr>
            <p:ph type="title"/>
          </p:nvPr>
        </p:nvSpPr>
        <p:spPr>
          <a:xfrm>
            <a:off x="513735" y="1946787"/>
            <a:ext cx="10515600" cy="1680855"/>
          </a:xfrm>
        </p:spPr>
        <p:txBody>
          <a:bodyPr>
            <a:normAutofit fontScale="90000"/>
          </a:bodyPr>
          <a:lstStyle/>
          <a:p>
            <a:pPr algn="ctr"/>
            <a:r>
              <a:rPr lang="en-US" altLang="en-US" sz="5300" b="1" dirty="0">
                <a:solidFill>
                  <a:srgbClr val="0070C0"/>
                </a:solidFill>
                <a:latin typeface="Times New Roman" panose="02020603050405020304" pitchFamily="18" charset="0"/>
              </a:rPr>
              <a:t>Probability Sampling</a:t>
            </a:r>
            <a:br>
              <a:rPr lang="en-US" altLang="en-US" sz="5300" b="1" dirty="0">
                <a:solidFill>
                  <a:srgbClr val="0070C0"/>
                </a:solidFill>
                <a:latin typeface="Times New Roman" panose="02020603050405020304" pitchFamily="18" charset="0"/>
              </a:rPr>
            </a:br>
            <a:r>
              <a:rPr lang="en-US" altLang="en-US" sz="2700" b="1" dirty="0">
                <a:solidFill>
                  <a:srgbClr val="0070C0"/>
                </a:solidFill>
                <a:latin typeface="Times New Roman" panose="02020603050405020304" pitchFamily="18" charset="0"/>
              </a:rPr>
              <a:t>(Random Sampling)</a:t>
            </a:r>
            <a:br>
              <a:rPr lang="en-US" altLang="en-US" sz="6000" b="1" dirty="0">
                <a:latin typeface="Times New Roman" panose="02020603050405020304" pitchFamily="18" charset="0"/>
              </a:rPr>
            </a:br>
            <a:endParaRPr lang="en-IN" dirty="0"/>
          </a:p>
        </p:txBody>
      </p:sp>
      <p:sp>
        <p:nvSpPr>
          <p:cNvPr id="4" name="Content Placeholder 3">
            <a:extLst>
              <a:ext uri="{FF2B5EF4-FFF2-40B4-BE49-F238E27FC236}">
                <a16:creationId xmlns:a16="http://schemas.microsoft.com/office/drawing/2014/main" id="{64603E8B-7A5A-CC4F-D548-F6D26653E4A8}"/>
              </a:ext>
            </a:extLst>
          </p:cNvPr>
          <p:cNvSpPr>
            <a:spLocks noGrp="1"/>
          </p:cNvSpPr>
          <p:nvPr>
            <p:ph idx="1"/>
          </p:nvPr>
        </p:nvSpPr>
        <p:spPr>
          <a:xfrm>
            <a:off x="5364480" y="5929721"/>
            <a:ext cx="6549923" cy="840198"/>
          </a:xfrm>
          <a:noFill/>
          <a:ln>
            <a:noFill/>
          </a:ln>
        </p:spPr>
        <p:txBody>
          <a:bodyPr>
            <a:normAutofit fontScale="77500" lnSpcReduction="20000"/>
          </a:bodyPr>
          <a:lstStyle/>
          <a:p>
            <a:pPr marL="0" indent="0" algn="just">
              <a:buNone/>
            </a:pPr>
            <a:r>
              <a:rPr lang="en-US" altLang="en-US" dirty="0">
                <a:latin typeface="Times New Roman" panose="02020603050405020304" pitchFamily="18" charset="0"/>
              </a:rPr>
              <a:t>Sampling in which each sampling unit has a known and nonzero probability of being included in the sample.</a:t>
            </a:r>
          </a:p>
          <a:p>
            <a:endParaRPr lang="en-IN" dirty="0"/>
          </a:p>
        </p:txBody>
      </p:sp>
      <p:sp>
        <p:nvSpPr>
          <p:cNvPr id="3" name="Rectangle 2">
            <a:extLst>
              <a:ext uri="{FF2B5EF4-FFF2-40B4-BE49-F238E27FC236}">
                <a16:creationId xmlns:a16="http://schemas.microsoft.com/office/drawing/2014/main" id="{A435D469-4DB6-F8EF-D872-CB095CBA8443}"/>
              </a:ext>
            </a:extLst>
          </p:cNvPr>
          <p:cNvSpPr/>
          <p:nvPr/>
        </p:nvSpPr>
        <p:spPr>
          <a:xfrm>
            <a:off x="0" y="0"/>
            <a:ext cx="12192000" cy="6858000"/>
          </a:xfrm>
          <a:prstGeom prst="rect">
            <a:avLst/>
          </a:prstGeom>
          <a:noFill/>
          <a:ln w="76200">
            <a:solidFill>
              <a:schemeClr val="accent4">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239708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44298D-0FD4-9922-DAF8-36368734FCAF}"/>
              </a:ext>
            </a:extLst>
          </p:cNvPr>
          <p:cNvPicPr>
            <a:picLocks noChangeAspect="1"/>
          </p:cNvPicPr>
          <p:nvPr/>
        </p:nvPicPr>
        <p:blipFill>
          <a:blip r:embed="rId2">
            <a:extLst>
              <a:ext uri="{28A0092B-C50C-407E-A947-70E740481C1C}">
                <a14:useLocalDpi xmlns:a14="http://schemas.microsoft.com/office/drawing/2010/main" val="0"/>
              </a:ext>
            </a:extLst>
          </a:blip>
          <a:srcRect l="11376" t="22939" r="12804" b="9965"/>
          <a:stretch>
            <a:fillRect/>
          </a:stretch>
        </p:blipFill>
        <p:spPr>
          <a:xfrm>
            <a:off x="0" y="1690696"/>
            <a:ext cx="7443019" cy="3814825"/>
          </a:xfrm>
          <a:prstGeom prst="rect">
            <a:avLst/>
          </a:prstGeom>
        </p:spPr>
      </p:pic>
      <p:sp>
        <p:nvSpPr>
          <p:cNvPr id="4" name="TextBox 3">
            <a:extLst>
              <a:ext uri="{FF2B5EF4-FFF2-40B4-BE49-F238E27FC236}">
                <a16:creationId xmlns:a16="http://schemas.microsoft.com/office/drawing/2014/main" id="{9204583C-4BF9-6C20-EFBA-11F469DD7025}"/>
              </a:ext>
            </a:extLst>
          </p:cNvPr>
          <p:cNvSpPr txBox="1"/>
          <p:nvPr/>
        </p:nvSpPr>
        <p:spPr>
          <a:xfrm>
            <a:off x="1524000" y="370856"/>
            <a:ext cx="9301317" cy="830997"/>
          </a:xfrm>
          <a:prstGeom prst="rect">
            <a:avLst/>
          </a:prstGeom>
          <a:noFill/>
        </p:spPr>
        <p:txBody>
          <a:bodyPr wrap="square" rtlCol="0">
            <a:spAutoFit/>
          </a:bodyPr>
          <a:lstStyle/>
          <a:p>
            <a:pPr algn="ctr"/>
            <a:r>
              <a:rPr lang="en-IN" sz="4800" dirty="0">
                <a:solidFill>
                  <a:srgbClr val="0070C0"/>
                </a:solidFill>
                <a:latin typeface="Times New Roman" panose="02020603050405020304" pitchFamily="18" charset="0"/>
                <a:cs typeface="Times New Roman" panose="02020603050405020304" pitchFamily="18" charset="0"/>
              </a:rPr>
              <a:t>Simple Random Sampling</a:t>
            </a:r>
          </a:p>
        </p:txBody>
      </p:sp>
      <p:sp>
        <p:nvSpPr>
          <p:cNvPr id="5" name="Rectangle 4">
            <a:extLst>
              <a:ext uri="{FF2B5EF4-FFF2-40B4-BE49-F238E27FC236}">
                <a16:creationId xmlns:a16="http://schemas.microsoft.com/office/drawing/2014/main" id="{6B455DB7-F26C-052E-20A9-D591A6F2E088}"/>
              </a:ext>
            </a:extLst>
          </p:cNvPr>
          <p:cNvSpPr/>
          <p:nvPr/>
        </p:nvSpPr>
        <p:spPr>
          <a:xfrm>
            <a:off x="0" y="0"/>
            <a:ext cx="12192000" cy="6858000"/>
          </a:xfrm>
          <a:prstGeom prst="rect">
            <a:avLst/>
          </a:prstGeom>
          <a:noFill/>
          <a:ln w="76200">
            <a:solidFill>
              <a:schemeClr val="accent4">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extBox 5">
            <a:extLst>
              <a:ext uri="{FF2B5EF4-FFF2-40B4-BE49-F238E27FC236}">
                <a16:creationId xmlns:a16="http://schemas.microsoft.com/office/drawing/2014/main" id="{9CE0104C-D2DE-0CFC-4DD1-6D2F84F0EA39}"/>
              </a:ext>
            </a:extLst>
          </p:cNvPr>
          <p:cNvSpPr txBox="1"/>
          <p:nvPr/>
        </p:nvSpPr>
        <p:spPr>
          <a:xfrm>
            <a:off x="7948725" y="4056583"/>
            <a:ext cx="3924381" cy="2523768"/>
          </a:xfrm>
          <a:prstGeom prst="rect">
            <a:avLst/>
          </a:prstGeom>
          <a:noFill/>
        </p:spPr>
        <p:txBody>
          <a:bodyPr wrap="square" rtlCol="0">
            <a:spAutoFit/>
          </a:bodyPr>
          <a:lstStyle/>
          <a:p>
            <a:pPr marL="285750" indent="-285750">
              <a:buClr>
                <a:srgbClr val="0070C0"/>
              </a:buClr>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Ideal for small and homogeneous population</a:t>
            </a:r>
          </a:p>
          <a:p>
            <a:pPr marL="285750" indent="-285750">
              <a:buClr>
                <a:srgbClr val="0070C0"/>
              </a:buClr>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Every unit of the population has equal chance of being selected</a:t>
            </a:r>
          </a:p>
          <a:p>
            <a:r>
              <a:rPr lang="en-IN" sz="2000" b="1" dirty="0">
                <a:latin typeface="Times New Roman" panose="02020603050405020304" pitchFamily="18" charset="0"/>
                <a:cs typeface="Times New Roman" panose="02020603050405020304" pitchFamily="18" charset="0"/>
              </a:rPr>
              <a:t>SRS Methods</a:t>
            </a:r>
          </a:p>
          <a:p>
            <a:pPr marL="342900" indent="-342900">
              <a:buClr>
                <a:srgbClr val="0070C0"/>
              </a:buClr>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Lottery method</a:t>
            </a:r>
          </a:p>
          <a:p>
            <a:pPr marL="342900" indent="-342900">
              <a:buClr>
                <a:srgbClr val="0070C0"/>
              </a:buClr>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Random number table</a:t>
            </a:r>
          </a:p>
          <a:p>
            <a:endParaRPr lang="en-IN" dirty="0"/>
          </a:p>
        </p:txBody>
      </p:sp>
    </p:spTree>
    <p:extLst>
      <p:ext uri="{BB962C8B-B14F-4D97-AF65-F5344CB8AC3E}">
        <p14:creationId xmlns:p14="http://schemas.microsoft.com/office/powerpoint/2010/main" val="3678482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917A9C-F310-2DD7-7773-084037FAAFF9}"/>
              </a:ext>
            </a:extLst>
          </p:cNvPr>
          <p:cNvSpPr>
            <a:spLocks noGrp="1"/>
          </p:cNvSpPr>
          <p:nvPr>
            <p:ph type="title"/>
          </p:nvPr>
        </p:nvSpPr>
        <p:spPr>
          <a:xfrm>
            <a:off x="943896" y="258250"/>
            <a:ext cx="10409904" cy="1325563"/>
          </a:xfrm>
          <a:noFill/>
          <a:ln>
            <a:noFill/>
          </a:ln>
        </p:spPr>
        <p:txBody>
          <a:bodyPr>
            <a:normAutofit/>
          </a:bodyPr>
          <a:lstStyle/>
          <a:p>
            <a:pPr algn="ctr"/>
            <a:r>
              <a:rPr lang="en-IN" sz="4800" dirty="0">
                <a:solidFill>
                  <a:srgbClr val="0070C0"/>
                </a:solidFill>
                <a:latin typeface="Times New Roman" panose="02020603050405020304" pitchFamily="18" charset="0"/>
                <a:cs typeface="Times New Roman" panose="02020603050405020304" pitchFamily="18" charset="0"/>
              </a:rPr>
              <a:t>Example</a:t>
            </a:r>
          </a:p>
        </p:txBody>
      </p:sp>
      <p:sp>
        <p:nvSpPr>
          <p:cNvPr id="4" name="Content Placeholder 3">
            <a:extLst>
              <a:ext uri="{FF2B5EF4-FFF2-40B4-BE49-F238E27FC236}">
                <a16:creationId xmlns:a16="http://schemas.microsoft.com/office/drawing/2014/main" id="{D43F82B5-BC3F-B266-B67C-2856DBA6A052}"/>
              </a:ext>
            </a:extLst>
          </p:cNvPr>
          <p:cNvSpPr>
            <a:spLocks noGrp="1"/>
          </p:cNvSpPr>
          <p:nvPr>
            <p:ph idx="1"/>
          </p:nvPr>
        </p:nvSpPr>
        <p:spPr>
          <a:xfrm>
            <a:off x="943896" y="1818968"/>
            <a:ext cx="10009239" cy="4780782"/>
          </a:xfrm>
          <a:noFill/>
          <a:ln>
            <a:noFill/>
          </a:ln>
        </p:spPr>
        <p:txBody>
          <a:bodyPr>
            <a:normAutofit/>
          </a:bodyPr>
          <a:lstStyle/>
          <a:p>
            <a:pPr marL="0" indent="0">
              <a:buNone/>
            </a:pPr>
            <a:r>
              <a:rPr lang="en-US" altLang="en-US" sz="3200" dirty="0">
                <a:latin typeface="Times New Roman" panose="02020603050405020304" pitchFamily="18" charset="0"/>
                <a:cs typeface="Times New Roman" panose="02020603050405020304" pitchFamily="18" charset="0"/>
              </a:rPr>
              <a:t>Estimate hemoglobin levels in patients with anemia</a:t>
            </a:r>
          </a:p>
          <a:p>
            <a:pPr marL="0" indent="0">
              <a:buNone/>
            </a:pPr>
            <a:endParaRPr lang="en-US" altLang="en-US" sz="3200" dirty="0">
              <a:latin typeface="Times New Roman" panose="02020603050405020304" pitchFamily="18" charset="0"/>
              <a:cs typeface="Times New Roman" panose="02020603050405020304" pitchFamily="18" charset="0"/>
            </a:endParaRPr>
          </a:p>
          <a:p>
            <a:pPr marL="514350" indent="-514350" algn="just">
              <a:buFont typeface="+mj-lt"/>
              <a:buAutoNum type="arabicPeriod"/>
            </a:pPr>
            <a:r>
              <a:rPr lang="en-US" altLang="en-US" dirty="0">
                <a:latin typeface="Times New Roman" panose="02020603050405020304" pitchFamily="18" charset="0"/>
                <a:cs typeface="Times New Roman" panose="02020603050405020304" pitchFamily="18" charset="0"/>
              </a:rPr>
              <a:t>Determine sample size. </a:t>
            </a:r>
          </a:p>
          <a:p>
            <a:pPr marL="514350" indent="-514350" algn="just">
              <a:buFont typeface="+mj-lt"/>
              <a:buAutoNum type="arabicPeriod"/>
            </a:pPr>
            <a:r>
              <a:rPr lang="en-US" altLang="en-US" dirty="0">
                <a:latin typeface="Times New Roman" panose="02020603050405020304" pitchFamily="18" charset="0"/>
                <a:cs typeface="Times New Roman" panose="02020603050405020304" pitchFamily="18" charset="0"/>
              </a:rPr>
              <a:t>Obtain a list of all patients with anemia in a hospital or clinic.</a:t>
            </a:r>
          </a:p>
          <a:p>
            <a:pPr marL="514350" indent="-514350" algn="just">
              <a:buFont typeface="+mj-lt"/>
              <a:buAutoNum type="arabicPeriod"/>
            </a:pPr>
            <a:r>
              <a:rPr lang="en-US" altLang="en-US" dirty="0">
                <a:latin typeface="Times New Roman" panose="02020603050405020304" pitchFamily="18" charset="0"/>
                <a:cs typeface="Times New Roman" panose="02020603050405020304" pitchFamily="18" charset="0"/>
              </a:rPr>
              <a:t>Patient is the sampling unit.</a:t>
            </a:r>
          </a:p>
          <a:p>
            <a:pPr marL="514350" indent="-514350" algn="just">
              <a:buFont typeface="+mj-lt"/>
              <a:buAutoNum type="arabicPeriod"/>
            </a:pPr>
            <a:r>
              <a:rPr lang="en-US" altLang="en-US" dirty="0">
                <a:latin typeface="Times New Roman" panose="02020603050405020304" pitchFamily="18" charset="0"/>
                <a:cs typeface="Times New Roman" panose="02020603050405020304" pitchFamily="18" charset="0"/>
              </a:rPr>
              <a:t>select units randomly.</a:t>
            </a:r>
          </a:p>
          <a:p>
            <a:pPr marL="514350" indent="-514350" algn="just">
              <a:buFont typeface="+mj-lt"/>
              <a:buAutoNum type="arabicPeriod"/>
            </a:pPr>
            <a:r>
              <a:rPr lang="en-US" altLang="en-US" dirty="0">
                <a:latin typeface="Times New Roman" panose="02020603050405020304" pitchFamily="18" charset="0"/>
                <a:cs typeface="Times New Roman" panose="02020603050405020304" pitchFamily="18" charset="0"/>
              </a:rPr>
              <a:t>Measure hemoglobin in all selected patients.</a:t>
            </a:r>
          </a:p>
          <a:p>
            <a:pPr marL="514350" indent="-514350" algn="just">
              <a:buFont typeface="+mj-lt"/>
              <a:buAutoNum type="arabicPeriod"/>
            </a:pPr>
            <a:r>
              <a:rPr lang="en-US" altLang="en-US" dirty="0">
                <a:latin typeface="Times New Roman" panose="02020603050405020304" pitchFamily="18" charset="0"/>
                <a:cs typeface="Times New Roman" panose="02020603050405020304" pitchFamily="18" charset="0"/>
              </a:rPr>
              <a:t>Estimate the levels (normal &amp; abnormal) of hemoglobin.</a:t>
            </a:r>
          </a:p>
          <a:p>
            <a:endParaRPr lang="en-IN" dirty="0"/>
          </a:p>
        </p:txBody>
      </p:sp>
      <p:sp>
        <p:nvSpPr>
          <p:cNvPr id="2" name="Rectangle 1">
            <a:extLst>
              <a:ext uri="{FF2B5EF4-FFF2-40B4-BE49-F238E27FC236}">
                <a16:creationId xmlns:a16="http://schemas.microsoft.com/office/drawing/2014/main" id="{5B300FD2-8F65-B166-05F9-4725EEF684DB}"/>
              </a:ext>
            </a:extLst>
          </p:cNvPr>
          <p:cNvSpPr/>
          <p:nvPr/>
        </p:nvSpPr>
        <p:spPr>
          <a:xfrm>
            <a:off x="0" y="0"/>
            <a:ext cx="12192000" cy="6858000"/>
          </a:xfrm>
          <a:prstGeom prst="rect">
            <a:avLst/>
          </a:prstGeom>
          <a:noFill/>
          <a:ln w="76200">
            <a:solidFill>
              <a:schemeClr val="accent4">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289269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9EC45B-3F41-7E76-7B6C-69E4118CBAD0}"/>
              </a:ext>
            </a:extLst>
          </p:cNvPr>
          <p:cNvSpPr txBox="1"/>
          <p:nvPr/>
        </p:nvSpPr>
        <p:spPr>
          <a:xfrm>
            <a:off x="1494503" y="304800"/>
            <a:ext cx="9202994" cy="769441"/>
          </a:xfrm>
          <a:prstGeom prst="rect">
            <a:avLst/>
          </a:prstGeom>
          <a:noFill/>
        </p:spPr>
        <p:txBody>
          <a:bodyPr wrap="square" rtlCol="0">
            <a:spAutoFit/>
          </a:bodyPr>
          <a:lstStyle/>
          <a:p>
            <a:pPr algn="ctr"/>
            <a:r>
              <a:rPr lang="en-IN" sz="4400" dirty="0">
                <a:solidFill>
                  <a:srgbClr val="0070C0"/>
                </a:solidFill>
                <a:latin typeface="Times New Roman" panose="02020603050405020304" pitchFamily="18" charset="0"/>
                <a:cs typeface="Times New Roman" panose="02020603050405020304" pitchFamily="18" charset="0"/>
              </a:rPr>
              <a:t>Stratified Random Sampling</a:t>
            </a:r>
          </a:p>
        </p:txBody>
      </p:sp>
      <p:pic>
        <p:nvPicPr>
          <p:cNvPr id="4" name="Picture 3">
            <a:extLst>
              <a:ext uri="{FF2B5EF4-FFF2-40B4-BE49-F238E27FC236}">
                <a16:creationId xmlns:a16="http://schemas.microsoft.com/office/drawing/2014/main" id="{D2DDE0E7-7F05-43DD-40EB-0D94C9D42589}"/>
              </a:ext>
            </a:extLst>
          </p:cNvPr>
          <p:cNvPicPr>
            <a:picLocks noChangeAspect="1"/>
          </p:cNvPicPr>
          <p:nvPr/>
        </p:nvPicPr>
        <p:blipFill>
          <a:blip r:embed="rId2">
            <a:extLst>
              <a:ext uri="{28A0092B-C50C-407E-A947-70E740481C1C}">
                <a14:useLocalDpi xmlns:a14="http://schemas.microsoft.com/office/drawing/2010/main" val="0"/>
              </a:ext>
            </a:extLst>
          </a:blip>
          <a:srcRect t="18539" b="7591"/>
          <a:stretch>
            <a:fillRect/>
          </a:stretch>
        </p:blipFill>
        <p:spPr>
          <a:xfrm>
            <a:off x="186375" y="1455174"/>
            <a:ext cx="11819250" cy="3401960"/>
          </a:xfrm>
          <a:prstGeom prst="rect">
            <a:avLst/>
          </a:prstGeom>
        </p:spPr>
      </p:pic>
      <p:sp>
        <p:nvSpPr>
          <p:cNvPr id="5" name="Rectangle 4">
            <a:extLst>
              <a:ext uri="{FF2B5EF4-FFF2-40B4-BE49-F238E27FC236}">
                <a16:creationId xmlns:a16="http://schemas.microsoft.com/office/drawing/2014/main" id="{75EDCCB7-9674-003B-77D1-B6BD5A192365}"/>
              </a:ext>
            </a:extLst>
          </p:cNvPr>
          <p:cNvSpPr/>
          <p:nvPr/>
        </p:nvSpPr>
        <p:spPr>
          <a:xfrm>
            <a:off x="0" y="0"/>
            <a:ext cx="12192000" cy="6858000"/>
          </a:xfrm>
          <a:prstGeom prst="rect">
            <a:avLst/>
          </a:prstGeom>
          <a:noFill/>
          <a:ln w="76200">
            <a:solidFill>
              <a:schemeClr val="accent4">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extBox 2">
            <a:extLst>
              <a:ext uri="{FF2B5EF4-FFF2-40B4-BE49-F238E27FC236}">
                <a16:creationId xmlns:a16="http://schemas.microsoft.com/office/drawing/2014/main" id="{A01215DB-4C78-7674-D89B-1E020B97DAA1}"/>
              </a:ext>
            </a:extLst>
          </p:cNvPr>
          <p:cNvSpPr txBox="1"/>
          <p:nvPr/>
        </p:nvSpPr>
        <p:spPr>
          <a:xfrm>
            <a:off x="599768" y="4857134"/>
            <a:ext cx="10844981" cy="1323439"/>
          </a:xfrm>
          <a:prstGeom prst="rect">
            <a:avLst/>
          </a:prstGeom>
          <a:noFill/>
        </p:spPr>
        <p:txBody>
          <a:bodyPr wrap="square" rtlCol="0">
            <a:spAutoFit/>
          </a:bodyPr>
          <a:lstStyle/>
          <a:p>
            <a:pPr marL="285750" indent="-285750" algn="just">
              <a:buClr>
                <a:srgbClr val="0070C0"/>
              </a:buClr>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Ideal for non-homogeneous.</a:t>
            </a:r>
          </a:p>
          <a:p>
            <a:pPr marL="285750" indent="-285750" algn="just">
              <a:buClr>
                <a:srgbClr val="0070C0"/>
              </a:buClr>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Non-homogeneous population in converted to homogeneous groups/strata.</a:t>
            </a:r>
          </a:p>
          <a:p>
            <a:pPr marL="285750" indent="-285750" algn="just">
              <a:buClr>
                <a:srgbClr val="0070C0"/>
              </a:buClr>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Population is divided into strata according to characteristics such as age, socioeconomic status, religion etc.</a:t>
            </a:r>
          </a:p>
        </p:txBody>
      </p:sp>
    </p:spTree>
    <p:extLst>
      <p:ext uri="{BB962C8B-B14F-4D97-AF65-F5344CB8AC3E}">
        <p14:creationId xmlns:p14="http://schemas.microsoft.com/office/powerpoint/2010/main" val="3413316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792F0-8AD7-FC12-B485-F27B0B1C5FFF}"/>
              </a:ext>
            </a:extLst>
          </p:cNvPr>
          <p:cNvSpPr>
            <a:spLocks noGrp="1"/>
          </p:cNvSpPr>
          <p:nvPr>
            <p:ph type="title"/>
          </p:nvPr>
        </p:nvSpPr>
        <p:spPr>
          <a:noFill/>
          <a:ln>
            <a:noFill/>
          </a:ln>
        </p:spPr>
        <p:txBody>
          <a:bodyPr>
            <a:normAutofit/>
          </a:bodyPr>
          <a:lstStyle/>
          <a:p>
            <a:pPr algn="ctr"/>
            <a:r>
              <a:rPr lang="en-IN" sz="4800" dirty="0">
                <a:solidFill>
                  <a:srgbClr val="0070C0"/>
                </a:solidFill>
                <a:latin typeface="Times New Roman" panose="02020603050405020304" pitchFamily="18" charset="0"/>
                <a:cs typeface="Times New Roman" panose="02020603050405020304" pitchFamily="18" charset="0"/>
              </a:rPr>
              <a:t>Example</a:t>
            </a:r>
          </a:p>
        </p:txBody>
      </p:sp>
      <p:sp>
        <p:nvSpPr>
          <p:cNvPr id="3" name="Content Placeholder 2">
            <a:extLst>
              <a:ext uri="{FF2B5EF4-FFF2-40B4-BE49-F238E27FC236}">
                <a16:creationId xmlns:a16="http://schemas.microsoft.com/office/drawing/2014/main" id="{08C595C8-D803-FC89-D38A-DA4F8DA51A7E}"/>
              </a:ext>
            </a:extLst>
          </p:cNvPr>
          <p:cNvSpPr>
            <a:spLocks noGrp="1"/>
          </p:cNvSpPr>
          <p:nvPr>
            <p:ph idx="1"/>
          </p:nvPr>
        </p:nvSpPr>
        <p:spPr>
          <a:noFill/>
          <a:ln>
            <a:noFill/>
          </a:ln>
        </p:spPr>
        <p:txBody>
          <a:bodyPr/>
          <a:lstStyle/>
          <a:p>
            <a:pPr marL="0" indent="0">
              <a:buNone/>
            </a:pPr>
            <a:r>
              <a:rPr lang="en-US" altLang="en-US" sz="3200" dirty="0">
                <a:latin typeface="Times New Roman" panose="02020603050405020304" pitchFamily="18" charset="0"/>
                <a:cs typeface="Times New Roman" panose="02020603050405020304" pitchFamily="18" charset="0"/>
              </a:rPr>
              <a:t>Assess dietary intake in adolescents</a:t>
            </a:r>
          </a:p>
          <a:p>
            <a:pPr marL="0" indent="0">
              <a:buNone/>
            </a:pPr>
            <a:endParaRPr lang="en-US" altLang="en-US" dirty="0">
              <a:latin typeface="Times New Roman" panose="02020603050405020304" pitchFamily="18" charset="0"/>
              <a:cs typeface="Times New Roman" panose="02020603050405020304" pitchFamily="18" charset="0"/>
            </a:endParaRPr>
          </a:p>
          <a:p>
            <a:pPr marL="609600" indent="-609600">
              <a:buFontTx/>
              <a:buAutoNum type="arabicPeriod"/>
            </a:pPr>
            <a:r>
              <a:rPr lang="en-US" altLang="en-US" dirty="0">
                <a:latin typeface="Times New Roman" panose="02020603050405020304" pitchFamily="18" charset="0"/>
                <a:cs typeface="Times New Roman" panose="02020603050405020304" pitchFamily="18" charset="0"/>
              </a:rPr>
              <a:t>Define three age groups: 11-13, 14-16, 17-19.</a:t>
            </a:r>
          </a:p>
          <a:p>
            <a:pPr marL="609600" indent="-609600">
              <a:buFontTx/>
              <a:buAutoNum type="arabicPeriod"/>
            </a:pPr>
            <a:r>
              <a:rPr lang="en-US" altLang="en-US" dirty="0">
                <a:latin typeface="Times New Roman" panose="02020603050405020304" pitchFamily="18" charset="0"/>
                <a:cs typeface="Times New Roman" panose="02020603050405020304" pitchFamily="18" charset="0"/>
              </a:rPr>
              <a:t>Stratify age groups by sex.</a:t>
            </a:r>
          </a:p>
          <a:p>
            <a:pPr marL="609600" indent="-609600">
              <a:buFontTx/>
              <a:buAutoNum type="arabicPeriod"/>
            </a:pPr>
            <a:r>
              <a:rPr lang="en-US" altLang="en-US" dirty="0">
                <a:latin typeface="Times New Roman" panose="02020603050405020304" pitchFamily="18" charset="0"/>
                <a:cs typeface="Times New Roman" panose="02020603050405020304" pitchFamily="18" charset="0"/>
              </a:rPr>
              <a:t>Obtain list of children in this age range from schools.</a:t>
            </a:r>
          </a:p>
          <a:p>
            <a:pPr marL="609600" indent="-609600">
              <a:buFontTx/>
              <a:buAutoNum type="arabicPeriod"/>
            </a:pPr>
            <a:r>
              <a:rPr lang="en-US" altLang="en-US" dirty="0">
                <a:latin typeface="Times New Roman" panose="02020603050405020304" pitchFamily="18" charset="0"/>
                <a:cs typeface="Times New Roman" panose="02020603050405020304" pitchFamily="18" charset="0"/>
              </a:rPr>
              <a:t>Randomly select children from each of the 6 strata until sample size is obtained.</a:t>
            </a:r>
          </a:p>
          <a:p>
            <a:pPr marL="609600" indent="-609600">
              <a:buFontTx/>
              <a:buAutoNum type="arabicPeriod"/>
            </a:pPr>
            <a:r>
              <a:rPr lang="en-US" altLang="en-US" dirty="0">
                <a:latin typeface="Times New Roman" panose="02020603050405020304" pitchFamily="18" charset="0"/>
                <a:cs typeface="Times New Roman" panose="02020603050405020304" pitchFamily="18" charset="0"/>
              </a:rPr>
              <a:t>Measure dietary intake.</a:t>
            </a:r>
          </a:p>
          <a:p>
            <a:endParaRPr lang="en-IN" dirty="0"/>
          </a:p>
        </p:txBody>
      </p:sp>
      <p:sp>
        <p:nvSpPr>
          <p:cNvPr id="4" name="Rectangle 3">
            <a:extLst>
              <a:ext uri="{FF2B5EF4-FFF2-40B4-BE49-F238E27FC236}">
                <a16:creationId xmlns:a16="http://schemas.microsoft.com/office/drawing/2014/main" id="{8AC7A1C4-45E8-931C-D442-5F1DFF2D6EC1}"/>
              </a:ext>
            </a:extLst>
          </p:cNvPr>
          <p:cNvSpPr/>
          <p:nvPr/>
        </p:nvSpPr>
        <p:spPr>
          <a:xfrm>
            <a:off x="0" y="0"/>
            <a:ext cx="12192000" cy="6858000"/>
          </a:xfrm>
          <a:prstGeom prst="rect">
            <a:avLst/>
          </a:prstGeom>
          <a:noFill/>
          <a:ln w="76200">
            <a:solidFill>
              <a:schemeClr val="accent4">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185501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DA6BF-6ABA-D55A-DAFE-EAEE2E23A773}"/>
              </a:ext>
            </a:extLst>
          </p:cNvPr>
          <p:cNvSpPr>
            <a:spLocks noGrp="1"/>
          </p:cNvSpPr>
          <p:nvPr>
            <p:ph type="title"/>
          </p:nvPr>
        </p:nvSpPr>
        <p:spPr/>
        <p:txBody>
          <a:bodyPr>
            <a:normAutofit/>
          </a:bodyPr>
          <a:lstStyle/>
          <a:p>
            <a:pPr algn="ctr"/>
            <a:r>
              <a:rPr lang="en-US" altLang="en-US" dirty="0">
                <a:solidFill>
                  <a:srgbClr val="0070C0"/>
                </a:solidFill>
                <a:latin typeface="Times New Roman" panose="02020603050405020304" pitchFamily="18" charset="0"/>
              </a:rPr>
              <a:t>Systematic Random Sampling</a:t>
            </a:r>
            <a:br>
              <a:rPr lang="en-US" altLang="en-US" dirty="0">
                <a:latin typeface="Times New Roman" panose="02020603050405020304" pitchFamily="18" charset="0"/>
              </a:rPr>
            </a:br>
            <a:endParaRPr lang="en-IN" dirty="0"/>
          </a:p>
        </p:txBody>
      </p:sp>
      <p:pic>
        <p:nvPicPr>
          <p:cNvPr id="4" name="Picture 3">
            <a:extLst>
              <a:ext uri="{FF2B5EF4-FFF2-40B4-BE49-F238E27FC236}">
                <a16:creationId xmlns:a16="http://schemas.microsoft.com/office/drawing/2014/main" id="{C9852475-33DC-6A22-534D-E5BA59DCA7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5866" y="1248695"/>
            <a:ext cx="7720268" cy="3523533"/>
          </a:xfrm>
          <a:prstGeom prst="rect">
            <a:avLst/>
          </a:prstGeom>
        </p:spPr>
      </p:pic>
      <p:sp>
        <p:nvSpPr>
          <p:cNvPr id="5" name="Rectangle 4">
            <a:extLst>
              <a:ext uri="{FF2B5EF4-FFF2-40B4-BE49-F238E27FC236}">
                <a16:creationId xmlns:a16="http://schemas.microsoft.com/office/drawing/2014/main" id="{6911D245-9D3F-206E-03B2-BCED6C0B1503}"/>
              </a:ext>
            </a:extLst>
          </p:cNvPr>
          <p:cNvSpPr/>
          <p:nvPr/>
        </p:nvSpPr>
        <p:spPr>
          <a:xfrm>
            <a:off x="0" y="0"/>
            <a:ext cx="12192000" cy="6858000"/>
          </a:xfrm>
          <a:prstGeom prst="rect">
            <a:avLst/>
          </a:prstGeom>
          <a:noFill/>
          <a:ln w="76200">
            <a:solidFill>
              <a:schemeClr val="accent4">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B499BA1-E06E-FA93-D660-1430E7D50DF0}"/>
                  </a:ext>
                </a:extLst>
              </p:cNvPr>
              <p:cNvSpPr txBox="1"/>
              <p:nvPr/>
            </p:nvSpPr>
            <p:spPr>
              <a:xfrm>
                <a:off x="521110" y="5004619"/>
                <a:ext cx="10668000" cy="1501758"/>
              </a:xfrm>
              <a:prstGeom prst="rect">
                <a:avLst/>
              </a:prstGeom>
              <a:noFill/>
            </p:spPr>
            <p:txBody>
              <a:bodyPr wrap="square" rtlCol="0">
                <a:spAutoFit/>
              </a:bodyPr>
              <a:lstStyle/>
              <a:p>
                <a:pPr marL="285750" indent="-285750">
                  <a:buClr>
                    <a:srgbClr val="0070C0"/>
                  </a:buCl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Used for large and non-homogeneous population</a:t>
                </a:r>
              </a:p>
              <a:p>
                <a:pPr marL="285750" indent="-285750">
                  <a:buClr>
                    <a:srgbClr val="0070C0"/>
                  </a:buCl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Based on sampling fraction- every </a:t>
                </a:r>
                <a14:m>
                  <m:oMath xmlns:m="http://schemas.openxmlformats.org/officeDocument/2006/math">
                    <m:sSup>
                      <m:sSupPr>
                        <m:ctrlPr>
                          <a:rPr lang="en-US" sz="2400" i="1" dirty="0" smtClean="0">
                            <a:latin typeface="Cambria Math" panose="02040503050406030204" pitchFamily="18" charset="0"/>
                            <a:cs typeface="Times New Roman" panose="02020603050405020304" pitchFamily="18" charset="0"/>
                          </a:rPr>
                        </m:ctrlPr>
                      </m:sSupPr>
                      <m:e>
                        <m:r>
                          <a:rPr lang="en-US" sz="2400" b="0" i="1" dirty="0" smtClean="0">
                            <a:latin typeface="Cambria Math" panose="02040503050406030204" pitchFamily="18" charset="0"/>
                            <a:cs typeface="Times New Roman" panose="02020603050405020304" pitchFamily="18" charset="0"/>
                          </a:rPr>
                          <m:t>𝐾</m:t>
                        </m:r>
                      </m:e>
                      <m:sup>
                        <m:r>
                          <a:rPr lang="en-US" sz="2400" b="0" i="1" dirty="0" smtClean="0">
                            <a:latin typeface="Cambria Math" panose="02040503050406030204" pitchFamily="18" charset="0"/>
                            <a:cs typeface="Times New Roman" panose="02020603050405020304" pitchFamily="18" charset="0"/>
                          </a:rPr>
                          <m:t>𝑡h</m:t>
                        </m:r>
                      </m:sup>
                    </m:sSup>
                  </m:oMath>
                </a14:m>
                <a:r>
                  <a:rPr lang="en-US" sz="2400" dirty="0">
                    <a:latin typeface="Times New Roman" panose="02020603050405020304" pitchFamily="18" charset="0"/>
                    <a:cs typeface="Times New Roman" panose="02020603050405020304" pitchFamily="18" charset="0"/>
                  </a:rPr>
                  <a:t> unit is chosen from a population list</a:t>
                </a:r>
              </a:p>
              <a:p>
                <a:pPr marL="285750" indent="-285750">
                  <a:buClr>
                    <a:srgbClr val="0070C0"/>
                  </a:buClr>
                  <a:buFont typeface="Arial" panose="020B0604020202020204" pitchFamily="34" charset="0"/>
                  <a:buChar char="•"/>
                </a:pPr>
                <a14:m>
                  <m:oMath xmlns:m="http://schemas.openxmlformats.org/officeDocument/2006/math">
                    <m:r>
                      <a:rPr lang="en-US" sz="2400" i="1" dirty="0">
                        <a:latin typeface="Cambria Math" panose="02040503050406030204" pitchFamily="18" charset="0"/>
                        <a:cs typeface="Times New Roman" panose="02020603050405020304" pitchFamily="18" charset="0"/>
                      </a:rPr>
                      <m:t>𝐾</m:t>
                    </m:r>
                    <m:r>
                      <m:rPr>
                        <m:nor/>
                      </m:rPr>
                      <a:rPr lang="en-US" sz="2400" dirty="0">
                        <a:latin typeface="Times New Roman" panose="02020603050405020304" pitchFamily="18" charset="0"/>
                        <a:cs typeface="Times New Roman" panose="02020603050405020304" pitchFamily="18" charset="0"/>
                      </a:rPr>
                      <m:t>(</m:t>
                    </m:r>
                    <m:r>
                      <m:rPr>
                        <m:nor/>
                      </m:rPr>
                      <a:rPr lang="en-US" sz="2400" dirty="0">
                        <a:latin typeface="Times New Roman" panose="02020603050405020304" pitchFamily="18" charset="0"/>
                        <a:cs typeface="Times New Roman" panose="02020603050405020304" pitchFamily="18" charset="0"/>
                      </a:rPr>
                      <m:t>sampling</m:t>
                    </m:r>
                    <m:r>
                      <m:rPr>
                        <m:nor/>
                      </m:rPr>
                      <a:rPr lang="en-US" sz="2400" dirty="0">
                        <a:latin typeface="Times New Roman" panose="02020603050405020304" pitchFamily="18" charset="0"/>
                        <a:cs typeface="Times New Roman" panose="02020603050405020304" pitchFamily="18" charset="0"/>
                      </a:rPr>
                      <m:t> </m:t>
                    </m:r>
                    <m:r>
                      <m:rPr>
                        <m:nor/>
                      </m:rPr>
                      <a:rPr lang="en-US" sz="2400" dirty="0">
                        <a:latin typeface="Times New Roman" panose="02020603050405020304" pitchFamily="18" charset="0"/>
                        <a:cs typeface="Times New Roman" panose="02020603050405020304" pitchFamily="18" charset="0"/>
                      </a:rPr>
                      <m:t>interval</m:t>
                    </m:r>
                    <m:r>
                      <m:rPr>
                        <m:nor/>
                      </m:rPr>
                      <a:rPr lang="en-US" sz="2400" dirty="0">
                        <a:latin typeface="Times New Roman" panose="02020603050405020304" pitchFamily="18" charset="0"/>
                        <a:cs typeface="Times New Roman" panose="02020603050405020304" pitchFamily="18" charset="0"/>
                      </a:rPr>
                      <m:t>) =</m:t>
                    </m:r>
                    <m:f>
                      <m:fPr>
                        <m:ctrlPr>
                          <a:rPr lang="en-US" sz="2400" i="1" dirty="0" smtClean="0">
                            <a:latin typeface="Cambria Math" panose="02040503050406030204" pitchFamily="18" charset="0"/>
                            <a:cs typeface="Times New Roman" panose="02020603050405020304" pitchFamily="18" charset="0"/>
                          </a:rPr>
                        </m:ctrlPr>
                      </m:fPr>
                      <m:num>
                        <m:r>
                          <m:rPr>
                            <m:nor/>
                          </m:rPr>
                          <a:rPr lang="en-US" sz="2400" dirty="0">
                            <a:latin typeface="Times New Roman" panose="02020603050405020304" pitchFamily="18" charset="0"/>
                            <a:cs typeface="Times New Roman" panose="02020603050405020304" pitchFamily="18" charset="0"/>
                          </a:rPr>
                          <m:t>Total</m:t>
                        </m:r>
                        <m:r>
                          <m:rPr>
                            <m:nor/>
                          </m:rPr>
                          <a:rPr lang="en-US" sz="2400" dirty="0">
                            <a:latin typeface="Times New Roman" panose="02020603050405020304" pitchFamily="18" charset="0"/>
                            <a:cs typeface="Times New Roman" panose="02020603050405020304" pitchFamily="18" charset="0"/>
                          </a:rPr>
                          <m:t> </m:t>
                        </m:r>
                        <m:r>
                          <m:rPr>
                            <m:nor/>
                          </m:rPr>
                          <a:rPr lang="en-US" sz="2400" dirty="0">
                            <a:latin typeface="Times New Roman" panose="02020603050405020304" pitchFamily="18" charset="0"/>
                            <a:cs typeface="Times New Roman" panose="02020603050405020304" pitchFamily="18" charset="0"/>
                          </a:rPr>
                          <m:t>number</m:t>
                        </m:r>
                        <m:r>
                          <m:rPr>
                            <m:nor/>
                          </m:rPr>
                          <a:rPr lang="en-US" sz="2400" dirty="0">
                            <a:latin typeface="Times New Roman" panose="02020603050405020304" pitchFamily="18" charset="0"/>
                            <a:cs typeface="Times New Roman" panose="02020603050405020304" pitchFamily="18" charset="0"/>
                          </a:rPr>
                          <m:t> </m:t>
                        </m:r>
                        <m:r>
                          <m:rPr>
                            <m:nor/>
                          </m:rPr>
                          <a:rPr lang="en-US" sz="2400" dirty="0">
                            <a:latin typeface="Times New Roman" panose="02020603050405020304" pitchFamily="18" charset="0"/>
                            <a:cs typeface="Times New Roman" panose="02020603050405020304" pitchFamily="18" charset="0"/>
                          </a:rPr>
                          <m:t>of</m:t>
                        </m:r>
                        <m:r>
                          <m:rPr>
                            <m:nor/>
                          </m:rPr>
                          <a:rPr lang="en-US" sz="2400" dirty="0">
                            <a:latin typeface="Times New Roman" panose="02020603050405020304" pitchFamily="18" charset="0"/>
                            <a:cs typeface="Times New Roman" panose="02020603050405020304" pitchFamily="18" charset="0"/>
                          </a:rPr>
                          <m:t> </m:t>
                        </m:r>
                        <m:r>
                          <m:rPr>
                            <m:nor/>
                          </m:rPr>
                          <a:rPr lang="en-US" sz="2400" dirty="0">
                            <a:latin typeface="Times New Roman" panose="02020603050405020304" pitchFamily="18" charset="0"/>
                            <a:cs typeface="Times New Roman" panose="02020603050405020304" pitchFamily="18" charset="0"/>
                          </a:rPr>
                          <m:t>units</m:t>
                        </m:r>
                        <m:r>
                          <m:rPr>
                            <m:nor/>
                          </m:rPr>
                          <a:rPr lang="en-US" sz="2400" dirty="0">
                            <a:latin typeface="Times New Roman" panose="02020603050405020304" pitchFamily="18" charset="0"/>
                            <a:cs typeface="Times New Roman" panose="02020603050405020304" pitchFamily="18" charset="0"/>
                          </a:rPr>
                          <m:t> </m:t>
                        </m:r>
                        <m:r>
                          <m:rPr>
                            <m:nor/>
                          </m:rPr>
                          <a:rPr lang="en-US" sz="2400" dirty="0">
                            <a:latin typeface="Times New Roman" panose="02020603050405020304" pitchFamily="18" charset="0"/>
                            <a:cs typeface="Times New Roman" panose="02020603050405020304" pitchFamily="18" charset="0"/>
                          </a:rPr>
                          <m:t>in</m:t>
                        </m:r>
                        <m:r>
                          <m:rPr>
                            <m:nor/>
                          </m:rPr>
                          <a:rPr lang="en-US" sz="2400" dirty="0">
                            <a:latin typeface="Times New Roman" panose="02020603050405020304" pitchFamily="18" charset="0"/>
                            <a:cs typeface="Times New Roman" panose="02020603050405020304" pitchFamily="18" charset="0"/>
                          </a:rPr>
                          <m:t> </m:t>
                        </m:r>
                        <m:r>
                          <m:rPr>
                            <m:nor/>
                          </m:rPr>
                          <a:rPr lang="en-US" sz="2400" dirty="0">
                            <a:latin typeface="Times New Roman" panose="02020603050405020304" pitchFamily="18" charset="0"/>
                            <a:cs typeface="Times New Roman" panose="02020603050405020304" pitchFamily="18" charset="0"/>
                          </a:rPr>
                          <m:t>population</m:t>
                        </m:r>
                      </m:num>
                      <m:den>
                        <m:r>
                          <m:rPr>
                            <m:nor/>
                          </m:rPr>
                          <a:rPr lang="en-US" sz="2400" dirty="0">
                            <a:latin typeface="Times New Roman" panose="02020603050405020304" pitchFamily="18" charset="0"/>
                            <a:cs typeface="Times New Roman" panose="02020603050405020304" pitchFamily="18" charset="0"/>
                          </a:rPr>
                          <m:t>Total</m:t>
                        </m:r>
                        <m:r>
                          <m:rPr>
                            <m:nor/>
                          </m:rPr>
                          <a:rPr lang="en-US" sz="2400" dirty="0">
                            <a:latin typeface="Times New Roman" panose="02020603050405020304" pitchFamily="18" charset="0"/>
                            <a:cs typeface="Times New Roman" panose="02020603050405020304" pitchFamily="18" charset="0"/>
                          </a:rPr>
                          <m:t> </m:t>
                        </m:r>
                        <m:r>
                          <m:rPr>
                            <m:nor/>
                          </m:rPr>
                          <a:rPr lang="en-US" sz="2400" dirty="0">
                            <a:latin typeface="Times New Roman" panose="02020603050405020304" pitchFamily="18" charset="0"/>
                            <a:cs typeface="Times New Roman" panose="02020603050405020304" pitchFamily="18" charset="0"/>
                          </a:rPr>
                          <m:t>number</m:t>
                        </m:r>
                        <m:r>
                          <m:rPr>
                            <m:nor/>
                          </m:rPr>
                          <a:rPr lang="en-US" sz="2400" dirty="0">
                            <a:latin typeface="Times New Roman" panose="02020603050405020304" pitchFamily="18" charset="0"/>
                            <a:cs typeface="Times New Roman" panose="02020603050405020304" pitchFamily="18" charset="0"/>
                          </a:rPr>
                          <m:t> </m:t>
                        </m:r>
                        <m:r>
                          <m:rPr>
                            <m:nor/>
                          </m:rPr>
                          <a:rPr lang="en-US" sz="2400" dirty="0">
                            <a:latin typeface="Times New Roman" panose="02020603050405020304" pitchFamily="18" charset="0"/>
                            <a:cs typeface="Times New Roman" panose="02020603050405020304" pitchFamily="18" charset="0"/>
                          </a:rPr>
                          <m:t>of</m:t>
                        </m:r>
                        <m:r>
                          <m:rPr>
                            <m:nor/>
                          </m:rPr>
                          <a:rPr lang="en-US" sz="2400" dirty="0">
                            <a:latin typeface="Times New Roman" panose="02020603050405020304" pitchFamily="18" charset="0"/>
                            <a:cs typeface="Times New Roman" panose="02020603050405020304" pitchFamily="18" charset="0"/>
                          </a:rPr>
                          <m:t> </m:t>
                        </m:r>
                        <m:r>
                          <m:rPr>
                            <m:nor/>
                          </m:rPr>
                          <a:rPr lang="en-US" sz="2400" dirty="0">
                            <a:latin typeface="Times New Roman" panose="02020603050405020304" pitchFamily="18" charset="0"/>
                            <a:cs typeface="Times New Roman" panose="02020603050405020304" pitchFamily="18" charset="0"/>
                          </a:rPr>
                          <m:t>units</m:t>
                        </m:r>
                        <m:r>
                          <m:rPr>
                            <m:nor/>
                          </m:rPr>
                          <a:rPr lang="en-US" sz="2400" dirty="0">
                            <a:latin typeface="Times New Roman" panose="02020603050405020304" pitchFamily="18" charset="0"/>
                            <a:cs typeface="Times New Roman" panose="02020603050405020304" pitchFamily="18" charset="0"/>
                          </a:rPr>
                          <m:t> </m:t>
                        </m:r>
                        <m:r>
                          <m:rPr>
                            <m:nor/>
                          </m:rPr>
                          <a:rPr lang="en-US" sz="2400" dirty="0">
                            <a:latin typeface="Times New Roman" panose="02020603050405020304" pitchFamily="18" charset="0"/>
                            <a:cs typeface="Times New Roman" panose="02020603050405020304" pitchFamily="18" charset="0"/>
                          </a:rPr>
                          <m:t>in</m:t>
                        </m:r>
                        <m:r>
                          <m:rPr>
                            <m:nor/>
                          </m:rPr>
                          <a:rPr lang="en-US" sz="2400" b="0" i="0" dirty="0" smtClean="0">
                            <a:latin typeface="Times New Roman" panose="02020603050405020304" pitchFamily="18" charset="0"/>
                            <a:cs typeface="Times New Roman" panose="02020603050405020304" pitchFamily="18" charset="0"/>
                          </a:rPr>
                          <m:t> </m:t>
                        </m:r>
                        <m:r>
                          <m:rPr>
                            <m:nor/>
                          </m:rPr>
                          <a:rPr lang="en-US" sz="2400" dirty="0">
                            <a:latin typeface="Times New Roman" panose="02020603050405020304" pitchFamily="18" charset="0"/>
                            <a:cs typeface="Times New Roman" panose="02020603050405020304" pitchFamily="18" charset="0"/>
                          </a:rPr>
                          <m:t>sample</m:t>
                        </m:r>
                      </m:den>
                    </m:f>
                  </m:oMath>
                </a14:m>
                <a:endParaRPr lang="en-IN" sz="2400" dirty="0">
                  <a:latin typeface="Times New Roman" panose="02020603050405020304" pitchFamily="18"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4B499BA1-E06E-FA93-D660-1430E7D50DF0}"/>
                  </a:ext>
                </a:extLst>
              </p:cNvPr>
              <p:cNvSpPr txBox="1">
                <a:spLocks noRot="1" noChangeAspect="1" noMove="1" noResize="1" noEditPoints="1" noAdjustHandles="1" noChangeArrowheads="1" noChangeShapeType="1" noTextEdit="1"/>
              </p:cNvSpPr>
              <p:nvPr/>
            </p:nvSpPr>
            <p:spPr>
              <a:xfrm>
                <a:off x="521110" y="5004619"/>
                <a:ext cx="10668000" cy="1501758"/>
              </a:xfrm>
              <a:prstGeom prst="rect">
                <a:avLst/>
              </a:prstGeom>
              <a:blipFill>
                <a:blip r:embed="rId3"/>
                <a:stretch>
                  <a:fillRect l="-743" t="-3252"/>
                </a:stretch>
              </a:blipFill>
            </p:spPr>
            <p:txBody>
              <a:bodyPr/>
              <a:lstStyle/>
              <a:p>
                <a:r>
                  <a:rPr lang="en-IN">
                    <a:noFill/>
                  </a:rPr>
                  <a:t> </a:t>
                </a:r>
              </a:p>
            </p:txBody>
          </p:sp>
        </mc:Fallback>
      </mc:AlternateContent>
    </p:spTree>
    <p:extLst>
      <p:ext uri="{BB962C8B-B14F-4D97-AF65-F5344CB8AC3E}">
        <p14:creationId xmlns:p14="http://schemas.microsoft.com/office/powerpoint/2010/main" val="3100783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8A2621-3D96-9693-919F-C0B6DC540AD0}"/>
              </a:ext>
            </a:extLst>
          </p:cNvPr>
          <p:cNvSpPr>
            <a:spLocks noGrp="1"/>
          </p:cNvSpPr>
          <p:nvPr>
            <p:ph type="title"/>
          </p:nvPr>
        </p:nvSpPr>
        <p:spPr>
          <a:noFill/>
          <a:ln>
            <a:noFill/>
          </a:ln>
        </p:spPr>
        <p:txBody>
          <a:bodyPr>
            <a:normAutofit/>
          </a:bodyPr>
          <a:lstStyle/>
          <a:p>
            <a:pPr algn="ctr"/>
            <a:r>
              <a:rPr lang="en-IN" sz="4800" dirty="0">
                <a:solidFill>
                  <a:srgbClr val="0070C0"/>
                </a:solidFill>
                <a:latin typeface="Times New Roman" panose="02020603050405020304" pitchFamily="18" charset="0"/>
                <a:cs typeface="Times New Roman" panose="02020603050405020304" pitchFamily="18" charset="0"/>
              </a:rPr>
              <a:t>Example</a:t>
            </a:r>
          </a:p>
        </p:txBody>
      </p:sp>
      <p:sp>
        <p:nvSpPr>
          <p:cNvPr id="4" name="Content Placeholder 3">
            <a:extLst>
              <a:ext uri="{FF2B5EF4-FFF2-40B4-BE49-F238E27FC236}">
                <a16:creationId xmlns:a16="http://schemas.microsoft.com/office/drawing/2014/main" id="{DA04F58B-D1CB-F199-B685-0EB56CF63CAF}"/>
              </a:ext>
            </a:extLst>
          </p:cNvPr>
          <p:cNvSpPr>
            <a:spLocks noGrp="1"/>
          </p:cNvSpPr>
          <p:nvPr>
            <p:ph idx="1"/>
          </p:nvPr>
        </p:nvSpPr>
        <p:spPr>
          <a:noFill/>
          <a:ln>
            <a:noFill/>
          </a:ln>
        </p:spPr>
        <p:txBody>
          <a:bodyPr/>
          <a:lstStyle/>
          <a:p>
            <a:pPr algn="just" fontAlgn="ctr"/>
            <a:r>
              <a:rPr lang="en-US" altLang="en-US" dirty="0">
                <a:latin typeface="Times New Roman" panose="02020603050405020304" pitchFamily="18" charset="0"/>
                <a:cs typeface="Times New Roman" panose="02020603050405020304" pitchFamily="18" charset="0"/>
              </a:rPr>
              <a:t>If a systematic sample of 500 students were to be carried out in a university with an enrolled population of 10,000, the sampling interval would be:</a:t>
            </a:r>
          </a:p>
          <a:p>
            <a:pPr algn="just" fontAlgn="ctr"/>
            <a:r>
              <a:rPr lang="en-US" altLang="en-US" dirty="0">
                <a:latin typeface="Times New Roman" panose="02020603050405020304" pitchFamily="18" charset="0"/>
                <a:cs typeface="Times New Roman" panose="02020603050405020304" pitchFamily="18" charset="0"/>
              </a:rPr>
              <a:t>I = N/n = 10,000/500 =20</a:t>
            </a:r>
          </a:p>
          <a:p>
            <a:pPr algn="just" fontAlgn="ctr"/>
            <a:r>
              <a:rPr lang="en-US" altLang="en-US" dirty="0">
                <a:latin typeface="Times New Roman" panose="02020603050405020304" pitchFamily="18" charset="0"/>
                <a:cs typeface="Times New Roman" panose="02020603050405020304" pitchFamily="18" charset="0"/>
              </a:rPr>
              <a:t>All students would be assigned sequential numbers. The starting point would be chosen by selecting a random number between 1 and 20. If this number was 9, then the 9th student on the list of students would be selected along with every following 20th student. The sample of students would be those corresponding to student numbers 9, 29, 49, 69, ........, 9929, 9949, 9969 and 9989.</a:t>
            </a:r>
            <a:endParaRPr lang="en-IN"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92C716E7-7358-3CC3-6F1A-04EC21D0BD4E}"/>
              </a:ext>
            </a:extLst>
          </p:cNvPr>
          <p:cNvSpPr/>
          <p:nvPr/>
        </p:nvSpPr>
        <p:spPr>
          <a:xfrm>
            <a:off x="0" y="20320"/>
            <a:ext cx="12192000" cy="6858000"/>
          </a:xfrm>
          <a:prstGeom prst="rect">
            <a:avLst/>
          </a:prstGeom>
          <a:noFill/>
          <a:ln w="76200">
            <a:solidFill>
              <a:schemeClr val="accent4">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038990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8EE62-3DE1-046B-14A0-A5F484BC48D9}"/>
              </a:ext>
            </a:extLst>
          </p:cNvPr>
          <p:cNvSpPr>
            <a:spLocks noGrp="1"/>
          </p:cNvSpPr>
          <p:nvPr>
            <p:ph type="title"/>
          </p:nvPr>
        </p:nvSpPr>
        <p:spPr>
          <a:xfrm>
            <a:off x="695631" y="70157"/>
            <a:ext cx="10515600" cy="1325563"/>
          </a:xfrm>
        </p:spPr>
        <p:txBody>
          <a:bodyPr/>
          <a:lstStyle/>
          <a:p>
            <a:pPr algn="ctr"/>
            <a:r>
              <a:rPr lang="en-IN" dirty="0">
                <a:solidFill>
                  <a:srgbClr val="0070C0"/>
                </a:solidFill>
                <a:latin typeface="Times New Roman" panose="02020603050405020304" pitchFamily="18" charset="0"/>
                <a:cs typeface="Times New Roman" panose="02020603050405020304" pitchFamily="18" charset="0"/>
              </a:rPr>
              <a:t>Cluster Sampling</a:t>
            </a:r>
          </a:p>
        </p:txBody>
      </p:sp>
      <p:pic>
        <p:nvPicPr>
          <p:cNvPr id="4" name="Picture 3">
            <a:extLst>
              <a:ext uri="{FF2B5EF4-FFF2-40B4-BE49-F238E27FC236}">
                <a16:creationId xmlns:a16="http://schemas.microsoft.com/office/drawing/2014/main" id="{EDDF6031-F35F-1FCF-A39B-55583D150D87}"/>
              </a:ext>
            </a:extLst>
          </p:cNvPr>
          <p:cNvPicPr>
            <a:picLocks noChangeAspect="1"/>
          </p:cNvPicPr>
          <p:nvPr/>
        </p:nvPicPr>
        <p:blipFill>
          <a:blip r:embed="rId2">
            <a:extLst>
              <a:ext uri="{28A0092B-C50C-407E-A947-70E740481C1C}">
                <a14:useLocalDpi xmlns:a14="http://schemas.microsoft.com/office/drawing/2010/main" val="0"/>
              </a:ext>
            </a:extLst>
          </a:blip>
          <a:srcRect l="3468" t="21782" r="5806" b="2922"/>
          <a:stretch>
            <a:fillRect/>
          </a:stretch>
        </p:blipFill>
        <p:spPr>
          <a:xfrm>
            <a:off x="422787" y="1494504"/>
            <a:ext cx="8322302" cy="3883741"/>
          </a:xfrm>
          <a:prstGeom prst="rect">
            <a:avLst/>
          </a:prstGeom>
        </p:spPr>
      </p:pic>
      <p:sp>
        <p:nvSpPr>
          <p:cNvPr id="5" name="Rectangle 4">
            <a:extLst>
              <a:ext uri="{FF2B5EF4-FFF2-40B4-BE49-F238E27FC236}">
                <a16:creationId xmlns:a16="http://schemas.microsoft.com/office/drawing/2014/main" id="{55664A62-2FF0-CF09-8908-0811066FE00E}"/>
              </a:ext>
            </a:extLst>
          </p:cNvPr>
          <p:cNvSpPr/>
          <p:nvPr/>
        </p:nvSpPr>
        <p:spPr>
          <a:xfrm>
            <a:off x="0" y="0"/>
            <a:ext cx="12192000" cy="6858000"/>
          </a:xfrm>
          <a:prstGeom prst="rect">
            <a:avLst/>
          </a:prstGeom>
          <a:noFill/>
          <a:ln w="76200">
            <a:solidFill>
              <a:schemeClr val="accent4">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extBox 2">
            <a:extLst>
              <a:ext uri="{FF2B5EF4-FFF2-40B4-BE49-F238E27FC236}">
                <a16:creationId xmlns:a16="http://schemas.microsoft.com/office/drawing/2014/main" id="{12A8C4D0-E3D1-D585-90DB-2B7BBA03D533}"/>
              </a:ext>
            </a:extLst>
          </p:cNvPr>
          <p:cNvSpPr txBox="1"/>
          <p:nvPr/>
        </p:nvSpPr>
        <p:spPr>
          <a:xfrm>
            <a:off x="8897489" y="4060724"/>
            <a:ext cx="3058537" cy="2616101"/>
          </a:xfrm>
          <a:prstGeom prst="rect">
            <a:avLst/>
          </a:prstGeom>
          <a:noFill/>
          <a:ln>
            <a:noFill/>
          </a:ln>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Example</a:t>
            </a:r>
          </a:p>
          <a:p>
            <a:pPr algn="just"/>
            <a:r>
              <a:rPr lang="en-US" sz="2000" dirty="0">
                <a:latin typeface="Times New Roman" panose="02020603050405020304" pitchFamily="18" charset="0"/>
                <a:cs typeface="Times New Roman" panose="02020603050405020304" pitchFamily="18" charset="0"/>
              </a:rPr>
              <a:t>To estimate vaccination rates, researchers might divide a city into clusters (neighborhoods) and select random neighborhoods to survey every household within them</a:t>
            </a:r>
            <a:r>
              <a:rPr lang="en-US" dirty="0"/>
              <a:t>.</a:t>
            </a:r>
            <a:endParaRPr lang="en-IN" dirty="0"/>
          </a:p>
        </p:txBody>
      </p:sp>
    </p:spTree>
    <p:extLst>
      <p:ext uri="{BB962C8B-B14F-4D97-AF65-F5344CB8AC3E}">
        <p14:creationId xmlns:p14="http://schemas.microsoft.com/office/powerpoint/2010/main" val="32907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F592B-D589-3D35-78A8-DE4269DB0B64}"/>
              </a:ext>
            </a:extLst>
          </p:cNvPr>
          <p:cNvSpPr>
            <a:spLocks noGrp="1"/>
          </p:cNvSpPr>
          <p:nvPr>
            <p:ph type="title"/>
          </p:nvPr>
        </p:nvSpPr>
        <p:spPr>
          <a:xfrm>
            <a:off x="0" y="168480"/>
            <a:ext cx="12192000" cy="1325563"/>
          </a:xfrm>
        </p:spPr>
        <p:txBody>
          <a:bodyPr>
            <a:noAutofit/>
          </a:bodyPr>
          <a:lstStyle/>
          <a:p>
            <a:pPr algn="ctr"/>
            <a:r>
              <a:rPr lang="en-IN" sz="4800" dirty="0">
                <a:solidFill>
                  <a:srgbClr val="0070C0"/>
                </a:solidFill>
                <a:latin typeface="Times New Roman" panose="02020603050405020304" pitchFamily="18" charset="0"/>
                <a:cs typeface="Times New Roman" panose="02020603050405020304" pitchFamily="18" charset="0"/>
              </a:rPr>
              <a:t>Probability Proportional to Size (PPS) Sampling</a:t>
            </a:r>
          </a:p>
        </p:txBody>
      </p:sp>
      <p:sp>
        <p:nvSpPr>
          <p:cNvPr id="3" name="Rectangle 2">
            <a:extLst>
              <a:ext uri="{FF2B5EF4-FFF2-40B4-BE49-F238E27FC236}">
                <a16:creationId xmlns:a16="http://schemas.microsoft.com/office/drawing/2014/main" id="{3481BC28-2D01-E7EB-DAE5-CFBF13180670}"/>
              </a:ext>
            </a:extLst>
          </p:cNvPr>
          <p:cNvSpPr/>
          <p:nvPr/>
        </p:nvSpPr>
        <p:spPr>
          <a:xfrm>
            <a:off x="0" y="0"/>
            <a:ext cx="12192000" cy="6858000"/>
          </a:xfrm>
          <a:prstGeom prst="rect">
            <a:avLst/>
          </a:prstGeom>
          <a:noFill/>
          <a:ln w="76200">
            <a:solidFill>
              <a:schemeClr val="accent4">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a:extLst>
              <a:ext uri="{FF2B5EF4-FFF2-40B4-BE49-F238E27FC236}">
                <a16:creationId xmlns:a16="http://schemas.microsoft.com/office/drawing/2014/main" id="{59C0E205-423C-ACB9-7F24-84DCE97C49A0}"/>
              </a:ext>
            </a:extLst>
          </p:cNvPr>
          <p:cNvSpPr txBox="1"/>
          <p:nvPr/>
        </p:nvSpPr>
        <p:spPr>
          <a:xfrm>
            <a:off x="4365524" y="4050890"/>
            <a:ext cx="7374194" cy="2616101"/>
          </a:xfrm>
          <a:prstGeom prst="rect">
            <a:avLst/>
          </a:prstGeom>
          <a:noFill/>
          <a:ln>
            <a:noFill/>
          </a:ln>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Example</a:t>
            </a:r>
          </a:p>
          <a:p>
            <a:pPr algn="just"/>
            <a:r>
              <a:rPr lang="en-US" sz="2000" dirty="0">
                <a:latin typeface="Times New Roman" panose="02020603050405020304" pitchFamily="18" charset="0"/>
                <a:cs typeface="Times New Roman" panose="02020603050405020304" pitchFamily="18" charset="0"/>
              </a:rPr>
              <a:t>A study on the prevalence of a certain disease across different hospitals in a region. Instead of selecting hospitals randomly, a PPS approach could be used. Hospitals with more beds, more patient visits, or a larger number of specific departments (e.g., ICU, ER) would be given a higher probability of being selected for the study. This ensures that the sample is more representative of the overall population of hospitals and that the results are more reliable. </a:t>
            </a:r>
            <a:endParaRPr lang="en-IN" sz="20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E09E0B3-9237-2428-C81C-F04D194EA107}"/>
              </a:ext>
            </a:extLst>
          </p:cNvPr>
          <p:cNvSpPr txBox="1"/>
          <p:nvPr/>
        </p:nvSpPr>
        <p:spPr>
          <a:xfrm>
            <a:off x="580103" y="1858297"/>
            <a:ext cx="5584723" cy="1618194"/>
          </a:xfrm>
          <a:prstGeom prst="rect">
            <a:avLst/>
          </a:prstGeom>
          <a:noFill/>
          <a:ln>
            <a:noFill/>
          </a:ln>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PPS sampling is a valuable technique in medical research when dealing with varying sizes of study units and when the variable of interest is related to size.</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6812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11362-BD32-4539-9DDD-C4ED9257C97B}"/>
              </a:ext>
            </a:extLst>
          </p:cNvPr>
          <p:cNvSpPr>
            <a:spLocks noGrp="1"/>
          </p:cNvSpPr>
          <p:nvPr>
            <p:ph type="title"/>
          </p:nvPr>
        </p:nvSpPr>
        <p:spPr>
          <a:xfrm>
            <a:off x="838200" y="242888"/>
            <a:ext cx="10515600" cy="1325563"/>
          </a:xfrm>
          <a:solidFill>
            <a:schemeClr val="bg1"/>
          </a:solidFill>
          <a:ln>
            <a:noFill/>
          </a:ln>
        </p:spPr>
        <p:txBody>
          <a:bodyPr>
            <a:normAutofit/>
          </a:bodyPr>
          <a:lstStyle/>
          <a:p>
            <a:pPr algn="ctr"/>
            <a:r>
              <a:rPr lang="en-US" altLang="en-US" sz="4800" dirty="0">
                <a:solidFill>
                  <a:srgbClr val="0070C0"/>
                </a:solidFill>
                <a:latin typeface="Times New Roman" panose="02020603050405020304" pitchFamily="18" charset="0"/>
                <a:cs typeface="Times New Roman" panose="02020603050405020304" pitchFamily="18" charset="0"/>
              </a:rPr>
              <a:t>Topics to be covered</a:t>
            </a:r>
            <a:endParaRPr lang="en-IN" sz="4800"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3980533-CD0B-4B4F-782D-CCDB121F384F}"/>
              </a:ext>
            </a:extLst>
          </p:cNvPr>
          <p:cNvSpPr>
            <a:spLocks noGrp="1"/>
          </p:cNvSpPr>
          <p:nvPr>
            <p:ph idx="1"/>
          </p:nvPr>
        </p:nvSpPr>
        <p:spPr>
          <a:xfrm>
            <a:off x="838199" y="1811339"/>
            <a:ext cx="10515601" cy="4345958"/>
          </a:xfrm>
          <a:solidFill>
            <a:schemeClr val="bg1"/>
          </a:solidFill>
          <a:ln>
            <a:noFill/>
          </a:ln>
        </p:spPr>
        <p:txBody>
          <a:bodyPr>
            <a:normAutofit lnSpcReduction="10000"/>
          </a:bodyPr>
          <a:lstStyle/>
          <a:p>
            <a:pPr>
              <a:buClr>
                <a:srgbClr val="0070C0"/>
              </a:buClr>
            </a:pPr>
            <a:r>
              <a:rPr lang="en-US" altLang="en-US" sz="3200" dirty="0">
                <a:latin typeface="Times New Roman" panose="02020603050405020304" pitchFamily="18" charset="0"/>
                <a:cs typeface="Times New Roman" panose="02020603050405020304" pitchFamily="18" charset="0"/>
              </a:rPr>
              <a:t>What is Sampling?</a:t>
            </a:r>
          </a:p>
          <a:p>
            <a:pPr>
              <a:buClr>
                <a:srgbClr val="0070C0"/>
              </a:buClr>
            </a:pPr>
            <a:r>
              <a:rPr lang="en-US" altLang="en-US" sz="3200" dirty="0">
                <a:latin typeface="Times New Roman" panose="02020603050405020304" pitchFamily="18" charset="0"/>
                <a:cs typeface="Times New Roman" panose="02020603050405020304" pitchFamily="18" charset="0"/>
              </a:rPr>
              <a:t>Basic terminologies</a:t>
            </a:r>
          </a:p>
          <a:p>
            <a:pPr>
              <a:buClr>
                <a:srgbClr val="0070C0"/>
              </a:buClr>
            </a:pPr>
            <a:r>
              <a:rPr lang="en-US" sz="3200" dirty="0">
                <a:latin typeface="Times New Roman" panose="02020603050405020304" pitchFamily="18" charset="0"/>
                <a:cs typeface="Times New Roman" panose="02020603050405020304" pitchFamily="18" charset="0"/>
              </a:rPr>
              <a:t>Characteristics of a Good Sample</a:t>
            </a:r>
            <a:endParaRPr lang="en-US" altLang="en-US" sz="3200" dirty="0">
              <a:latin typeface="Times New Roman" panose="02020603050405020304" pitchFamily="18" charset="0"/>
              <a:cs typeface="Times New Roman" panose="02020603050405020304" pitchFamily="18" charset="0"/>
            </a:endParaRPr>
          </a:p>
          <a:p>
            <a:pPr>
              <a:buClr>
                <a:srgbClr val="0070C0"/>
              </a:buClr>
            </a:pPr>
            <a:r>
              <a:rPr lang="en-US" altLang="en-US" sz="3200" dirty="0">
                <a:latin typeface="Times New Roman" panose="02020603050405020304" pitchFamily="18" charset="0"/>
                <a:cs typeface="Times New Roman" panose="02020603050405020304" pitchFamily="18" charset="0"/>
              </a:rPr>
              <a:t>Advantages of sampling</a:t>
            </a:r>
          </a:p>
          <a:p>
            <a:pPr>
              <a:buClr>
                <a:srgbClr val="0070C0"/>
              </a:buClr>
            </a:pPr>
            <a:r>
              <a:rPr lang="en-US" altLang="en-US" sz="3200" dirty="0">
                <a:latin typeface="Times New Roman" panose="02020603050405020304" pitchFamily="18" charset="0"/>
                <a:cs typeface="Times New Roman" panose="02020603050405020304" pitchFamily="18" charset="0"/>
              </a:rPr>
              <a:t>Disadvantages of sampling</a:t>
            </a:r>
          </a:p>
          <a:p>
            <a:pPr>
              <a:lnSpc>
                <a:spcPct val="100000"/>
              </a:lnSpc>
              <a:buClr>
                <a:srgbClr val="0070C0"/>
              </a:buClr>
            </a:pPr>
            <a:r>
              <a:rPr lang="en-US" sz="3200" dirty="0">
                <a:latin typeface="Times New Roman" panose="02020603050405020304" pitchFamily="18" charset="0"/>
                <a:cs typeface="Times New Roman" panose="02020603050405020304" pitchFamily="18" charset="0"/>
              </a:rPr>
              <a:t>Classification of Sampling Techniques</a:t>
            </a:r>
            <a:endParaRPr lang="en-IN" sz="3200" dirty="0">
              <a:latin typeface="Times New Roman" panose="02020603050405020304" pitchFamily="18" charset="0"/>
              <a:cs typeface="Times New Roman" panose="02020603050405020304" pitchFamily="18" charset="0"/>
            </a:endParaRPr>
          </a:p>
          <a:p>
            <a:pPr>
              <a:buClr>
                <a:srgbClr val="0070C0"/>
              </a:buClr>
            </a:pPr>
            <a:r>
              <a:rPr lang="en-US" altLang="en-US" sz="3200" dirty="0">
                <a:latin typeface="Times New Roman" panose="02020603050405020304" pitchFamily="18" charset="0"/>
                <a:cs typeface="Times New Roman" panose="02020603050405020304" pitchFamily="18" charset="0"/>
              </a:rPr>
              <a:t>Basic of Study Design</a:t>
            </a:r>
          </a:p>
          <a:p>
            <a:pPr>
              <a:buClr>
                <a:srgbClr val="0070C0"/>
              </a:buClr>
            </a:pPr>
            <a:r>
              <a:rPr lang="en-IN" sz="3200" dirty="0">
                <a:latin typeface="Times New Roman" panose="02020603050405020304" pitchFamily="18" charset="0"/>
                <a:cs typeface="Times New Roman" panose="02020603050405020304" pitchFamily="18" charset="0"/>
              </a:rPr>
              <a:t>Sample Size Determination</a:t>
            </a:r>
          </a:p>
        </p:txBody>
      </p:sp>
      <p:sp>
        <p:nvSpPr>
          <p:cNvPr id="4" name="Rectangle 3">
            <a:extLst>
              <a:ext uri="{FF2B5EF4-FFF2-40B4-BE49-F238E27FC236}">
                <a16:creationId xmlns:a16="http://schemas.microsoft.com/office/drawing/2014/main" id="{0056417C-76A3-6A95-8269-AEA2E25326EE}"/>
              </a:ext>
            </a:extLst>
          </p:cNvPr>
          <p:cNvSpPr/>
          <p:nvPr/>
        </p:nvSpPr>
        <p:spPr>
          <a:xfrm>
            <a:off x="0" y="0"/>
            <a:ext cx="12192000" cy="6858000"/>
          </a:xfrm>
          <a:prstGeom prst="rect">
            <a:avLst/>
          </a:prstGeom>
          <a:noFill/>
          <a:ln w="76200">
            <a:solidFill>
              <a:schemeClr val="accent4">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648660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A983B-A664-4055-FD1E-6ADD80808DD1}"/>
              </a:ext>
            </a:extLst>
          </p:cNvPr>
          <p:cNvSpPr>
            <a:spLocks noGrp="1"/>
          </p:cNvSpPr>
          <p:nvPr>
            <p:ph type="title"/>
          </p:nvPr>
        </p:nvSpPr>
        <p:spPr/>
        <p:txBody>
          <a:bodyPr/>
          <a:lstStyle/>
          <a:p>
            <a:pPr algn="ctr"/>
            <a:r>
              <a:rPr lang="en-IN" dirty="0">
                <a:solidFill>
                  <a:srgbClr val="0070C0"/>
                </a:solidFill>
                <a:latin typeface="Times New Roman" panose="02020603050405020304" pitchFamily="18" charset="0"/>
                <a:cs typeface="Times New Roman" panose="02020603050405020304" pitchFamily="18" charset="0"/>
              </a:rPr>
              <a:t>Multistage Sampling</a:t>
            </a:r>
          </a:p>
        </p:txBody>
      </p:sp>
      <p:pic>
        <p:nvPicPr>
          <p:cNvPr id="4" name="Picture 3">
            <a:extLst>
              <a:ext uri="{FF2B5EF4-FFF2-40B4-BE49-F238E27FC236}">
                <a16:creationId xmlns:a16="http://schemas.microsoft.com/office/drawing/2014/main" id="{10D2A305-E2A8-F4B4-682E-8D3F86164E84}"/>
              </a:ext>
            </a:extLst>
          </p:cNvPr>
          <p:cNvPicPr>
            <a:picLocks noChangeAspect="1"/>
          </p:cNvPicPr>
          <p:nvPr/>
        </p:nvPicPr>
        <p:blipFill>
          <a:blip r:embed="rId2">
            <a:extLst>
              <a:ext uri="{28A0092B-C50C-407E-A947-70E740481C1C}">
                <a14:useLocalDpi xmlns:a14="http://schemas.microsoft.com/office/drawing/2010/main" val="0"/>
              </a:ext>
            </a:extLst>
          </a:blip>
          <a:srcRect t="16583" b="10531"/>
          <a:stretch>
            <a:fillRect/>
          </a:stretch>
        </p:blipFill>
        <p:spPr>
          <a:xfrm>
            <a:off x="201561" y="2638590"/>
            <a:ext cx="11788878" cy="2690527"/>
          </a:xfrm>
          <a:prstGeom prst="rect">
            <a:avLst/>
          </a:prstGeom>
        </p:spPr>
      </p:pic>
      <p:sp>
        <p:nvSpPr>
          <p:cNvPr id="5" name="Rectangle 4">
            <a:extLst>
              <a:ext uri="{FF2B5EF4-FFF2-40B4-BE49-F238E27FC236}">
                <a16:creationId xmlns:a16="http://schemas.microsoft.com/office/drawing/2014/main" id="{9993DB1D-D93D-B154-91AA-46A74A9928C2}"/>
              </a:ext>
            </a:extLst>
          </p:cNvPr>
          <p:cNvSpPr/>
          <p:nvPr/>
        </p:nvSpPr>
        <p:spPr>
          <a:xfrm>
            <a:off x="0" y="0"/>
            <a:ext cx="12192000" cy="6858000"/>
          </a:xfrm>
          <a:prstGeom prst="rect">
            <a:avLst/>
          </a:prstGeom>
          <a:noFill/>
          <a:ln w="76200">
            <a:solidFill>
              <a:schemeClr val="accent4">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F9F20A20-FDDE-52E2-0E35-E14746E46B7F}"/>
                  </a:ext>
                </a:extLst>
              </p14:cNvPr>
              <p14:cNvContentPartPr/>
              <p14:nvPr/>
            </p14:nvContentPartPr>
            <p14:xfrm>
              <a:off x="1042177" y="3124668"/>
              <a:ext cx="1329120" cy="189360"/>
            </p14:xfrm>
          </p:contentPart>
        </mc:Choice>
        <mc:Fallback xmlns="">
          <p:pic>
            <p:nvPicPr>
              <p:cNvPr id="3" name="Ink 2">
                <a:extLst>
                  <a:ext uri="{FF2B5EF4-FFF2-40B4-BE49-F238E27FC236}">
                    <a16:creationId xmlns:a16="http://schemas.microsoft.com/office/drawing/2014/main" id="{F9F20A20-FDDE-52E2-0E35-E14746E46B7F}"/>
                  </a:ext>
                </a:extLst>
              </p:cNvPr>
              <p:cNvPicPr/>
              <p:nvPr/>
            </p:nvPicPr>
            <p:blipFill>
              <a:blip r:embed="rId4"/>
              <a:stretch>
                <a:fillRect/>
              </a:stretch>
            </p:blipFill>
            <p:spPr>
              <a:xfrm>
                <a:off x="979177" y="3061668"/>
                <a:ext cx="1454760" cy="315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18EA6B8F-F5AC-B330-F416-5114676E8160}"/>
                  </a:ext>
                </a:extLst>
              </p14:cNvPr>
              <p14:cNvContentPartPr/>
              <p14:nvPr/>
            </p14:nvContentPartPr>
            <p14:xfrm rot="328150">
              <a:off x="3980741" y="3226403"/>
              <a:ext cx="313072" cy="42770"/>
            </p14:xfrm>
          </p:contentPart>
        </mc:Choice>
        <mc:Fallback xmlns="">
          <p:pic>
            <p:nvPicPr>
              <p:cNvPr id="10" name="Ink 9">
                <a:extLst>
                  <a:ext uri="{FF2B5EF4-FFF2-40B4-BE49-F238E27FC236}">
                    <a16:creationId xmlns:a16="http://schemas.microsoft.com/office/drawing/2014/main" id="{18EA6B8F-F5AC-B330-F416-5114676E8160}"/>
                  </a:ext>
                </a:extLst>
              </p:cNvPr>
              <p:cNvPicPr/>
              <p:nvPr/>
            </p:nvPicPr>
            <p:blipFill>
              <a:blip r:embed="rId6"/>
              <a:stretch>
                <a:fillRect/>
              </a:stretch>
            </p:blipFill>
            <p:spPr>
              <a:xfrm rot="328150">
                <a:off x="3917767" y="3163506"/>
                <a:ext cx="438661" cy="168205"/>
              </a:xfrm>
              <a:prstGeom prst="rect">
                <a:avLst/>
              </a:prstGeom>
            </p:spPr>
          </p:pic>
        </mc:Fallback>
      </mc:AlternateContent>
      <p:grpSp>
        <p:nvGrpSpPr>
          <p:cNvPr id="13" name="Group 12">
            <a:extLst>
              <a:ext uri="{FF2B5EF4-FFF2-40B4-BE49-F238E27FC236}">
                <a16:creationId xmlns:a16="http://schemas.microsoft.com/office/drawing/2014/main" id="{7229F30F-BD1F-645E-1445-48D146536280}"/>
              </a:ext>
            </a:extLst>
          </p:cNvPr>
          <p:cNvGrpSpPr/>
          <p:nvPr/>
        </p:nvGrpSpPr>
        <p:grpSpPr>
          <a:xfrm>
            <a:off x="4247257" y="3146268"/>
            <a:ext cx="1039680" cy="91080"/>
            <a:chOff x="4247257" y="3146268"/>
            <a:chExt cx="1039680" cy="91080"/>
          </a:xfrm>
        </p:grpSpPr>
        <mc:AlternateContent xmlns:mc="http://schemas.openxmlformats.org/markup-compatibility/2006" xmlns:p14="http://schemas.microsoft.com/office/powerpoint/2010/main">
          <mc:Choice Requires="p14">
            <p:contentPart p14:bwMode="auto" r:id="rId7">
              <p14:nvContentPartPr>
                <p14:cNvPr id="11" name="Ink 10">
                  <a:extLst>
                    <a:ext uri="{FF2B5EF4-FFF2-40B4-BE49-F238E27FC236}">
                      <a16:creationId xmlns:a16="http://schemas.microsoft.com/office/drawing/2014/main" id="{524A6CED-0DFC-9133-637A-B590B46BF0FE}"/>
                    </a:ext>
                  </a:extLst>
                </p14:cNvPr>
                <p14:cNvContentPartPr/>
                <p14:nvPr/>
              </p14:nvContentPartPr>
              <p14:xfrm>
                <a:off x="4247257" y="3146268"/>
                <a:ext cx="544680" cy="91080"/>
              </p14:xfrm>
            </p:contentPart>
          </mc:Choice>
          <mc:Fallback xmlns="">
            <p:pic>
              <p:nvPicPr>
                <p:cNvPr id="11" name="Ink 10">
                  <a:extLst>
                    <a:ext uri="{FF2B5EF4-FFF2-40B4-BE49-F238E27FC236}">
                      <a16:creationId xmlns:a16="http://schemas.microsoft.com/office/drawing/2014/main" id="{524A6CED-0DFC-9133-637A-B590B46BF0FE}"/>
                    </a:ext>
                  </a:extLst>
                </p:cNvPr>
                <p:cNvPicPr/>
                <p:nvPr/>
              </p:nvPicPr>
              <p:blipFill>
                <a:blip r:embed="rId8"/>
                <a:stretch>
                  <a:fillRect/>
                </a:stretch>
              </p:blipFill>
              <p:spPr>
                <a:xfrm>
                  <a:off x="4184257" y="3083628"/>
                  <a:ext cx="67032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Ink 11">
                  <a:extLst>
                    <a:ext uri="{FF2B5EF4-FFF2-40B4-BE49-F238E27FC236}">
                      <a16:creationId xmlns:a16="http://schemas.microsoft.com/office/drawing/2014/main" id="{C28A6863-CA25-6583-D985-987B14D50EAD}"/>
                    </a:ext>
                  </a:extLst>
                </p14:cNvPr>
                <p14:cNvContentPartPr/>
                <p14:nvPr/>
              </p14:nvContentPartPr>
              <p14:xfrm>
                <a:off x="4847377" y="3175428"/>
                <a:ext cx="439560" cy="59760"/>
              </p14:xfrm>
            </p:contentPart>
          </mc:Choice>
          <mc:Fallback xmlns="">
            <p:pic>
              <p:nvPicPr>
                <p:cNvPr id="12" name="Ink 11">
                  <a:extLst>
                    <a:ext uri="{FF2B5EF4-FFF2-40B4-BE49-F238E27FC236}">
                      <a16:creationId xmlns:a16="http://schemas.microsoft.com/office/drawing/2014/main" id="{C28A6863-CA25-6583-D985-987B14D50EAD}"/>
                    </a:ext>
                  </a:extLst>
                </p:cNvPr>
                <p:cNvPicPr/>
                <p:nvPr/>
              </p:nvPicPr>
              <p:blipFill>
                <a:blip r:embed="rId10"/>
                <a:stretch>
                  <a:fillRect/>
                </a:stretch>
              </p:blipFill>
              <p:spPr>
                <a:xfrm>
                  <a:off x="4784377" y="3112428"/>
                  <a:ext cx="565200" cy="185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14" name="Ink 13">
                <a:extLst>
                  <a:ext uri="{FF2B5EF4-FFF2-40B4-BE49-F238E27FC236}">
                    <a16:creationId xmlns:a16="http://schemas.microsoft.com/office/drawing/2014/main" id="{0DCC7478-55C9-99A4-E332-E30511333888}"/>
                  </a:ext>
                </a:extLst>
              </p14:cNvPr>
              <p14:cNvContentPartPr/>
              <p14:nvPr/>
            </p14:nvContentPartPr>
            <p14:xfrm>
              <a:off x="6803977" y="3175428"/>
              <a:ext cx="605880" cy="21600"/>
            </p14:xfrm>
          </p:contentPart>
        </mc:Choice>
        <mc:Fallback xmlns="">
          <p:pic>
            <p:nvPicPr>
              <p:cNvPr id="14" name="Ink 13">
                <a:extLst>
                  <a:ext uri="{FF2B5EF4-FFF2-40B4-BE49-F238E27FC236}">
                    <a16:creationId xmlns:a16="http://schemas.microsoft.com/office/drawing/2014/main" id="{0DCC7478-55C9-99A4-E332-E30511333888}"/>
                  </a:ext>
                </a:extLst>
              </p:cNvPr>
              <p:cNvPicPr/>
              <p:nvPr/>
            </p:nvPicPr>
            <p:blipFill>
              <a:blip r:embed="rId12"/>
              <a:stretch>
                <a:fillRect/>
              </a:stretch>
            </p:blipFill>
            <p:spPr>
              <a:xfrm>
                <a:off x="6740977" y="3112788"/>
                <a:ext cx="7315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 name="Ink 15">
                <a:extLst>
                  <a:ext uri="{FF2B5EF4-FFF2-40B4-BE49-F238E27FC236}">
                    <a16:creationId xmlns:a16="http://schemas.microsoft.com/office/drawing/2014/main" id="{92F4E759-39E4-4F90-CE5B-DC3F958B0E68}"/>
                  </a:ext>
                </a:extLst>
              </p14:cNvPr>
              <p14:cNvContentPartPr/>
              <p14:nvPr/>
            </p14:nvContentPartPr>
            <p14:xfrm>
              <a:off x="7462417" y="3175788"/>
              <a:ext cx="846000" cy="19800"/>
            </p14:xfrm>
          </p:contentPart>
        </mc:Choice>
        <mc:Fallback xmlns="">
          <p:pic>
            <p:nvPicPr>
              <p:cNvPr id="16" name="Ink 15">
                <a:extLst>
                  <a:ext uri="{FF2B5EF4-FFF2-40B4-BE49-F238E27FC236}">
                    <a16:creationId xmlns:a16="http://schemas.microsoft.com/office/drawing/2014/main" id="{92F4E759-39E4-4F90-CE5B-DC3F958B0E68}"/>
                  </a:ext>
                </a:extLst>
              </p:cNvPr>
              <p:cNvPicPr/>
              <p:nvPr/>
            </p:nvPicPr>
            <p:blipFill>
              <a:blip r:embed="rId14"/>
              <a:stretch>
                <a:fillRect/>
              </a:stretch>
            </p:blipFill>
            <p:spPr>
              <a:xfrm>
                <a:off x="7399417" y="3112788"/>
                <a:ext cx="9716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8" name="Ink 17">
                <a:extLst>
                  <a:ext uri="{FF2B5EF4-FFF2-40B4-BE49-F238E27FC236}">
                    <a16:creationId xmlns:a16="http://schemas.microsoft.com/office/drawing/2014/main" id="{6BC81FFF-0053-6845-A32E-F5A68DBD4851}"/>
                  </a:ext>
                </a:extLst>
              </p14:cNvPr>
              <p14:cNvContentPartPr/>
              <p14:nvPr/>
            </p14:nvContentPartPr>
            <p14:xfrm>
              <a:off x="9635737" y="3126468"/>
              <a:ext cx="1809000" cy="68760"/>
            </p14:xfrm>
          </p:contentPart>
        </mc:Choice>
        <mc:Fallback xmlns="">
          <p:pic>
            <p:nvPicPr>
              <p:cNvPr id="18" name="Ink 17">
                <a:extLst>
                  <a:ext uri="{FF2B5EF4-FFF2-40B4-BE49-F238E27FC236}">
                    <a16:creationId xmlns:a16="http://schemas.microsoft.com/office/drawing/2014/main" id="{6BC81FFF-0053-6845-A32E-F5A68DBD4851}"/>
                  </a:ext>
                </a:extLst>
              </p:cNvPr>
              <p:cNvPicPr/>
              <p:nvPr/>
            </p:nvPicPr>
            <p:blipFill>
              <a:blip r:embed="rId16"/>
              <a:stretch>
                <a:fillRect/>
              </a:stretch>
            </p:blipFill>
            <p:spPr>
              <a:xfrm>
                <a:off x="9572737" y="3063468"/>
                <a:ext cx="1934640" cy="194400"/>
              </a:xfrm>
              <a:prstGeom prst="rect">
                <a:avLst/>
              </a:prstGeom>
            </p:spPr>
          </p:pic>
        </mc:Fallback>
      </mc:AlternateContent>
      <p:grpSp>
        <p:nvGrpSpPr>
          <p:cNvPr id="21" name="Group 20">
            <a:extLst>
              <a:ext uri="{FF2B5EF4-FFF2-40B4-BE49-F238E27FC236}">
                <a16:creationId xmlns:a16="http://schemas.microsoft.com/office/drawing/2014/main" id="{943B0B25-CE55-BEB6-26CC-D3A3A485394C}"/>
              </a:ext>
            </a:extLst>
          </p:cNvPr>
          <p:cNvGrpSpPr/>
          <p:nvPr/>
        </p:nvGrpSpPr>
        <p:grpSpPr>
          <a:xfrm>
            <a:off x="9704497" y="3234468"/>
            <a:ext cx="1665000" cy="109080"/>
            <a:chOff x="9704497" y="3234468"/>
            <a:chExt cx="1665000" cy="109080"/>
          </a:xfrm>
        </p:grpSpPr>
        <mc:AlternateContent xmlns:mc="http://schemas.openxmlformats.org/markup-compatibility/2006" xmlns:p14="http://schemas.microsoft.com/office/powerpoint/2010/main">
          <mc:Choice Requires="p14">
            <p:contentPart p14:bwMode="auto" r:id="rId17">
              <p14:nvContentPartPr>
                <p14:cNvPr id="19" name="Ink 18">
                  <a:extLst>
                    <a:ext uri="{FF2B5EF4-FFF2-40B4-BE49-F238E27FC236}">
                      <a16:creationId xmlns:a16="http://schemas.microsoft.com/office/drawing/2014/main" id="{D91797DE-3771-9013-CBB7-0B8044E06C00}"/>
                    </a:ext>
                  </a:extLst>
                </p14:cNvPr>
                <p14:cNvContentPartPr/>
                <p14:nvPr/>
              </p14:nvContentPartPr>
              <p14:xfrm>
                <a:off x="9704497" y="3234468"/>
                <a:ext cx="1665000" cy="99000"/>
              </p14:xfrm>
            </p:contentPart>
          </mc:Choice>
          <mc:Fallback xmlns="">
            <p:pic>
              <p:nvPicPr>
                <p:cNvPr id="19" name="Ink 18">
                  <a:extLst>
                    <a:ext uri="{FF2B5EF4-FFF2-40B4-BE49-F238E27FC236}">
                      <a16:creationId xmlns:a16="http://schemas.microsoft.com/office/drawing/2014/main" id="{D91797DE-3771-9013-CBB7-0B8044E06C00}"/>
                    </a:ext>
                  </a:extLst>
                </p:cNvPr>
                <p:cNvPicPr/>
                <p:nvPr/>
              </p:nvPicPr>
              <p:blipFill>
                <a:blip r:embed="rId18"/>
                <a:stretch>
                  <a:fillRect/>
                </a:stretch>
              </p:blipFill>
              <p:spPr>
                <a:xfrm>
                  <a:off x="9641497" y="3171468"/>
                  <a:ext cx="179064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0" name="Ink 19">
                  <a:extLst>
                    <a:ext uri="{FF2B5EF4-FFF2-40B4-BE49-F238E27FC236}">
                      <a16:creationId xmlns:a16="http://schemas.microsoft.com/office/drawing/2014/main" id="{DCED5F11-1DB2-35CD-7246-977D9A3E90D1}"/>
                    </a:ext>
                  </a:extLst>
                </p14:cNvPr>
                <p14:cNvContentPartPr/>
                <p14:nvPr/>
              </p14:nvContentPartPr>
              <p14:xfrm>
                <a:off x="10766137" y="3323028"/>
                <a:ext cx="556560" cy="20520"/>
              </p14:xfrm>
            </p:contentPart>
          </mc:Choice>
          <mc:Fallback xmlns="">
            <p:pic>
              <p:nvPicPr>
                <p:cNvPr id="20" name="Ink 19">
                  <a:extLst>
                    <a:ext uri="{FF2B5EF4-FFF2-40B4-BE49-F238E27FC236}">
                      <a16:creationId xmlns:a16="http://schemas.microsoft.com/office/drawing/2014/main" id="{DCED5F11-1DB2-35CD-7246-977D9A3E90D1}"/>
                    </a:ext>
                  </a:extLst>
                </p:cNvPr>
                <p:cNvPicPr/>
                <p:nvPr/>
              </p:nvPicPr>
              <p:blipFill>
                <a:blip r:embed="rId20"/>
                <a:stretch>
                  <a:fillRect/>
                </a:stretch>
              </p:blipFill>
              <p:spPr>
                <a:xfrm>
                  <a:off x="10703497" y="3260028"/>
                  <a:ext cx="682200" cy="146160"/>
                </a:xfrm>
                <a:prstGeom prst="rect">
                  <a:avLst/>
                </a:prstGeom>
              </p:spPr>
            </p:pic>
          </mc:Fallback>
        </mc:AlternateContent>
      </p:grpSp>
    </p:spTree>
    <p:extLst>
      <p:ext uri="{BB962C8B-B14F-4D97-AF65-F5344CB8AC3E}">
        <p14:creationId xmlns:p14="http://schemas.microsoft.com/office/powerpoint/2010/main" val="4093287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813EA-4934-D788-DAB1-DD61CCFF468A}"/>
              </a:ext>
            </a:extLst>
          </p:cNvPr>
          <p:cNvSpPr>
            <a:spLocks noGrp="1"/>
          </p:cNvSpPr>
          <p:nvPr>
            <p:ph type="title"/>
          </p:nvPr>
        </p:nvSpPr>
        <p:spPr>
          <a:xfrm>
            <a:off x="730045" y="92997"/>
            <a:ext cx="10515600" cy="1031056"/>
          </a:xfrm>
          <a:noFill/>
          <a:ln>
            <a:noFill/>
          </a:ln>
        </p:spPr>
        <p:txBody>
          <a:bodyPr>
            <a:normAutofit/>
          </a:bodyPr>
          <a:lstStyle/>
          <a:p>
            <a:pPr algn="ctr"/>
            <a:r>
              <a:rPr lang="en-IN" sz="4800" dirty="0">
                <a:solidFill>
                  <a:srgbClr val="0070C0"/>
                </a:solidFill>
                <a:latin typeface="Times New Roman" panose="02020603050405020304" pitchFamily="18" charset="0"/>
                <a:cs typeface="Times New Roman" panose="02020603050405020304" pitchFamily="18" charset="0"/>
              </a:rPr>
              <a:t>Example</a:t>
            </a:r>
          </a:p>
        </p:txBody>
      </p:sp>
      <p:sp>
        <p:nvSpPr>
          <p:cNvPr id="3" name="Rectangle 8">
            <a:extLst>
              <a:ext uri="{FF2B5EF4-FFF2-40B4-BE49-F238E27FC236}">
                <a16:creationId xmlns:a16="http://schemas.microsoft.com/office/drawing/2014/main" id="{633CE1D8-E5A4-DD09-9A43-76AABDC72BAF}"/>
              </a:ext>
            </a:extLst>
          </p:cNvPr>
          <p:cNvSpPr>
            <a:spLocks noChangeArrowheads="1"/>
          </p:cNvSpPr>
          <p:nvPr/>
        </p:nvSpPr>
        <p:spPr bwMode="auto">
          <a:xfrm>
            <a:off x="2143432" y="1461167"/>
            <a:ext cx="8386915" cy="459100"/>
          </a:xfrm>
          <a:prstGeom prst="rect">
            <a:avLst/>
          </a:prstGeom>
          <a:noFill/>
          <a:ln w="12700">
            <a:solidFill>
              <a:srgbClr val="FF0000"/>
            </a:solidFill>
            <a:miter lim="800000"/>
            <a:headEnd/>
            <a:tailEnd/>
          </a:ln>
          <a:effectLst/>
        </p:spPr>
        <p:txBody>
          <a:bodyPr wrap="none" lIns="90488" tIns="44450" rIns="90488" bIns="44450"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None/>
            </a:pPr>
            <a:r>
              <a:rPr lang="en-US" altLang="en-US" sz="2400" dirty="0">
                <a:latin typeface="Times New Roman" panose="02020603050405020304" pitchFamily="18" charset="0"/>
                <a:cs typeface="Times New Roman" panose="02020603050405020304" pitchFamily="18" charset="0"/>
              </a:rPr>
              <a:t>Selection of 1200 higher secondary students from schools of Delhi</a:t>
            </a:r>
          </a:p>
        </p:txBody>
      </p:sp>
      <p:sp>
        <p:nvSpPr>
          <p:cNvPr id="4" name="Line 11">
            <a:extLst>
              <a:ext uri="{FF2B5EF4-FFF2-40B4-BE49-F238E27FC236}">
                <a16:creationId xmlns:a16="http://schemas.microsoft.com/office/drawing/2014/main" id="{585050E5-88D8-6EF4-41D2-BA21D827D596}"/>
              </a:ext>
            </a:extLst>
          </p:cNvPr>
          <p:cNvSpPr>
            <a:spLocks noChangeShapeType="1"/>
          </p:cNvSpPr>
          <p:nvPr/>
        </p:nvSpPr>
        <p:spPr bwMode="auto">
          <a:xfrm>
            <a:off x="5815780" y="1923126"/>
            <a:ext cx="0" cy="457200"/>
          </a:xfrm>
          <a:prstGeom prst="line">
            <a:avLst/>
          </a:prstGeom>
          <a:ln>
            <a:headEnd/>
            <a:tailEnd/>
          </a:ln>
        </p:spPr>
        <p:style>
          <a:lnRef idx="3">
            <a:schemeClr val="dk1"/>
          </a:lnRef>
          <a:fillRef idx="0">
            <a:schemeClr val="dk1"/>
          </a:fillRef>
          <a:effectRef idx="2">
            <a:schemeClr val="dk1"/>
          </a:effectRef>
          <a:fontRef idx="minor">
            <a:schemeClr val="tx1"/>
          </a:fontRef>
        </p:style>
        <p:txBody>
          <a:bodyPr wrap="none" anchor="ctr"/>
          <a:lstStyle/>
          <a:p>
            <a:endParaRPr lang="en-IN"/>
          </a:p>
        </p:txBody>
      </p:sp>
      <p:sp>
        <p:nvSpPr>
          <p:cNvPr id="5" name="Line 12">
            <a:extLst>
              <a:ext uri="{FF2B5EF4-FFF2-40B4-BE49-F238E27FC236}">
                <a16:creationId xmlns:a16="http://schemas.microsoft.com/office/drawing/2014/main" id="{7D5B71AD-2EBF-1A31-C20B-59047CFCBDB4}"/>
              </a:ext>
            </a:extLst>
          </p:cNvPr>
          <p:cNvSpPr>
            <a:spLocks noChangeShapeType="1"/>
          </p:cNvSpPr>
          <p:nvPr/>
        </p:nvSpPr>
        <p:spPr bwMode="auto">
          <a:xfrm>
            <a:off x="1995949" y="2373976"/>
            <a:ext cx="8072281" cy="6350"/>
          </a:xfrm>
          <a:prstGeom prst="line">
            <a:avLst/>
          </a:prstGeom>
          <a:ln>
            <a:headEnd/>
            <a:tailEnd/>
          </a:ln>
        </p:spPr>
        <p:style>
          <a:lnRef idx="3">
            <a:schemeClr val="dk1"/>
          </a:lnRef>
          <a:fillRef idx="0">
            <a:schemeClr val="dk1"/>
          </a:fillRef>
          <a:effectRef idx="2">
            <a:schemeClr val="dk1"/>
          </a:effectRef>
          <a:fontRef idx="minor">
            <a:schemeClr val="tx1"/>
          </a:fontRef>
        </p:style>
        <p:txBody>
          <a:bodyPr wrap="none" anchor="ctr"/>
          <a:lstStyle/>
          <a:p>
            <a:endParaRPr lang="en-IN"/>
          </a:p>
        </p:txBody>
      </p:sp>
      <p:sp>
        <p:nvSpPr>
          <p:cNvPr id="6" name="Line 13">
            <a:extLst>
              <a:ext uri="{FF2B5EF4-FFF2-40B4-BE49-F238E27FC236}">
                <a16:creationId xmlns:a16="http://schemas.microsoft.com/office/drawing/2014/main" id="{58A647EA-CDB3-3A03-FF28-768B1126897D}"/>
              </a:ext>
            </a:extLst>
          </p:cNvPr>
          <p:cNvSpPr>
            <a:spLocks noChangeShapeType="1"/>
          </p:cNvSpPr>
          <p:nvPr/>
        </p:nvSpPr>
        <p:spPr bwMode="auto">
          <a:xfrm>
            <a:off x="1995948" y="2370288"/>
            <a:ext cx="0" cy="354013"/>
          </a:xfrm>
          <a:prstGeom prst="line">
            <a:avLst/>
          </a:prstGeom>
          <a:ln>
            <a:headEnd/>
            <a:tailEnd/>
          </a:ln>
        </p:spPr>
        <p:style>
          <a:lnRef idx="3">
            <a:schemeClr val="dk1"/>
          </a:lnRef>
          <a:fillRef idx="0">
            <a:schemeClr val="dk1"/>
          </a:fillRef>
          <a:effectRef idx="2">
            <a:schemeClr val="dk1"/>
          </a:effectRef>
          <a:fontRef idx="minor">
            <a:schemeClr val="tx1"/>
          </a:fontRef>
        </p:style>
        <p:txBody>
          <a:bodyPr wrap="none" anchor="ctr"/>
          <a:lstStyle/>
          <a:p>
            <a:endParaRPr lang="en-IN"/>
          </a:p>
        </p:txBody>
      </p:sp>
      <p:sp>
        <p:nvSpPr>
          <p:cNvPr id="7" name="Rectangle 16">
            <a:extLst>
              <a:ext uri="{FF2B5EF4-FFF2-40B4-BE49-F238E27FC236}">
                <a16:creationId xmlns:a16="http://schemas.microsoft.com/office/drawing/2014/main" id="{41868B8D-8B4E-D5AC-1C2F-5A72510655AD}"/>
              </a:ext>
            </a:extLst>
          </p:cNvPr>
          <p:cNvSpPr>
            <a:spLocks noChangeArrowheads="1"/>
          </p:cNvSpPr>
          <p:nvPr/>
        </p:nvSpPr>
        <p:spPr bwMode="auto">
          <a:xfrm>
            <a:off x="730045" y="2705642"/>
            <a:ext cx="3576482" cy="459100"/>
          </a:xfrm>
          <a:prstGeom prst="rect">
            <a:avLst/>
          </a:prstGeom>
          <a:noFill/>
          <a:ln w="12700">
            <a:solidFill>
              <a:srgbClr val="FF0000"/>
            </a:solidFill>
            <a:miter lim="800000"/>
            <a:headEnd/>
            <a:tailEnd/>
          </a:ln>
          <a:effectLst/>
        </p:spPr>
        <p:txBody>
          <a:bodyPr wrap="square" lIns="90488" tIns="44450" rIns="90488" bIns="44450">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None/>
            </a:pPr>
            <a:r>
              <a:rPr lang="en-US" altLang="en-US" sz="2400" dirty="0">
                <a:latin typeface="Times New Roman" panose="02020603050405020304" pitchFamily="18" charset="0"/>
                <a:cs typeface="Times New Roman" panose="02020603050405020304" pitchFamily="18" charset="0"/>
              </a:rPr>
              <a:t>Two-stage Sampling</a:t>
            </a:r>
          </a:p>
        </p:txBody>
      </p:sp>
      <p:sp>
        <p:nvSpPr>
          <p:cNvPr id="8" name="Line 17">
            <a:extLst>
              <a:ext uri="{FF2B5EF4-FFF2-40B4-BE49-F238E27FC236}">
                <a16:creationId xmlns:a16="http://schemas.microsoft.com/office/drawing/2014/main" id="{288ED8E1-E306-2AB1-6A62-931C71BB2DB0}"/>
              </a:ext>
            </a:extLst>
          </p:cNvPr>
          <p:cNvSpPr>
            <a:spLocks noChangeShapeType="1"/>
          </p:cNvSpPr>
          <p:nvPr/>
        </p:nvSpPr>
        <p:spPr bwMode="auto">
          <a:xfrm flipH="1">
            <a:off x="10068229" y="2380326"/>
            <a:ext cx="0" cy="325305"/>
          </a:xfrm>
          <a:prstGeom prst="line">
            <a:avLst/>
          </a:prstGeom>
          <a:ln>
            <a:headEnd/>
            <a:tailEnd/>
          </a:ln>
        </p:spPr>
        <p:style>
          <a:lnRef idx="3">
            <a:schemeClr val="dk1"/>
          </a:lnRef>
          <a:fillRef idx="0">
            <a:schemeClr val="dk1"/>
          </a:fillRef>
          <a:effectRef idx="2">
            <a:schemeClr val="dk1"/>
          </a:effectRef>
          <a:fontRef idx="minor">
            <a:schemeClr val="tx1"/>
          </a:fontRef>
        </p:style>
        <p:txBody>
          <a:bodyPr wrap="none" anchor="ctr"/>
          <a:lstStyle/>
          <a:p>
            <a:endParaRPr lang="en-IN"/>
          </a:p>
        </p:txBody>
      </p:sp>
      <p:sp>
        <p:nvSpPr>
          <p:cNvPr id="9" name="Rectangle 19">
            <a:extLst>
              <a:ext uri="{FF2B5EF4-FFF2-40B4-BE49-F238E27FC236}">
                <a16:creationId xmlns:a16="http://schemas.microsoft.com/office/drawing/2014/main" id="{CD3D897F-255D-C49E-DE3E-78035BFB0AFC}"/>
              </a:ext>
            </a:extLst>
          </p:cNvPr>
          <p:cNvSpPr>
            <a:spLocks noChangeArrowheads="1"/>
          </p:cNvSpPr>
          <p:nvPr/>
        </p:nvSpPr>
        <p:spPr bwMode="auto">
          <a:xfrm>
            <a:off x="8053848" y="2705631"/>
            <a:ext cx="3457268" cy="385234"/>
          </a:xfrm>
          <a:prstGeom prst="rect">
            <a:avLst/>
          </a:prstGeom>
          <a:noFill/>
          <a:ln w="12700">
            <a:solidFill>
              <a:srgbClr val="FF0000"/>
            </a:solidFill>
            <a:miter lim="800000"/>
            <a:headEnd/>
            <a:tailEnd/>
          </a:ln>
          <a:effectLst/>
        </p:spPr>
        <p:txBody>
          <a:bodyPr wrap="square" lIns="90488" tIns="44450" rIns="90488" bIns="44450">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a:lnSpc>
                <a:spcPct val="80000"/>
              </a:lnSpc>
              <a:spcBef>
                <a:spcPct val="50000"/>
              </a:spcBef>
              <a:buClrTx/>
              <a:buSzTx/>
              <a:buFontTx/>
              <a:buNone/>
            </a:pPr>
            <a:r>
              <a:rPr lang="en-US" altLang="en-US" sz="2400" dirty="0">
                <a:latin typeface="Times New Roman" panose="02020603050405020304" pitchFamily="18" charset="0"/>
              </a:rPr>
              <a:t>Three-stage Sampling</a:t>
            </a:r>
          </a:p>
        </p:txBody>
      </p:sp>
      <p:sp>
        <p:nvSpPr>
          <p:cNvPr id="10" name="Rectangle 21">
            <a:extLst>
              <a:ext uri="{FF2B5EF4-FFF2-40B4-BE49-F238E27FC236}">
                <a16:creationId xmlns:a16="http://schemas.microsoft.com/office/drawing/2014/main" id="{D583953D-C2A2-7B48-DE2C-E15FAF3E14F1}"/>
              </a:ext>
            </a:extLst>
          </p:cNvPr>
          <p:cNvSpPr>
            <a:spLocks noChangeArrowheads="1"/>
          </p:cNvSpPr>
          <p:nvPr/>
        </p:nvSpPr>
        <p:spPr bwMode="auto">
          <a:xfrm>
            <a:off x="7561007" y="4582591"/>
            <a:ext cx="3950109" cy="1013098"/>
          </a:xfrm>
          <a:prstGeom prst="rect">
            <a:avLst/>
          </a:prstGeom>
          <a:noFill/>
          <a:ln w="12700">
            <a:solidFill>
              <a:srgbClr val="FF0000"/>
            </a:solidFill>
            <a:miter lim="800000"/>
            <a:headEnd/>
            <a:tailEnd/>
          </a:ln>
          <a:effectLst/>
        </p:spPr>
        <p:txBody>
          <a:bodyPr wrap="square" lIns="90488" tIns="44450" rIns="90488" bIns="44450">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just">
              <a:spcBef>
                <a:spcPct val="50000"/>
              </a:spcBef>
              <a:buClrTx/>
              <a:buSzTx/>
              <a:buNone/>
            </a:pPr>
            <a:r>
              <a:rPr lang="en-US" altLang="en-US" sz="2000" dirty="0">
                <a:latin typeface="Times New Roman" panose="02020603050405020304" pitchFamily="18" charset="0"/>
                <a:cs typeface="Times New Roman" panose="02020603050405020304" pitchFamily="18" charset="0"/>
              </a:rPr>
              <a:t>Selection of 2 out of the total sections in each of the selected higher secondary schools using SRS</a:t>
            </a:r>
          </a:p>
        </p:txBody>
      </p:sp>
      <p:sp>
        <p:nvSpPr>
          <p:cNvPr id="11" name="Rectangle 22">
            <a:extLst>
              <a:ext uri="{FF2B5EF4-FFF2-40B4-BE49-F238E27FC236}">
                <a16:creationId xmlns:a16="http://schemas.microsoft.com/office/drawing/2014/main" id="{54AAB8C1-F354-998D-6BCA-95D7443D5C06}"/>
              </a:ext>
            </a:extLst>
          </p:cNvPr>
          <p:cNvSpPr>
            <a:spLocks noChangeArrowheads="1"/>
          </p:cNvSpPr>
          <p:nvPr/>
        </p:nvSpPr>
        <p:spPr bwMode="auto">
          <a:xfrm>
            <a:off x="7561007" y="3409037"/>
            <a:ext cx="3950109" cy="1013098"/>
          </a:xfrm>
          <a:prstGeom prst="rect">
            <a:avLst/>
          </a:prstGeom>
          <a:noFill/>
          <a:ln w="12700">
            <a:solidFill>
              <a:srgbClr val="FF0000"/>
            </a:solidFill>
            <a:miter lim="800000"/>
            <a:headEnd/>
            <a:tailEnd/>
          </a:ln>
          <a:effectLst/>
        </p:spPr>
        <p:txBody>
          <a:bodyPr wrap="square" lIns="90488" tIns="44450" rIns="90488" bIns="44450">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None/>
            </a:pPr>
            <a:r>
              <a:rPr lang="en-US" altLang="en-US" sz="2000" dirty="0">
                <a:latin typeface="Times New Roman" panose="02020603050405020304" pitchFamily="18" charset="0"/>
                <a:cs typeface="Times New Roman" panose="02020603050405020304" pitchFamily="18" charset="0"/>
              </a:rPr>
              <a:t>Selection of 20 out of 100 higher secondary schools using simple random sampling/PPS sampling</a:t>
            </a:r>
          </a:p>
        </p:txBody>
      </p:sp>
      <p:sp>
        <p:nvSpPr>
          <p:cNvPr id="12" name="Rectangle 23">
            <a:extLst>
              <a:ext uri="{FF2B5EF4-FFF2-40B4-BE49-F238E27FC236}">
                <a16:creationId xmlns:a16="http://schemas.microsoft.com/office/drawing/2014/main" id="{0CAA2704-813E-2C3E-6DC9-0F17428AB6BD}"/>
              </a:ext>
            </a:extLst>
          </p:cNvPr>
          <p:cNvSpPr>
            <a:spLocks noChangeArrowheads="1"/>
          </p:cNvSpPr>
          <p:nvPr/>
        </p:nvSpPr>
        <p:spPr bwMode="auto">
          <a:xfrm>
            <a:off x="7561007" y="5751905"/>
            <a:ext cx="3950109" cy="1013098"/>
          </a:xfrm>
          <a:prstGeom prst="rect">
            <a:avLst/>
          </a:prstGeom>
          <a:noFill/>
          <a:ln w="12700">
            <a:solidFill>
              <a:srgbClr val="FF0000"/>
            </a:solidFill>
            <a:miter lim="800000"/>
            <a:headEnd/>
            <a:tailEnd/>
          </a:ln>
          <a:effectLst/>
        </p:spPr>
        <p:txBody>
          <a:bodyPr wrap="square" lIns="90488" tIns="44450" rIns="90488" bIns="44450">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just">
              <a:spcBef>
                <a:spcPct val="50000"/>
              </a:spcBef>
              <a:buClrTx/>
              <a:buSzTx/>
              <a:buNone/>
            </a:pPr>
            <a:r>
              <a:rPr lang="en-US" altLang="en-US" sz="2000" dirty="0">
                <a:latin typeface="Times New Roman" panose="02020603050405020304" pitchFamily="18" charset="0"/>
                <a:cs typeface="Times New Roman" panose="02020603050405020304" pitchFamily="18" charset="0"/>
              </a:rPr>
              <a:t>Selection of 30 students from each section of the selected higher secondary school</a:t>
            </a:r>
          </a:p>
        </p:txBody>
      </p:sp>
      <p:sp>
        <p:nvSpPr>
          <p:cNvPr id="13" name="Rectangle 26">
            <a:extLst>
              <a:ext uri="{FF2B5EF4-FFF2-40B4-BE49-F238E27FC236}">
                <a16:creationId xmlns:a16="http://schemas.microsoft.com/office/drawing/2014/main" id="{5B8B72E1-94FC-5763-1F70-19B5E328CA91}"/>
              </a:ext>
            </a:extLst>
          </p:cNvPr>
          <p:cNvSpPr>
            <a:spLocks noChangeArrowheads="1"/>
          </p:cNvSpPr>
          <p:nvPr/>
        </p:nvSpPr>
        <p:spPr bwMode="auto">
          <a:xfrm>
            <a:off x="730045" y="3525402"/>
            <a:ext cx="3576484" cy="1013098"/>
          </a:xfrm>
          <a:prstGeom prst="rect">
            <a:avLst/>
          </a:prstGeom>
          <a:noFill/>
          <a:ln w="12700">
            <a:solidFill>
              <a:srgbClr val="FF0000"/>
            </a:solidFill>
            <a:miter lim="800000"/>
            <a:headEnd/>
            <a:tailEnd/>
          </a:ln>
          <a:effectLst/>
        </p:spPr>
        <p:txBody>
          <a:bodyPr wrap="square" lIns="90488" tIns="44450" rIns="90488" bIns="44450">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just">
              <a:spcBef>
                <a:spcPct val="50000"/>
              </a:spcBef>
              <a:buClrTx/>
              <a:buSzTx/>
              <a:buNone/>
            </a:pPr>
            <a:r>
              <a:rPr lang="en-US" altLang="en-US" sz="2000" dirty="0">
                <a:latin typeface="Times New Roman" panose="02020603050405020304" pitchFamily="18" charset="0"/>
                <a:cs typeface="Times New Roman" panose="02020603050405020304" pitchFamily="18" charset="0"/>
              </a:rPr>
              <a:t>Selection of 20 out of 100 higher secondary schools using simple random sampling/PPS sampling</a:t>
            </a:r>
          </a:p>
        </p:txBody>
      </p:sp>
      <p:sp>
        <p:nvSpPr>
          <p:cNvPr id="18" name="Line 13">
            <a:extLst>
              <a:ext uri="{FF2B5EF4-FFF2-40B4-BE49-F238E27FC236}">
                <a16:creationId xmlns:a16="http://schemas.microsoft.com/office/drawing/2014/main" id="{6B5763D8-67F6-E31B-69B6-505451757809}"/>
              </a:ext>
            </a:extLst>
          </p:cNvPr>
          <p:cNvSpPr>
            <a:spLocks noChangeShapeType="1"/>
          </p:cNvSpPr>
          <p:nvPr/>
        </p:nvSpPr>
        <p:spPr bwMode="auto">
          <a:xfrm>
            <a:off x="2005780" y="3164749"/>
            <a:ext cx="0" cy="364645"/>
          </a:xfrm>
          <a:prstGeom prst="line">
            <a:avLst/>
          </a:prstGeom>
          <a:ln>
            <a:headEnd/>
            <a:tailEnd/>
          </a:ln>
        </p:spPr>
        <p:style>
          <a:lnRef idx="3">
            <a:schemeClr val="dk1"/>
          </a:lnRef>
          <a:fillRef idx="0">
            <a:schemeClr val="dk1"/>
          </a:fillRef>
          <a:effectRef idx="2">
            <a:schemeClr val="dk1"/>
          </a:effectRef>
          <a:fontRef idx="minor">
            <a:schemeClr val="tx1"/>
          </a:fontRef>
        </p:style>
        <p:txBody>
          <a:bodyPr wrap="none" anchor="ctr"/>
          <a:lstStyle/>
          <a:p>
            <a:endParaRPr lang="en-IN"/>
          </a:p>
        </p:txBody>
      </p:sp>
      <p:sp>
        <p:nvSpPr>
          <p:cNvPr id="19" name="Rectangle 26">
            <a:extLst>
              <a:ext uri="{FF2B5EF4-FFF2-40B4-BE49-F238E27FC236}">
                <a16:creationId xmlns:a16="http://schemas.microsoft.com/office/drawing/2014/main" id="{AE171AE1-914F-615A-2EAA-5835AFE2CB7E}"/>
              </a:ext>
            </a:extLst>
          </p:cNvPr>
          <p:cNvSpPr>
            <a:spLocks noChangeArrowheads="1"/>
          </p:cNvSpPr>
          <p:nvPr/>
        </p:nvSpPr>
        <p:spPr bwMode="auto">
          <a:xfrm>
            <a:off x="730045" y="4917526"/>
            <a:ext cx="3576484" cy="1320874"/>
          </a:xfrm>
          <a:prstGeom prst="rect">
            <a:avLst/>
          </a:prstGeom>
          <a:noFill/>
          <a:ln w="12700">
            <a:solidFill>
              <a:srgbClr val="FF0000"/>
            </a:solidFill>
            <a:miter lim="800000"/>
            <a:headEnd/>
            <a:tailEnd/>
          </a:ln>
          <a:effectLst/>
        </p:spPr>
        <p:txBody>
          <a:bodyPr wrap="square" lIns="90488" tIns="44450" rIns="90488" bIns="44450">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just">
              <a:spcBef>
                <a:spcPct val="50000"/>
              </a:spcBef>
              <a:buClrTx/>
              <a:buSzTx/>
              <a:buNone/>
            </a:pPr>
            <a:r>
              <a:rPr lang="en-US" altLang="en-US" sz="2000" dirty="0">
                <a:latin typeface="Times New Roman" panose="02020603050405020304" pitchFamily="18" charset="0"/>
                <a:cs typeface="Times New Roman" panose="02020603050405020304" pitchFamily="18" charset="0"/>
              </a:rPr>
              <a:t>Selection of 60 out of the total number of higher secondary students in each of the selected school</a:t>
            </a:r>
          </a:p>
        </p:txBody>
      </p:sp>
      <p:sp>
        <p:nvSpPr>
          <p:cNvPr id="20" name="Line 13">
            <a:extLst>
              <a:ext uri="{FF2B5EF4-FFF2-40B4-BE49-F238E27FC236}">
                <a16:creationId xmlns:a16="http://schemas.microsoft.com/office/drawing/2014/main" id="{601EB457-E824-17D9-B86F-8D6F81F66B0A}"/>
              </a:ext>
            </a:extLst>
          </p:cNvPr>
          <p:cNvSpPr>
            <a:spLocks noChangeShapeType="1"/>
          </p:cNvSpPr>
          <p:nvPr/>
        </p:nvSpPr>
        <p:spPr bwMode="auto">
          <a:xfrm>
            <a:off x="2025444" y="4538500"/>
            <a:ext cx="0" cy="364645"/>
          </a:xfrm>
          <a:prstGeom prst="line">
            <a:avLst/>
          </a:prstGeom>
          <a:ln>
            <a:headEnd/>
            <a:tailEnd/>
          </a:ln>
        </p:spPr>
        <p:style>
          <a:lnRef idx="3">
            <a:schemeClr val="dk1"/>
          </a:lnRef>
          <a:fillRef idx="0">
            <a:schemeClr val="dk1"/>
          </a:fillRef>
          <a:effectRef idx="2">
            <a:schemeClr val="dk1"/>
          </a:effectRef>
          <a:fontRef idx="minor">
            <a:schemeClr val="tx1"/>
          </a:fontRef>
        </p:style>
        <p:txBody>
          <a:bodyPr wrap="none" anchor="ctr"/>
          <a:lstStyle/>
          <a:p>
            <a:endParaRPr lang="en-IN"/>
          </a:p>
        </p:txBody>
      </p:sp>
      <p:sp>
        <p:nvSpPr>
          <p:cNvPr id="21" name="Line 17">
            <a:extLst>
              <a:ext uri="{FF2B5EF4-FFF2-40B4-BE49-F238E27FC236}">
                <a16:creationId xmlns:a16="http://schemas.microsoft.com/office/drawing/2014/main" id="{9F63041F-B45A-73A9-1113-0B1300491395}"/>
              </a:ext>
            </a:extLst>
          </p:cNvPr>
          <p:cNvSpPr>
            <a:spLocks noChangeShapeType="1"/>
          </p:cNvSpPr>
          <p:nvPr/>
        </p:nvSpPr>
        <p:spPr bwMode="auto">
          <a:xfrm>
            <a:off x="10068230" y="3074987"/>
            <a:ext cx="0" cy="354013"/>
          </a:xfrm>
          <a:prstGeom prst="line">
            <a:avLst/>
          </a:prstGeom>
          <a:ln>
            <a:headEnd/>
            <a:tailEnd/>
          </a:ln>
        </p:spPr>
        <p:style>
          <a:lnRef idx="3">
            <a:schemeClr val="dk1"/>
          </a:lnRef>
          <a:fillRef idx="0">
            <a:schemeClr val="dk1"/>
          </a:fillRef>
          <a:effectRef idx="2">
            <a:schemeClr val="dk1"/>
          </a:effectRef>
          <a:fontRef idx="minor">
            <a:schemeClr val="tx1"/>
          </a:fontRef>
        </p:style>
        <p:txBody>
          <a:bodyPr wrap="none" anchor="ctr"/>
          <a:lstStyle/>
          <a:p>
            <a:endParaRPr lang="en-IN"/>
          </a:p>
        </p:txBody>
      </p:sp>
      <p:sp>
        <p:nvSpPr>
          <p:cNvPr id="22" name="Line 17">
            <a:extLst>
              <a:ext uri="{FF2B5EF4-FFF2-40B4-BE49-F238E27FC236}">
                <a16:creationId xmlns:a16="http://schemas.microsoft.com/office/drawing/2014/main" id="{8D68604D-8F78-14D0-0F9E-CB1D3FD97E7F}"/>
              </a:ext>
            </a:extLst>
          </p:cNvPr>
          <p:cNvSpPr>
            <a:spLocks noChangeShapeType="1"/>
          </p:cNvSpPr>
          <p:nvPr/>
        </p:nvSpPr>
        <p:spPr bwMode="auto">
          <a:xfrm>
            <a:off x="10068230" y="4405584"/>
            <a:ext cx="0" cy="177007"/>
          </a:xfrm>
          <a:prstGeom prst="line">
            <a:avLst/>
          </a:prstGeom>
          <a:ln>
            <a:headEnd/>
            <a:tailEnd/>
          </a:ln>
        </p:spPr>
        <p:style>
          <a:lnRef idx="3">
            <a:schemeClr val="dk1"/>
          </a:lnRef>
          <a:fillRef idx="0">
            <a:schemeClr val="dk1"/>
          </a:fillRef>
          <a:effectRef idx="2">
            <a:schemeClr val="dk1"/>
          </a:effectRef>
          <a:fontRef idx="minor">
            <a:schemeClr val="tx1"/>
          </a:fontRef>
        </p:style>
        <p:txBody>
          <a:bodyPr wrap="none" anchor="ctr"/>
          <a:lstStyle/>
          <a:p>
            <a:endParaRPr lang="en-IN"/>
          </a:p>
        </p:txBody>
      </p:sp>
      <p:sp>
        <p:nvSpPr>
          <p:cNvPr id="23" name="Line 17">
            <a:extLst>
              <a:ext uri="{FF2B5EF4-FFF2-40B4-BE49-F238E27FC236}">
                <a16:creationId xmlns:a16="http://schemas.microsoft.com/office/drawing/2014/main" id="{96146B7C-EBD2-1A0D-A86E-BBC21E80A399}"/>
              </a:ext>
            </a:extLst>
          </p:cNvPr>
          <p:cNvSpPr>
            <a:spLocks noChangeShapeType="1"/>
          </p:cNvSpPr>
          <p:nvPr/>
        </p:nvSpPr>
        <p:spPr bwMode="auto">
          <a:xfrm>
            <a:off x="10068230" y="5574898"/>
            <a:ext cx="0" cy="177007"/>
          </a:xfrm>
          <a:prstGeom prst="line">
            <a:avLst/>
          </a:prstGeom>
          <a:ln>
            <a:headEnd/>
            <a:tailEnd/>
          </a:ln>
        </p:spPr>
        <p:style>
          <a:lnRef idx="3">
            <a:schemeClr val="dk1"/>
          </a:lnRef>
          <a:fillRef idx="0">
            <a:schemeClr val="dk1"/>
          </a:fillRef>
          <a:effectRef idx="2">
            <a:schemeClr val="dk1"/>
          </a:effectRef>
          <a:fontRef idx="minor">
            <a:schemeClr val="tx1"/>
          </a:fontRef>
        </p:style>
        <p:txBody>
          <a:bodyPr wrap="none" anchor="ctr"/>
          <a:lstStyle/>
          <a:p>
            <a:endParaRPr lang="en-IN"/>
          </a:p>
        </p:txBody>
      </p:sp>
      <p:sp>
        <p:nvSpPr>
          <p:cNvPr id="24" name="Rectangle 23">
            <a:extLst>
              <a:ext uri="{FF2B5EF4-FFF2-40B4-BE49-F238E27FC236}">
                <a16:creationId xmlns:a16="http://schemas.microsoft.com/office/drawing/2014/main" id="{6745D2FC-A53E-E5F1-D878-FEA967F6857F}"/>
              </a:ext>
            </a:extLst>
          </p:cNvPr>
          <p:cNvSpPr/>
          <p:nvPr/>
        </p:nvSpPr>
        <p:spPr>
          <a:xfrm>
            <a:off x="0" y="0"/>
            <a:ext cx="12192000" cy="6858000"/>
          </a:xfrm>
          <a:prstGeom prst="rect">
            <a:avLst/>
          </a:prstGeom>
          <a:noFill/>
          <a:ln w="76200">
            <a:solidFill>
              <a:schemeClr val="accent4">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9495214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01A59-CE17-8CDF-D74C-F36FCB334786}"/>
              </a:ext>
            </a:extLst>
          </p:cNvPr>
          <p:cNvSpPr>
            <a:spLocks noGrp="1"/>
          </p:cNvSpPr>
          <p:nvPr>
            <p:ph type="title"/>
          </p:nvPr>
        </p:nvSpPr>
        <p:spPr>
          <a:xfrm>
            <a:off x="464574" y="2547887"/>
            <a:ext cx="10515600" cy="1325563"/>
          </a:xfrm>
        </p:spPr>
        <p:txBody>
          <a:bodyPr>
            <a:normAutofit fontScale="90000"/>
          </a:bodyPr>
          <a:lstStyle/>
          <a:p>
            <a:pPr algn="ctr"/>
            <a:r>
              <a:rPr lang="en-US" altLang="en-US" b="1" dirty="0">
                <a:solidFill>
                  <a:srgbClr val="0070C0"/>
                </a:solidFill>
                <a:latin typeface="Times New Roman" panose="02020603050405020304" pitchFamily="18" charset="0"/>
              </a:rPr>
              <a:t>Non-Probability Sampling</a:t>
            </a:r>
            <a:br>
              <a:rPr lang="en-US" altLang="en-US" b="1" dirty="0">
                <a:solidFill>
                  <a:srgbClr val="0070C0"/>
                </a:solidFill>
                <a:latin typeface="Times New Roman" panose="02020603050405020304" pitchFamily="18" charset="0"/>
              </a:rPr>
            </a:br>
            <a:r>
              <a:rPr lang="en-US" altLang="en-US" sz="2700" b="1" dirty="0">
                <a:solidFill>
                  <a:srgbClr val="0070C0"/>
                </a:solidFill>
                <a:latin typeface="Times New Roman" panose="02020603050405020304" pitchFamily="18" charset="0"/>
              </a:rPr>
              <a:t>(Non-random Sampling)</a:t>
            </a:r>
            <a:br>
              <a:rPr lang="en-US" altLang="en-US" b="1" dirty="0">
                <a:latin typeface="Times New Roman" panose="02020603050405020304" pitchFamily="18" charset="0"/>
              </a:rPr>
            </a:br>
            <a:endParaRPr lang="en-IN" dirty="0"/>
          </a:p>
        </p:txBody>
      </p:sp>
      <p:sp>
        <p:nvSpPr>
          <p:cNvPr id="3" name="Rectangle 2">
            <a:extLst>
              <a:ext uri="{FF2B5EF4-FFF2-40B4-BE49-F238E27FC236}">
                <a16:creationId xmlns:a16="http://schemas.microsoft.com/office/drawing/2014/main" id="{B767EA4D-F56A-9896-FBA0-CE6E53346452}"/>
              </a:ext>
            </a:extLst>
          </p:cNvPr>
          <p:cNvSpPr/>
          <p:nvPr/>
        </p:nvSpPr>
        <p:spPr>
          <a:xfrm>
            <a:off x="0" y="0"/>
            <a:ext cx="12192000" cy="6858000"/>
          </a:xfrm>
          <a:prstGeom prst="rect">
            <a:avLst/>
          </a:prstGeom>
          <a:noFill/>
          <a:ln w="76200">
            <a:solidFill>
              <a:schemeClr val="accent4">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a:extLst>
              <a:ext uri="{FF2B5EF4-FFF2-40B4-BE49-F238E27FC236}">
                <a16:creationId xmlns:a16="http://schemas.microsoft.com/office/drawing/2014/main" id="{1EFFBC90-7344-22A1-9ECB-AD51701C3CEE}"/>
              </a:ext>
            </a:extLst>
          </p:cNvPr>
          <p:cNvSpPr txBox="1"/>
          <p:nvPr/>
        </p:nvSpPr>
        <p:spPr>
          <a:xfrm>
            <a:off x="4414684" y="5211096"/>
            <a:ext cx="7344695" cy="1569660"/>
          </a:xfrm>
          <a:prstGeom prst="rect">
            <a:avLst/>
          </a:prstGeom>
          <a:noFill/>
          <a:ln>
            <a:noFill/>
          </a:ln>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Non-probability sampling relies on non-random selection methods, often based on convenience or judgment, where not all population members have an equal or known chance of being included.</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3571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8BF98-32CA-5B9E-7207-7AF30A0CB4CB}"/>
              </a:ext>
            </a:extLst>
          </p:cNvPr>
          <p:cNvSpPr>
            <a:spLocks noGrp="1"/>
          </p:cNvSpPr>
          <p:nvPr>
            <p:ph type="title"/>
          </p:nvPr>
        </p:nvSpPr>
        <p:spPr/>
        <p:txBody>
          <a:bodyPr/>
          <a:lstStyle/>
          <a:p>
            <a:pPr algn="ctr"/>
            <a:r>
              <a:rPr lang="en-US" dirty="0">
                <a:solidFill>
                  <a:srgbClr val="0070C0"/>
                </a:solidFill>
                <a:latin typeface="Times New Roman" panose="02020603050405020304" pitchFamily="18" charset="0"/>
                <a:cs typeface="Times New Roman" panose="02020603050405020304" pitchFamily="18" charset="0"/>
              </a:rPr>
              <a:t>Volunteer Sampling</a:t>
            </a:r>
            <a:br>
              <a:rPr lang="en-IN" dirty="0">
                <a:solidFill>
                  <a:srgbClr val="0070C0"/>
                </a:solidFill>
                <a:latin typeface="Times New Roman" panose="02020603050405020304" pitchFamily="18" charset="0"/>
                <a:cs typeface="Times New Roman" panose="02020603050405020304" pitchFamily="18" charset="0"/>
              </a:rPr>
            </a:br>
            <a:endParaRPr lang="en-IN" dirty="0">
              <a:solidFill>
                <a:srgbClr val="0070C0"/>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DCFE7BA4-ED18-8094-330C-1644F70BEA4A}"/>
              </a:ext>
            </a:extLst>
          </p:cNvPr>
          <p:cNvSpPr/>
          <p:nvPr/>
        </p:nvSpPr>
        <p:spPr>
          <a:xfrm>
            <a:off x="0" y="0"/>
            <a:ext cx="12192000" cy="6858000"/>
          </a:xfrm>
          <a:prstGeom prst="rect">
            <a:avLst/>
          </a:prstGeom>
          <a:noFill/>
          <a:ln w="76200">
            <a:solidFill>
              <a:schemeClr val="accent4">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a:extLst>
              <a:ext uri="{FF2B5EF4-FFF2-40B4-BE49-F238E27FC236}">
                <a16:creationId xmlns:a16="http://schemas.microsoft.com/office/drawing/2014/main" id="{2C04EB73-B88C-6802-7928-6BA02CAF912D}"/>
              </a:ext>
            </a:extLst>
          </p:cNvPr>
          <p:cNvSpPr txBox="1"/>
          <p:nvPr/>
        </p:nvSpPr>
        <p:spPr>
          <a:xfrm>
            <a:off x="511277" y="1818969"/>
            <a:ext cx="5161935" cy="2554545"/>
          </a:xfrm>
          <a:prstGeom prst="rect">
            <a:avLst/>
          </a:prstGeom>
          <a:noFill/>
          <a:ln>
            <a:noFill/>
          </a:ln>
        </p:spPr>
        <p:txBody>
          <a:bodyPr wrap="square" rtlCol="0">
            <a:spAutoFit/>
          </a:bodyPr>
          <a:lstStyle/>
          <a:p>
            <a:pPr algn="just"/>
            <a:r>
              <a:rPr lang="en-US" sz="2000" dirty="0">
                <a:latin typeface="Times New Roman" panose="02020603050405020304" pitchFamily="18" charset="0"/>
                <a:cs typeface="Times New Roman" panose="02020603050405020304" pitchFamily="18" charset="0"/>
              </a:rPr>
              <a:t>Volunteer sampling in medical research involves recruiting participants who willingly offer to participate in a study, often through advertisements or by reaching out to specific support groups or online communities. This method is frequently used when studying rare conditions or when ethical considerations prevent random selection</a:t>
            </a:r>
            <a:r>
              <a:rPr lang="en-US" dirty="0"/>
              <a:t>.</a:t>
            </a:r>
            <a:endParaRPr lang="en-IN" sz="28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0269C0CC-6E16-90E2-0117-66F1E5C62EC5}"/>
              </a:ext>
            </a:extLst>
          </p:cNvPr>
          <p:cNvSpPr txBox="1"/>
          <p:nvPr/>
        </p:nvSpPr>
        <p:spPr>
          <a:xfrm>
            <a:off x="7030065" y="4373514"/>
            <a:ext cx="4945625" cy="1692771"/>
          </a:xfrm>
          <a:prstGeom prst="rect">
            <a:avLst/>
          </a:prstGeom>
          <a:noFill/>
          <a:ln>
            <a:noFill/>
          </a:ln>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Example</a:t>
            </a:r>
          </a:p>
          <a:p>
            <a:pPr algn="just"/>
            <a:r>
              <a:rPr lang="en-US" sz="2000" dirty="0">
                <a:latin typeface="Times New Roman" panose="02020603050405020304" pitchFamily="18" charset="0"/>
                <a:cs typeface="Times New Roman" panose="02020603050405020304" pitchFamily="18" charset="0"/>
              </a:rPr>
              <a:t>Individuals with specific medical conditions might volunteer to participate in clinical trials to potentially benefit from new treatments, even if there's a chance of side effects. </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3226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B4451-00B0-6038-52DD-BA477B1E09AE}"/>
              </a:ext>
            </a:extLst>
          </p:cNvPr>
          <p:cNvSpPr>
            <a:spLocks noGrp="1"/>
          </p:cNvSpPr>
          <p:nvPr>
            <p:ph type="title"/>
          </p:nvPr>
        </p:nvSpPr>
        <p:spPr>
          <a:xfrm>
            <a:off x="838200" y="386740"/>
            <a:ext cx="10515600" cy="1325563"/>
          </a:xfrm>
        </p:spPr>
        <p:txBody>
          <a:bodyPr/>
          <a:lstStyle/>
          <a:p>
            <a:pPr algn="ctr"/>
            <a:r>
              <a:rPr lang="en-US" dirty="0">
                <a:solidFill>
                  <a:srgbClr val="0070C0"/>
                </a:solidFill>
                <a:latin typeface="Times New Roman" panose="02020603050405020304" pitchFamily="18" charset="0"/>
                <a:cs typeface="Times New Roman" panose="02020603050405020304" pitchFamily="18" charset="0"/>
              </a:rPr>
              <a:t>Quota Sampling</a:t>
            </a:r>
            <a:br>
              <a:rPr lang="en-IN" dirty="0"/>
            </a:br>
            <a:endParaRPr lang="en-IN" dirty="0"/>
          </a:p>
        </p:txBody>
      </p:sp>
      <p:sp>
        <p:nvSpPr>
          <p:cNvPr id="3" name="Rectangle 2">
            <a:extLst>
              <a:ext uri="{FF2B5EF4-FFF2-40B4-BE49-F238E27FC236}">
                <a16:creationId xmlns:a16="http://schemas.microsoft.com/office/drawing/2014/main" id="{03323262-F96D-09B8-AE1F-528271B2EFA5}"/>
              </a:ext>
            </a:extLst>
          </p:cNvPr>
          <p:cNvSpPr/>
          <p:nvPr/>
        </p:nvSpPr>
        <p:spPr>
          <a:xfrm>
            <a:off x="0" y="0"/>
            <a:ext cx="12192000" cy="6858000"/>
          </a:xfrm>
          <a:prstGeom prst="rect">
            <a:avLst/>
          </a:prstGeom>
          <a:noFill/>
          <a:ln w="76200">
            <a:solidFill>
              <a:schemeClr val="accent4">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5" name="Picture 4">
            <a:extLst>
              <a:ext uri="{FF2B5EF4-FFF2-40B4-BE49-F238E27FC236}">
                <a16:creationId xmlns:a16="http://schemas.microsoft.com/office/drawing/2014/main" id="{54854147-855C-3889-1661-1961D0D66B19}"/>
              </a:ext>
            </a:extLst>
          </p:cNvPr>
          <p:cNvPicPr>
            <a:picLocks noChangeAspect="1"/>
          </p:cNvPicPr>
          <p:nvPr/>
        </p:nvPicPr>
        <p:blipFill>
          <a:blip r:embed="rId2">
            <a:extLst>
              <a:ext uri="{28A0092B-C50C-407E-A947-70E740481C1C}">
                <a14:useLocalDpi xmlns:a14="http://schemas.microsoft.com/office/drawing/2010/main" val="0"/>
              </a:ext>
            </a:extLst>
          </a:blip>
          <a:srcRect t="17844" b="15774"/>
          <a:stretch>
            <a:fillRect/>
          </a:stretch>
        </p:blipFill>
        <p:spPr>
          <a:xfrm>
            <a:off x="1722438" y="1307690"/>
            <a:ext cx="8162886" cy="3244645"/>
          </a:xfrm>
          <a:prstGeom prst="rect">
            <a:avLst/>
          </a:prstGeom>
        </p:spPr>
      </p:pic>
      <p:sp>
        <p:nvSpPr>
          <p:cNvPr id="4" name="TextBox 3">
            <a:extLst>
              <a:ext uri="{FF2B5EF4-FFF2-40B4-BE49-F238E27FC236}">
                <a16:creationId xmlns:a16="http://schemas.microsoft.com/office/drawing/2014/main" id="{B48CD0EF-75C6-FBD1-8D00-6B0C66BAC966}"/>
              </a:ext>
            </a:extLst>
          </p:cNvPr>
          <p:cNvSpPr txBox="1"/>
          <p:nvPr/>
        </p:nvSpPr>
        <p:spPr>
          <a:xfrm>
            <a:off x="304799" y="4857452"/>
            <a:ext cx="11710219" cy="1631216"/>
          </a:xfrm>
          <a:prstGeom prst="rect">
            <a:avLst/>
          </a:prstGeom>
          <a:noFill/>
          <a:ln>
            <a:noFill/>
          </a:ln>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Example</a:t>
            </a:r>
          </a:p>
          <a:p>
            <a:pPr algn="just"/>
            <a:r>
              <a:rPr lang="en-US" sz="2400" dirty="0">
                <a:latin typeface="Times New Roman" panose="02020603050405020304" pitchFamily="18" charset="0"/>
                <a:cs typeface="Times New Roman" panose="02020603050405020304" pitchFamily="18" charset="0"/>
              </a:rPr>
              <a:t>A medical institute will conduct a study on arthritis patients and will set a quota of 60 women and 40 men (above 50 years of age) to be examined per day. Hence, the first 60 women and 40 men (above 50 years of age) visiting the institute will be included in the study.</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2247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79A36-8686-3E22-CE74-722C04E4BFDF}"/>
              </a:ext>
            </a:extLst>
          </p:cNvPr>
          <p:cNvSpPr>
            <a:spLocks noGrp="1"/>
          </p:cNvSpPr>
          <p:nvPr>
            <p:ph type="title"/>
          </p:nvPr>
        </p:nvSpPr>
        <p:spPr/>
        <p:txBody>
          <a:bodyPr/>
          <a:lstStyle/>
          <a:p>
            <a:pPr algn="ctr"/>
            <a:r>
              <a:rPr lang="en-US" dirty="0">
                <a:solidFill>
                  <a:srgbClr val="0070C0"/>
                </a:solidFill>
                <a:latin typeface="Times New Roman" panose="02020603050405020304" pitchFamily="18" charset="0"/>
                <a:cs typeface="Times New Roman" panose="02020603050405020304" pitchFamily="18" charset="0"/>
              </a:rPr>
              <a:t>Convenience Sampling</a:t>
            </a:r>
            <a:br>
              <a:rPr lang="en-IN" dirty="0"/>
            </a:br>
            <a:endParaRPr lang="en-IN" dirty="0"/>
          </a:p>
        </p:txBody>
      </p:sp>
      <p:sp>
        <p:nvSpPr>
          <p:cNvPr id="3" name="Rectangle 2">
            <a:extLst>
              <a:ext uri="{FF2B5EF4-FFF2-40B4-BE49-F238E27FC236}">
                <a16:creationId xmlns:a16="http://schemas.microsoft.com/office/drawing/2014/main" id="{99BB8C4F-36C7-F0A7-3C89-8332121246E2}"/>
              </a:ext>
            </a:extLst>
          </p:cNvPr>
          <p:cNvSpPr/>
          <p:nvPr/>
        </p:nvSpPr>
        <p:spPr>
          <a:xfrm>
            <a:off x="0" y="0"/>
            <a:ext cx="12192000" cy="6858000"/>
          </a:xfrm>
          <a:prstGeom prst="rect">
            <a:avLst/>
          </a:prstGeom>
          <a:noFill/>
          <a:ln w="76200">
            <a:solidFill>
              <a:schemeClr val="accent4">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5" name="Picture 4">
            <a:extLst>
              <a:ext uri="{FF2B5EF4-FFF2-40B4-BE49-F238E27FC236}">
                <a16:creationId xmlns:a16="http://schemas.microsoft.com/office/drawing/2014/main" id="{EBC77B60-AB32-82AD-32A4-9FEC06ADE8AD}"/>
              </a:ext>
            </a:extLst>
          </p:cNvPr>
          <p:cNvPicPr>
            <a:picLocks noChangeAspect="1"/>
          </p:cNvPicPr>
          <p:nvPr/>
        </p:nvPicPr>
        <p:blipFill>
          <a:blip r:embed="rId2">
            <a:extLst>
              <a:ext uri="{28A0092B-C50C-407E-A947-70E740481C1C}">
                <a14:useLocalDpi xmlns:a14="http://schemas.microsoft.com/office/drawing/2010/main" val="0"/>
              </a:ext>
            </a:extLst>
          </a:blip>
          <a:srcRect t="17545"/>
          <a:stretch>
            <a:fillRect/>
          </a:stretch>
        </p:blipFill>
        <p:spPr>
          <a:xfrm>
            <a:off x="599769" y="1558550"/>
            <a:ext cx="7089058" cy="4934325"/>
          </a:xfrm>
          <a:prstGeom prst="rect">
            <a:avLst/>
          </a:prstGeom>
        </p:spPr>
      </p:pic>
      <p:sp>
        <p:nvSpPr>
          <p:cNvPr id="4" name="TextBox 3">
            <a:extLst>
              <a:ext uri="{FF2B5EF4-FFF2-40B4-BE49-F238E27FC236}">
                <a16:creationId xmlns:a16="http://schemas.microsoft.com/office/drawing/2014/main" id="{EC153D9C-3189-9705-BDBC-375AC11ACF60}"/>
              </a:ext>
            </a:extLst>
          </p:cNvPr>
          <p:cNvSpPr txBox="1"/>
          <p:nvPr/>
        </p:nvSpPr>
        <p:spPr>
          <a:xfrm>
            <a:off x="7826479" y="1968560"/>
            <a:ext cx="4129548" cy="4585871"/>
          </a:xfrm>
          <a:prstGeom prst="rect">
            <a:avLst/>
          </a:prstGeom>
          <a:noFill/>
          <a:ln>
            <a:noFill/>
          </a:ln>
        </p:spPr>
        <p:txBody>
          <a:bodyPr wrap="square" rtlCol="0">
            <a:spAutoFit/>
          </a:bodyPr>
          <a:lstStyle/>
          <a:p>
            <a:pPr marL="457200" indent="-457200" algn="just">
              <a:buClr>
                <a:srgbClr val="0070C0"/>
              </a:buCl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Subjects are selected on the basis of their availability and convenience of the researcher.</a:t>
            </a:r>
          </a:p>
          <a:p>
            <a:pPr marL="457200" indent="-457200" algn="just">
              <a:buClr>
                <a:srgbClr val="0070C0"/>
              </a:buCl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lgn="ctr"/>
            <a:r>
              <a:rPr lang="en-US" sz="2800" b="1" dirty="0">
                <a:latin typeface="Times New Roman" panose="02020603050405020304" pitchFamily="18" charset="0"/>
                <a:cs typeface="Times New Roman" panose="02020603050405020304" pitchFamily="18" charset="0"/>
              </a:rPr>
              <a:t>Example</a:t>
            </a:r>
          </a:p>
          <a:p>
            <a:pPr marL="342900" indent="-342900" algn="just">
              <a:buClr>
                <a:srgbClr val="0070C0"/>
              </a:buCl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study on pain management in a hospital might use convenience sampling by including patients who are currently in the hospital and meet the study criteria.</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773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3626-869D-897E-D190-6FD78196993C}"/>
              </a:ext>
            </a:extLst>
          </p:cNvPr>
          <p:cNvSpPr>
            <a:spLocks noGrp="1"/>
          </p:cNvSpPr>
          <p:nvPr>
            <p:ph type="title"/>
          </p:nvPr>
        </p:nvSpPr>
        <p:spPr>
          <a:xfrm>
            <a:off x="838200" y="286063"/>
            <a:ext cx="10515600" cy="982299"/>
          </a:xfrm>
        </p:spPr>
        <p:txBody>
          <a:bodyPr>
            <a:normAutofit fontScale="90000"/>
          </a:bodyPr>
          <a:lstStyle/>
          <a:p>
            <a:pPr algn="ctr"/>
            <a:r>
              <a:rPr lang="en-US" dirty="0">
                <a:solidFill>
                  <a:srgbClr val="0070C0"/>
                </a:solidFill>
                <a:latin typeface="Times New Roman" panose="02020603050405020304" pitchFamily="18" charset="0"/>
                <a:cs typeface="Times New Roman" panose="02020603050405020304" pitchFamily="18" charset="0"/>
              </a:rPr>
              <a:t>Purposive Sampling</a:t>
            </a:r>
            <a:br>
              <a:rPr lang="en-IN" dirty="0">
                <a:solidFill>
                  <a:srgbClr val="0070C0"/>
                </a:solidFill>
                <a:latin typeface="Times New Roman" panose="02020603050405020304" pitchFamily="18" charset="0"/>
                <a:cs typeface="Times New Roman" panose="02020603050405020304" pitchFamily="18" charset="0"/>
              </a:rPr>
            </a:br>
            <a:endParaRPr lang="en-IN" dirty="0">
              <a:solidFill>
                <a:srgbClr val="0070C0"/>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38C5C0FF-127C-638A-894B-6375E520BE38}"/>
              </a:ext>
            </a:extLst>
          </p:cNvPr>
          <p:cNvSpPr/>
          <p:nvPr/>
        </p:nvSpPr>
        <p:spPr>
          <a:xfrm>
            <a:off x="0" y="0"/>
            <a:ext cx="12192000" cy="6858000"/>
          </a:xfrm>
          <a:prstGeom prst="rect">
            <a:avLst/>
          </a:prstGeom>
          <a:noFill/>
          <a:ln w="76200">
            <a:solidFill>
              <a:schemeClr val="accent4">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5" name="Picture 4">
            <a:extLst>
              <a:ext uri="{FF2B5EF4-FFF2-40B4-BE49-F238E27FC236}">
                <a16:creationId xmlns:a16="http://schemas.microsoft.com/office/drawing/2014/main" id="{43B24BE9-9706-9370-F466-454E3AC718D2}"/>
              </a:ext>
            </a:extLst>
          </p:cNvPr>
          <p:cNvPicPr>
            <a:picLocks noChangeAspect="1"/>
          </p:cNvPicPr>
          <p:nvPr/>
        </p:nvPicPr>
        <p:blipFill>
          <a:blip r:embed="rId2">
            <a:extLst>
              <a:ext uri="{28A0092B-C50C-407E-A947-70E740481C1C}">
                <a14:useLocalDpi xmlns:a14="http://schemas.microsoft.com/office/drawing/2010/main" val="0"/>
              </a:ext>
            </a:extLst>
          </a:blip>
          <a:srcRect t="14749"/>
          <a:stretch>
            <a:fillRect/>
          </a:stretch>
        </p:blipFill>
        <p:spPr>
          <a:xfrm>
            <a:off x="354162" y="1435510"/>
            <a:ext cx="7110876" cy="3409960"/>
          </a:xfrm>
          <a:prstGeom prst="rect">
            <a:avLst/>
          </a:prstGeom>
        </p:spPr>
      </p:pic>
      <p:sp>
        <p:nvSpPr>
          <p:cNvPr id="4" name="TextBox 3">
            <a:extLst>
              <a:ext uri="{FF2B5EF4-FFF2-40B4-BE49-F238E27FC236}">
                <a16:creationId xmlns:a16="http://schemas.microsoft.com/office/drawing/2014/main" id="{64FB9F10-EA11-1A07-21C4-D4EA635E6539}"/>
              </a:ext>
            </a:extLst>
          </p:cNvPr>
          <p:cNvSpPr txBox="1"/>
          <p:nvPr/>
        </p:nvSpPr>
        <p:spPr>
          <a:xfrm>
            <a:off x="7747752" y="3982065"/>
            <a:ext cx="4247014" cy="2739211"/>
          </a:xfrm>
          <a:prstGeom prst="rect">
            <a:avLst/>
          </a:prstGeom>
          <a:noFill/>
          <a:ln>
            <a:noFill/>
          </a:ln>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Example</a:t>
            </a:r>
          </a:p>
          <a:p>
            <a:pPr algn="just"/>
            <a:r>
              <a:rPr lang="en-US" sz="2400" dirty="0">
                <a:latin typeface="Times New Roman" panose="02020603050405020304" pitchFamily="18" charset="0"/>
                <a:cs typeface="Times New Roman" panose="02020603050405020304" pitchFamily="18" charset="0"/>
              </a:rPr>
              <a:t>A study on the experiences of nurses during the COVID-19 pandemic might use purposive sampling to select nurses from different regions and healthcare settings. </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5469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7043D-A61F-E642-99D9-BDFD198F65E9}"/>
              </a:ext>
            </a:extLst>
          </p:cNvPr>
          <p:cNvSpPr>
            <a:spLocks noGrp="1"/>
          </p:cNvSpPr>
          <p:nvPr>
            <p:ph type="title"/>
          </p:nvPr>
        </p:nvSpPr>
        <p:spPr/>
        <p:txBody>
          <a:bodyPr/>
          <a:lstStyle/>
          <a:p>
            <a:pPr algn="ctr"/>
            <a:r>
              <a:rPr lang="en-US" dirty="0">
                <a:solidFill>
                  <a:srgbClr val="0070C0"/>
                </a:solidFill>
                <a:latin typeface="Times New Roman" panose="02020603050405020304" pitchFamily="18" charset="0"/>
                <a:cs typeface="Times New Roman" panose="02020603050405020304" pitchFamily="18" charset="0"/>
              </a:rPr>
              <a:t>Snowball Sampling</a:t>
            </a:r>
            <a:br>
              <a:rPr lang="en-IN" dirty="0">
                <a:solidFill>
                  <a:srgbClr val="0070C0"/>
                </a:solidFill>
                <a:latin typeface="Times New Roman" panose="02020603050405020304" pitchFamily="18" charset="0"/>
                <a:cs typeface="Times New Roman" panose="02020603050405020304" pitchFamily="18" charset="0"/>
              </a:rPr>
            </a:br>
            <a:endParaRPr lang="en-IN" dirty="0">
              <a:solidFill>
                <a:srgbClr val="0070C0"/>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AB4ECF20-A7F4-DE55-6FA2-F484052F4306}"/>
              </a:ext>
            </a:extLst>
          </p:cNvPr>
          <p:cNvSpPr/>
          <p:nvPr/>
        </p:nvSpPr>
        <p:spPr>
          <a:xfrm>
            <a:off x="0" y="0"/>
            <a:ext cx="12192000" cy="6858000"/>
          </a:xfrm>
          <a:prstGeom prst="rect">
            <a:avLst/>
          </a:prstGeom>
          <a:noFill/>
          <a:ln w="76200">
            <a:solidFill>
              <a:schemeClr val="accent4">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7" name="Picture 6">
            <a:extLst>
              <a:ext uri="{FF2B5EF4-FFF2-40B4-BE49-F238E27FC236}">
                <a16:creationId xmlns:a16="http://schemas.microsoft.com/office/drawing/2014/main" id="{C524C031-ABCA-4EE5-160D-1DE3F8AB5A4C}"/>
              </a:ext>
            </a:extLst>
          </p:cNvPr>
          <p:cNvPicPr>
            <a:picLocks noChangeAspect="1"/>
          </p:cNvPicPr>
          <p:nvPr/>
        </p:nvPicPr>
        <p:blipFill>
          <a:blip r:embed="rId2">
            <a:extLst>
              <a:ext uri="{28A0092B-C50C-407E-A947-70E740481C1C}">
                <a14:useLocalDpi xmlns:a14="http://schemas.microsoft.com/office/drawing/2010/main" val="0"/>
              </a:ext>
            </a:extLst>
          </a:blip>
          <a:srcRect t="24652" b="7957"/>
          <a:stretch>
            <a:fillRect/>
          </a:stretch>
        </p:blipFill>
        <p:spPr>
          <a:xfrm>
            <a:off x="218253" y="1595283"/>
            <a:ext cx="7921519" cy="3667433"/>
          </a:xfrm>
          <a:prstGeom prst="rect">
            <a:avLst/>
          </a:prstGeom>
        </p:spPr>
      </p:pic>
      <p:sp>
        <p:nvSpPr>
          <p:cNvPr id="5" name="TextBox 4">
            <a:extLst>
              <a:ext uri="{FF2B5EF4-FFF2-40B4-BE49-F238E27FC236}">
                <a16:creationId xmlns:a16="http://schemas.microsoft.com/office/drawing/2014/main" id="{4CB1140D-5DA4-3DD1-7068-F557DBD4CC12}"/>
              </a:ext>
            </a:extLst>
          </p:cNvPr>
          <p:cNvSpPr txBox="1"/>
          <p:nvPr/>
        </p:nvSpPr>
        <p:spPr>
          <a:xfrm>
            <a:off x="8414470" y="3635476"/>
            <a:ext cx="3559277" cy="3108543"/>
          </a:xfrm>
          <a:prstGeom prst="rect">
            <a:avLst/>
          </a:prstGeom>
          <a:noFill/>
          <a:ln>
            <a:noFill/>
          </a:ln>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Example</a:t>
            </a:r>
          </a:p>
          <a:p>
            <a:pPr algn="just"/>
            <a:r>
              <a:rPr lang="en-US" sz="2400" dirty="0">
                <a:latin typeface="Times New Roman" panose="02020603050405020304" pitchFamily="18" charset="0"/>
                <a:cs typeface="Times New Roman" panose="02020603050405020304" pitchFamily="18" charset="0"/>
              </a:rPr>
              <a:t>In studies on HIV/AIDS, snowball sampling has been used to estimate prevalence among injection drug users and understand risk behaviors within this population. </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4223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9A319-9AD5-D70A-7C79-E3C732A33F37}"/>
              </a:ext>
            </a:extLst>
          </p:cNvPr>
          <p:cNvSpPr>
            <a:spLocks noGrp="1"/>
          </p:cNvSpPr>
          <p:nvPr>
            <p:ph type="title"/>
          </p:nvPr>
        </p:nvSpPr>
        <p:spPr>
          <a:xfrm>
            <a:off x="563880" y="18255"/>
            <a:ext cx="10515600" cy="1325563"/>
          </a:xfrm>
          <a:noFill/>
          <a:ln>
            <a:noFill/>
          </a:ln>
        </p:spPr>
        <p:txBody>
          <a:bodyPr>
            <a:normAutofit/>
          </a:bodyPr>
          <a:lstStyle/>
          <a:p>
            <a:pPr algn="ctr"/>
            <a:r>
              <a:rPr lang="en-IN" sz="4800" dirty="0">
                <a:solidFill>
                  <a:srgbClr val="0070C0"/>
                </a:solidFill>
                <a:latin typeface="Times New Roman" panose="02020603050405020304" pitchFamily="18" charset="0"/>
                <a:cs typeface="Times New Roman" panose="02020603050405020304" pitchFamily="18" charset="0"/>
              </a:rPr>
              <a:t>Study Design</a:t>
            </a:r>
          </a:p>
        </p:txBody>
      </p:sp>
      <p:sp>
        <p:nvSpPr>
          <p:cNvPr id="3" name="Content Placeholder 2">
            <a:extLst>
              <a:ext uri="{FF2B5EF4-FFF2-40B4-BE49-F238E27FC236}">
                <a16:creationId xmlns:a16="http://schemas.microsoft.com/office/drawing/2014/main" id="{07A1D766-A1DD-5575-74EB-9368528E17E7}"/>
              </a:ext>
            </a:extLst>
          </p:cNvPr>
          <p:cNvSpPr>
            <a:spLocks noGrp="1"/>
          </p:cNvSpPr>
          <p:nvPr>
            <p:ph idx="1"/>
          </p:nvPr>
        </p:nvSpPr>
        <p:spPr>
          <a:xfrm>
            <a:off x="767080" y="1253331"/>
            <a:ext cx="10515600" cy="4351338"/>
          </a:xfrm>
          <a:noFill/>
          <a:ln>
            <a:noFill/>
          </a:ln>
        </p:spPr>
        <p:txBody>
          <a:bodyPr/>
          <a:lstStyle/>
          <a:p>
            <a:pPr marL="0" indent="0">
              <a:buNone/>
            </a:pPr>
            <a:r>
              <a:rPr lang="en-US" dirty="0">
                <a:latin typeface="Times New Roman" panose="02020603050405020304" pitchFamily="18" charset="0"/>
                <a:cs typeface="Times New Roman" panose="02020603050405020304" pitchFamily="18" charset="0"/>
              </a:rPr>
              <a:t>The most common study design used in research studies:</a:t>
            </a:r>
          </a:p>
          <a:p>
            <a:pPr>
              <a:buClr>
                <a:srgbClr val="0070C0"/>
              </a:buClr>
            </a:pPr>
            <a:r>
              <a:rPr lang="en-US" dirty="0">
                <a:latin typeface="Times New Roman" panose="02020603050405020304" pitchFamily="18" charset="0"/>
                <a:cs typeface="Times New Roman" panose="02020603050405020304" pitchFamily="18" charset="0"/>
              </a:rPr>
              <a:t>Cross sectional study</a:t>
            </a:r>
          </a:p>
          <a:p>
            <a:pPr>
              <a:buClr>
                <a:srgbClr val="0070C0"/>
              </a:buClr>
            </a:pPr>
            <a:r>
              <a:rPr lang="en-US" dirty="0">
                <a:latin typeface="Times New Roman" panose="02020603050405020304" pitchFamily="18" charset="0"/>
                <a:cs typeface="Times New Roman" panose="02020603050405020304" pitchFamily="18" charset="0"/>
              </a:rPr>
              <a:t>Case control study</a:t>
            </a:r>
          </a:p>
          <a:p>
            <a:pPr>
              <a:buClr>
                <a:srgbClr val="0070C0"/>
              </a:buClr>
            </a:pPr>
            <a:r>
              <a:rPr lang="en-US" dirty="0">
                <a:latin typeface="Times New Roman" panose="02020603050405020304" pitchFamily="18" charset="0"/>
                <a:cs typeface="Times New Roman" panose="02020603050405020304" pitchFamily="18" charset="0"/>
              </a:rPr>
              <a:t>Cohort study</a:t>
            </a:r>
          </a:p>
        </p:txBody>
      </p:sp>
      <p:sp>
        <p:nvSpPr>
          <p:cNvPr id="4" name="Rectangle 3">
            <a:extLst>
              <a:ext uri="{FF2B5EF4-FFF2-40B4-BE49-F238E27FC236}">
                <a16:creationId xmlns:a16="http://schemas.microsoft.com/office/drawing/2014/main" id="{1F3071C4-684F-93BD-A71E-8AF6FA08A3D1}"/>
              </a:ext>
            </a:extLst>
          </p:cNvPr>
          <p:cNvSpPr/>
          <p:nvPr/>
        </p:nvSpPr>
        <p:spPr>
          <a:xfrm>
            <a:off x="0" y="0"/>
            <a:ext cx="12192000" cy="6858000"/>
          </a:xfrm>
          <a:prstGeom prst="rect">
            <a:avLst/>
          </a:prstGeom>
          <a:noFill/>
          <a:ln w="76200">
            <a:solidFill>
              <a:schemeClr val="accent4">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6" name="Picture 5">
            <a:extLst>
              <a:ext uri="{FF2B5EF4-FFF2-40B4-BE49-F238E27FC236}">
                <a16:creationId xmlns:a16="http://schemas.microsoft.com/office/drawing/2014/main" id="{09B2A327-CA2A-02DE-E715-0820F313F0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9860" y="3429000"/>
            <a:ext cx="8672280" cy="3299142"/>
          </a:xfrm>
          <a:prstGeom prst="rect">
            <a:avLst/>
          </a:prstGeom>
        </p:spPr>
      </p:pic>
    </p:spTree>
    <p:extLst>
      <p:ext uri="{BB962C8B-B14F-4D97-AF65-F5344CB8AC3E}">
        <p14:creationId xmlns:p14="http://schemas.microsoft.com/office/powerpoint/2010/main" val="13911336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76B46-2A55-F3E2-8AF5-5BCB0808AD77}"/>
              </a:ext>
            </a:extLst>
          </p:cNvPr>
          <p:cNvSpPr>
            <a:spLocks noGrp="1"/>
          </p:cNvSpPr>
          <p:nvPr>
            <p:ph type="title"/>
          </p:nvPr>
        </p:nvSpPr>
        <p:spPr/>
        <p:txBody>
          <a:bodyPr>
            <a:normAutofit/>
          </a:bodyPr>
          <a:lstStyle/>
          <a:p>
            <a:pPr algn="ctr"/>
            <a:r>
              <a:rPr lang="en-IN" sz="4800" dirty="0">
                <a:solidFill>
                  <a:srgbClr val="0070C0"/>
                </a:solidFill>
                <a:latin typeface="Times New Roman" panose="02020603050405020304" pitchFamily="18" charset="0"/>
                <a:cs typeface="Times New Roman" panose="02020603050405020304" pitchFamily="18" charset="0"/>
              </a:rPr>
              <a:t>Hypothesis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0DBD645-DB24-3AE1-E83F-530A8E8446AB}"/>
                  </a:ext>
                </a:extLst>
              </p:cNvPr>
              <p:cNvSpPr>
                <a:spLocks noGrp="1"/>
              </p:cNvSpPr>
              <p:nvPr>
                <p:ph idx="1"/>
              </p:nvPr>
            </p:nvSpPr>
            <p:spPr/>
            <p:txBody>
              <a:bodyPr/>
              <a:lstStyle/>
              <a:p>
                <a:pPr marL="0" indent="0">
                  <a:buNone/>
                </a:pPr>
                <a:r>
                  <a:rPr lang="en-IN" dirty="0">
                    <a:latin typeface="Times New Roman" panose="02020603050405020304" pitchFamily="18" charset="0"/>
                    <a:cs typeface="Times New Roman" panose="02020603050405020304" pitchFamily="18" charset="0"/>
                  </a:rPr>
                  <a:t>Effectiveness of two drugs (A and B)</a:t>
                </a:r>
              </a:p>
              <a:p>
                <a:pPr marL="0" indent="0">
                  <a:buNone/>
                </a:pPr>
                <a:r>
                  <a:rPr lang="en-IN" dirty="0">
                    <a:latin typeface="Times New Roman" panose="02020603050405020304" pitchFamily="18" charset="0"/>
                    <a:cs typeface="Times New Roman" panose="02020603050405020304" pitchFamily="18" charset="0"/>
                  </a:rPr>
                  <a:t>	</a:t>
                </a:r>
              </a:p>
              <a:p>
                <a:pPr marL="0" indent="0">
                  <a:buNone/>
                </a:pPr>
                <a:r>
                  <a:rPr lang="en-IN" dirty="0">
                    <a:latin typeface="Times New Roman" panose="02020603050405020304" pitchFamily="18" charset="0"/>
                    <a:cs typeface="Times New Roman" panose="02020603050405020304" pitchFamily="18" charset="0"/>
                  </a:rPr>
                  <a:t>	Null Hypothesis (</a:t>
                </a:r>
                <a14:m>
                  <m:oMath xmlns:m="http://schemas.openxmlformats.org/officeDocument/2006/math">
                    <m:sSub>
                      <m:sSubPr>
                        <m:ctrlPr>
                          <a:rPr lang="en-IN" i="1" smtClean="0">
                            <a:latin typeface="Cambria Math" panose="02040503050406030204" pitchFamily="18" charset="0"/>
                            <a:cs typeface="Times New Roman" panose="02020603050405020304" pitchFamily="18" charset="0"/>
                          </a:rPr>
                        </m:ctrlPr>
                      </m:sSubPr>
                      <m:e>
                        <m:r>
                          <a:rPr lang="en-IN" b="0" i="1" smtClean="0">
                            <a:latin typeface="Cambria Math" panose="02040503050406030204" pitchFamily="18" charset="0"/>
                            <a:cs typeface="Times New Roman" panose="02020603050405020304" pitchFamily="18" charset="0"/>
                          </a:rPr>
                          <m:t>𝐻</m:t>
                        </m:r>
                      </m:e>
                      <m:sub>
                        <m:r>
                          <a:rPr lang="en-IN" b="0" i="1" smtClean="0">
                            <a:latin typeface="Cambria Math" panose="02040503050406030204" pitchFamily="18" charset="0"/>
                            <a:cs typeface="Times New Roman" panose="02020603050405020304" pitchFamily="18" charset="0"/>
                          </a:rPr>
                          <m:t>0</m:t>
                        </m:r>
                      </m:sub>
                    </m:sSub>
                  </m:oMath>
                </a14:m>
                <a:r>
                  <a:rPr lang="en-IN" dirty="0">
                    <a:latin typeface="Times New Roman" panose="02020603050405020304" pitchFamily="18" charset="0"/>
                    <a:cs typeface="Times New Roman" panose="02020603050405020304" pitchFamily="18" charset="0"/>
                  </a:rPr>
                  <a:t>): </a:t>
                </a:r>
                <a14:m>
                  <m:oMath xmlns:m="http://schemas.openxmlformats.org/officeDocument/2006/math">
                    <m:r>
                      <a:rPr lang="en-IN" i="1" dirty="0" smtClean="0">
                        <a:latin typeface="Cambria Math" panose="02040503050406030204" pitchFamily="18" charset="0"/>
                        <a:cs typeface="Times New Roman" panose="02020603050405020304" pitchFamily="18" charset="0"/>
                      </a:rPr>
                      <m:t>𝐴</m:t>
                    </m:r>
                    <m:r>
                      <a:rPr lang="en-IN" i="1" dirty="0" smtClean="0">
                        <a:latin typeface="Cambria Math" panose="02040503050406030204" pitchFamily="18" charset="0"/>
                        <a:cs typeface="Times New Roman" panose="02020603050405020304" pitchFamily="18" charset="0"/>
                      </a:rPr>
                      <m:t>=</m:t>
                    </m:r>
                    <m:r>
                      <a:rPr lang="en-IN" i="1" dirty="0" smtClean="0">
                        <a:latin typeface="Cambria Math" panose="02040503050406030204" pitchFamily="18" charset="0"/>
                        <a:cs typeface="Times New Roman" panose="02020603050405020304" pitchFamily="18" charset="0"/>
                      </a:rPr>
                      <m:t>𝐵</m:t>
                    </m:r>
                  </m:oMath>
                </a14:m>
                <a:endParaRPr lang="en-IN" dirty="0">
                  <a:latin typeface="Times New Roman" panose="02020603050405020304" pitchFamily="18" charset="0"/>
                  <a:cs typeface="Times New Roman" panose="02020603050405020304" pitchFamily="18" charset="0"/>
                </a:endParaRPr>
              </a:p>
              <a:p>
                <a:pPr marL="0" indent="0">
                  <a:buNone/>
                </a:pPr>
                <a:endParaRPr lang="en-IN" dirty="0">
                  <a:latin typeface="Times New Roman" panose="02020603050405020304" pitchFamily="18" charset="0"/>
                  <a:cs typeface="Times New Roman" panose="02020603050405020304" pitchFamily="18" charset="0"/>
                </a:endParaRPr>
              </a:p>
              <a:p>
                <a:pPr marL="0" indent="0">
                  <a:buNone/>
                </a:pPr>
                <a:r>
                  <a:rPr lang="en-IN" dirty="0">
                    <a:latin typeface="Times New Roman" panose="02020603050405020304" pitchFamily="18" charset="0"/>
                    <a:cs typeface="Times New Roman" panose="02020603050405020304" pitchFamily="18" charset="0"/>
                  </a:rPr>
                  <a:t>	Alternative Hypothesis (</a:t>
                </a:r>
                <a14:m>
                  <m:oMath xmlns:m="http://schemas.openxmlformats.org/officeDocument/2006/math">
                    <m:sSub>
                      <m:sSubPr>
                        <m:ctrlPr>
                          <a:rPr lang="en-IN" i="1">
                            <a:latin typeface="Cambria Math" panose="02040503050406030204" pitchFamily="18" charset="0"/>
                            <a:cs typeface="Times New Roman" panose="02020603050405020304" pitchFamily="18" charset="0"/>
                          </a:rPr>
                        </m:ctrlPr>
                      </m:sSubPr>
                      <m:e>
                        <m:r>
                          <a:rPr lang="en-IN" i="1">
                            <a:latin typeface="Cambria Math" panose="02040503050406030204" pitchFamily="18" charset="0"/>
                            <a:cs typeface="Times New Roman" panose="02020603050405020304" pitchFamily="18" charset="0"/>
                          </a:rPr>
                          <m:t>𝐻</m:t>
                        </m:r>
                      </m:e>
                      <m:sub>
                        <m:r>
                          <a:rPr lang="en-IN" b="0" i="1" smtClean="0">
                            <a:latin typeface="Cambria Math" panose="02040503050406030204" pitchFamily="18" charset="0"/>
                            <a:cs typeface="Times New Roman" panose="02020603050405020304" pitchFamily="18" charset="0"/>
                          </a:rPr>
                          <m:t>1</m:t>
                        </m:r>
                      </m:sub>
                    </m:sSub>
                  </m:oMath>
                </a14:m>
                <a:r>
                  <a:rPr lang="en-IN" dirty="0">
                    <a:latin typeface="Times New Roman" panose="02020603050405020304" pitchFamily="18" charset="0"/>
                    <a:cs typeface="Times New Roman" panose="02020603050405020304" pitchFamily="18" charset="0"/>
                  </a:rPr>
                  <a:t>):</a:t>
                </a:r>
              </a:p>
              <a:p>
                <a:pPr marL="0" indent="0">
                  <a:buNone/>
                </a:pPr>
                <a:r>
                  <a:rPr lang="en-IN" dirty="0">
                    <a:latin typeface="Times New Roman" panose="02020603050405020304" pitchFamily="18" charset="0"/>
                    <a:cs typeface="Times New Roman" panose="02020603050405020304" pitchFamily="18" charset="0"/>
                  </a:rPr>
                  <a:t>			 </a:t>
                </a:r>
                <a14:m>
                  <m:oMath xmlns:m="http://schemas.openxmlformats.org/officeDocument/2006/math">
                    <m:r>
                      <a:rPr lang="en-IN" i="1" dirty="0" smtClean="0">
                        <a:latin typeface="Cambria Math" panose="02040503050406030204" pitchFamily="18" charset="0"/>
                        <a:cs typeface="Times New Roman" panose="02020603050405020304" pitchFamily="18" charset="0"/>
                      </a:rPr>
                      <m:t>𝐴</m:t>
                    </m:r>
                    <m:r>
                      <a:rPr lang="en-IN" i="1" dirty="0" smtClean="0">
                        <a:latin typeface="Cambria Math" panose="02040503050406030204" pitchFamily="18" charset="0"/>
                        <a:cs typeface="Times New Roman" panose="02020603050405020304" pitchFamily="18" charset="0"/>
                      </a:rPr>
                      <m:t> </m:t>
                    </m:r>
                    <m:r>
                      <a:rPr lang="en-IN" i="0" dirty="0">
                        <a:latin typeface="Cambria Math" panose="02040503050406030204" pitchFamily="18" charset="0"/>
                        <a:ea typeface="Cambria Math" panose="02040503050406030204" pitchFamily="18" charset="0"/>
                        <a:cs typeface="Times New Roman" panose="02020603050405020304" pitchFamily="18" charset="0"/>
                      </a:rPr>
                      <m:t>≠</m:t>
                    </m:r>
                    <m:r>
                      <a:rPr lang="en-IN" i="1" dirty="0" smtClean="0">
                        <a:latin typeface="Cambria Math" panose="02040503050406030204" pitchFamily="18" charset="0"/>
                        <a:cs typeface="Times New Roman" panose="02020603050405020304" pitchFamily="18" charset="0"/>
                      </a:rPr>
                      <m:t> </m:t>
                    </m:r>
                    <m:r>
                      <a:rPr lang="en-IN" i="1" dirty="0" smtClean="0">
                        <a:latin typeface="Cambria Math" panose="02040503050406030204" pitchFamily="18" charset="0"/>
                        <a:cs typeface="Times New Roman" panose="02020603050405020304" pitchFamily="18" charset="0"/>
                      </a:rPr>
                      <m:t>𝐵</m:t>
                    </m:r>
                    <m:r>
                      <a:rPr lang="en-IN" i="1" dirty="0" smtClean="0">
                        <a:latin typeface="Cambria Math" panose="02040503050406030204" pitchFamily="18" charset="0"/>
                        <a:cs typeface="Times New Roman" panose="02020603050405020304" pitchFamily="18" charset="0"/>
                      </a:rPr>
                      <m:t> </m:t>
                    </m:r>
                  </m:oMath>
                </a14:m>
                <a:r>
                  <a:rPr lang="en-IN" dirty="0">
                    <a:latin typeface="Times New Roman" panose="02020603050405020304" pitchFamily="18" charset="0"/>
                    <a:cs typeface="Times New Roman" panose="02020603050405020304" pitchFamily="18" charset="0"/>
                  </a:rPr>
                  <a:t>(Two sided) 			</a:t>
                </a:r>
              </a:p>
              <a:p>
                <a:pPr marL="0" indent="0">
                  <a:buNone/>
                </a:pPr>
                <a:r>
                  <a:rPr lang="en-IN" dirty="0">
                    <a:latin typeface="Times New Roman" panose="02020603050405020304" pitchFamily="18" charset="0"/>
                    <a:cs typeface="Times New Roman" panose="02020603050405020304" pitchFamily="18" charset="0"/>
                  </a:rPr>
                  <a:t>			</a:t>
                </a:r>
                <a14:m>
                  <m:oMath xmlns:m="http://schemas.openxmlformats.org/officeDocument/2006/math">
                    <m:r>
                      <a:rPr lang="en-IN" i="1" dirty="0" smtClean="0">
                        <a:latin typeface="Cambria Math" panose="02040503050406030204" pitchFamily="18" charset="0"/>
                        <a:cs typeface="Times New Roman" panose="02020603050405020304" pitchFamily="18" charset="0"/>
                      </a:rPr>
                      <m:t> </m:t>
                    </m:r>
                    <m:r>
                      <a:rPr lang="en-IN" i="1" dirty="0" smtClean="0">
                        <a:latin typeface="Cambria Math" panose="02040503050406030204" pitchFamily="18" charset="0"/>
                        <a:cs typeface="Times New Roman" panose="02020603050405020304" pitchFamily="18" charset="0"/>
                      </a:rPr>
                      <m:t>𝐴</m:t>
                    </m:r>
                    <m:r>
                      <a:rPr lang="en-IN" i="1" dirty="0" smtClean="0">
                        <a:latin typeface="Cambria Math" panose="02040503050406030204" pitchFamily="18" charset="0"/>
                        <a:cs typeface="Times New Roman" panose="02020603050405020304" pitchFamily="18" charset="0"/>
                      </a:rPr>
                      <m:t> &lt; </m:t>
                    </m:r>
                    <m:r>
                      <a:rPr lang="en-IN" i="1" dirty="0" smtClean="0">
                        <a:latin typeface="Cambria Math" panose="02040503050406030204" pitchFamily="18" charset="0"/>
                        <a:cs typeface="Times New Roman" panose="02020603050405020304" pitchFamily="18" charset="0"/>
                      </a:rPr>
                      <m:t>𝐵</m:t>
                    </m:r>
                    <m:r>
                      <a:rPr lang="en-IN" i="1" dirty="0" smtClean="0">
                        <a:latin typeface="Cambria Math" panose="02040503050406030204" pitchFamily="18" charset="0"/>
                        <a:cs typeface="Times New Roman" panose="02020603050405020304" pitchFamily="18" charset="0"/>
                      </a:rPr>
                      <m:t> </m:t>
                    </m:r>
                  </m:oMath>
                </a14:m>
                <a:r>
                  <a:rPr lang="en-IN" dirty="0">
                    <a:latin typeface="Times New Roman" panose="02020603050405020304" pitchFamily="18" charset="0"/>
                    <a:cs typeface="Times New Roman" panose="02020603050405020304" pitchFamily="18" charset="0"/>
                  </a:rPr>
                  <a:t>(one sided) </a:t>
                </a:r>
              </a:p>
              <a:p>
                <a:pPr marL="0" indent="0">
                  <a:buNone/>
                </a:pPr>
                <a:r>
                  <a:rPr lang="en-IN" dirty="0">
                    <a:latin typeface="Times New Roman" panose="02020603050405020304" pitchFamily="18" charset="0"/>
                    <a:cs typeface="Times New Roman" panose="02020603050405020304" pitchFamily="18" charset="0"/>
                  </a:rPr>
                  <a:t>			</a:t>
                </a:r>
                <a14:m>
                  <m:oMath xmlns:m="http://schemas.openxmlformats.org/officeDocument/2006/math">
                    <m:r>
                      <a:rPr lang="en-IN" i="1" dirty="0" smtClean="0">
                        <a:latin typeface="Cambria Math" panose="02040503050406030204" pitchFamily="18" charset="0"/>
                        <a:cs typeface="Times New Roman" panose="02020603050405020304" pitchFamily="18" charset="0"/>
                      </a:rPr>
                      <m:t>𝐴</m:t>
                    </m:r>
                    <m:r>
                      <a:rPr lang="en-IN" i="1" dirty="0" smtClean="0">
                        <a:latin typeface="Cambria Math" panose="02040503050406030204" pitchFamily="18" charset="0"/>
                        <a:cs typeface="Times New Roman" panose="02020603050405020304" pitchFamily="18" charset="0"/>
                      </a:rPr>
                      <m:t> &gt;</m:t>
                    </m:r>
                    <m:r>
                      <a:rPr lang="en-IN" i="1" dirty="0" smtClean="0">
                        <a:latin typeface="Cambria Math" panose="02040503050406030204" pitchFamily="18" charset="0"/>
                        <a:cs typeface="Times New Roman" panose="02020603050405020304" pitchFamily="18" charset="0"/>
                      </a:rPr>
                      <m:t>𝐵</m:t>
                    </m:r>
                    <m:r>
                      <a:rPr lang="en-IN" i="1" dirty="0" smtClean="0">
                        <a:latin typeface="Cambria Math" panose="02040503050406030204" pitchFamily="18" charset="0"/>
                        <a:cs typeface="Times New Roman" panose="02020603050405020304" pitchFamily="18" charset="0"/>
                      </a:rPr>
                      <m:t> </m:t>
                    </m:r>
                  </m:oMath>
                </a14:m>
                <a:r>
                  <a:rPr lang="en-IN" dirty="0">
                    <a:latin typeface="Times New Roman" panose="02020603050405020304" pitchFamily="18" charset="0"/>
                    <a:cs typeface="Times New Roman" panose="02020603050405020304" pitchFamily="18" charset="0"/>
                  </a:rPr>
                  <a:t>(one sided)</a:t>
                </a:r>
              </a:p>
            </p:txBody>
          </p:sp>
        </mc:Choice>
        <mc:Fallback xmlns="">
          <p:sp>
            <p:nvSpPr>
              <p:cNvPr id="3" name="Content Placeholder 2">
                <a:extLst>
                  <a:ext uri="{FF2B5EF4-FFF2-40B4-BE49-F238E27FC236}">
                    <a16:creationId xmlns:a16="http://schemas.microsoft.com/office/drawing/2014/main" id="{60DBD645-DB24-3AE1-E83F-530A8E8446AB}"/>
                  </a:ext>
                </a:extLst>
              </p:cNvPr>
              <p:cNvSpPr>
                <a:spLocks noGrp="1" noRot="1" noChangeAspect="1" noMove="1" noResize="1" noEditPoints="1" noAdjustHandles="1" noChangeArrowheads="1" noChangeShapeType="1" noTextEdit="1"/>
              </p:cNvSpPr>
              <p:nvPr>
                <p:ph idx="1"/>
              </p:nvPr>
            </p:nvSpPr>
            <p:spPr>
              <a:blipFill>
                <a:blip r:embed="rId2"/>
                <a:stretch>
                  <a:fillRect l="-1217" t="-2381"/>
                </a:stretch>
              </a:blipFill>
            </p:spPr>
            <p:txBody>
              <a:bodyPr/>
              <a:lstStyle/>
              <a:p>
                <a:r>
                  <a:rPr lang="en-IN">
                    <a:noFill/>
                  </a:rPr>
                  <a:t> </a:t>
                </a:r>
              </a:p>
            </p:txBody>
          </p:sp>
        </mc:Fallback>
      </mc:AlternateContent>
      <p:sp>
        <p:nvSpPr>
          <p:cNvPr id="4" name="Rectangle 3">
            <a:extLst>
              <a:ext uri="{FF2B5EF4-FFF2-40B4-BE49-F238E27FC236}">
                <a16:creationId xmlns:a16="http://schemas.microsoft.com/office/drawing/2014/main" id="{0CDDB0BB-8716-053F-DE2A-708F9E8125B1}"/>
              </a:ext>
            </a:extLst>
          </p:cNvPr>
          <p:cNvSpPr/>
          <p:nvPr/>
        </p:nvSpPr>
        <p:spPr>
          <a:xfrm>
            <a:off x="0" y="0"/>
            <a:ext cx="12192000" cy="6858000"/>
          </a:xfrm>
          <a:prstGeom prst="rect">
            <a:avLst/>
          </a:prstGeom>
          <a:noFill/>
          <a:ln w="76200">
            <a:solidFill>
              <a:schemeClr val="accent4">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663001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FC3D7-88DA-A9EA-B5BA-774DEDD00FFE}"/>
              </a:ext>
            </a:extLst>
          </p:cNvPr>
          <p:cNvSpPr>
            <a:spLocks noGrp="1"/>
          </p:cNvSpPr>
          <p:nvPr>
            <p:ph type="title"/>
          </p:nvPr>
        </p:nvSpPr>
        <p:spPr>
          <a:xfrm>
            <a:off x="838200" y="365125"/>
            <a:ext cx="10584426" cy="1325563"/>
          </a:xfrm>
          <a:solidFill>
            <a:schemeClr val="bg1"/>
          </a:solidFill>
          <a:ln>
            <a:noFill/>
          </a:ln>
        </p:spPr>
        <p:txBody>
          <a:bodyPr>
            <a:normAutofit/>
          </a:bodyPr>
          <a:lstStyle/>
          <a:p>
            <a:pPr algn="ctr"/>
            <a:r>
              <a:rPr lang="en-US" altLang="en-US" sz="4800" dirty="0">
                <a:solidFill>
                  <a:srgbClr val="0070C0"/>
                </a:solidFill>
                <a:latin typeface="Times New Roman" panose="02020603050405020304" pitchFamily="18" charset="0"/>
                <a:cs typeface="Times New Roman" panose="02020603050405020304" pitchFamily="18" charset="0"/>
              </a:rPr>
              <a:t>What is Sampling?</a:t>
            </a:r>
          </a:p>
        </p:txBody>
      </p:sp>
      <p:sp>
        <p:nvSpPr>
          <p:cNvPr id="3" name="Content Placeholder 2">
            <a:extLst>
              <a:ext uri="{FF2B5EF4-FFF2-40B4-BE49-F238E27FC236}">
                <a16:creationId xmlns:a16="http://schemas.microsoft.com/office/drawing/2014/main" id="{CB3CD091-CF2E-C9F3-CDED-7050AF236164}"/>
              </a:ext>
            </a:extLst>
          </p:cNvPr>
          <p:cNvSpPr>
            <a:spLocks noGrp="1"/>
          </p:cNvSpPr>
          <p:nvPr>
            <p:ph idx="1"/>
          </p:nvPr>
        </p:nvSpPr>
        <p:spPr>
          <a:xfrm>
            <a:off x="757084" y="2600173"/>
            <a:ext cx="10665542" cy="3892702"/>
          </a:xfrm>
          <a:solidFill>
            <a:schemeClr val="bg1"/>
          </a:solidFill>
          <a:ln>
            <a:noFill/>
          </a:ln>
        </p:spPr>
        <p:txBody>
          <a:bodyPr>
            <a:normAutofit/>
          </a:bodyPr>
          <a:lstStyle/>
          <a:p>
            <a:pPr lvl="1">
              <a:buClr>
                <a:srgbClr val="0070C0"/>
              </a:buClr>
            </a:pPr>
            <a:endParaRPr lang="en-US" altLang="en-US" sz="2800" dirty="0">
              <a:latin typeface="Times New Roman" panose="02020603050405020304" pitchFamily="18" charset="0"/>
              <a:cs typeface="Times New Roman" panose="02020603050405020304" pitchFamily="18" charset="0"/>
            </a:endParaRPr>
          </a:p>
          <a:p>
            <a:pPr marL="0" indent="0">
              <a:buNone/>
            </a:pPr>
            <a:r>
              <a:rPr lang="en-US" altLang="en-US" sz="3600" dirty="0">
                <a:latin typeface="Times New Roman" panose="02020603050405020304" pitchFamily="18" charset="0"/>
                <a:cs typeface="Times New Roman" panose="02020603050405020304" pitchFamily="18" charset="0"/>
              </a:rPr>
              <a:t>Sampling is the process of learning about the population on the basis of a part of the population (called sample) drawn from the population.</a:t>
            </a:r>
          </a:p>
        </p:txBody>
      </p:sp>
      <p:sp>
        <p:nvSpPr>
          <p:cNvPr id="4" name="Rectangle 3">
            <a:extLst>
              <a:ext uri="{FF2B5EF4-FFF2-40B4-BE49-F238E27FC236}">
                <a16:creationId xmlns:a16="http://schemas.microsoft.com/office/drawing/2014/main" id="{B800B9D5-CF89-BA9F-F4F5-38103B9D275C}"/>
              </a:ext>
            </a:extLst>
          </p:cNvPr>
          <p:cNvSpPr/>
          <p:nvPr/>
        </p:nvSpPr>
        <p:spPr>
          <a:xfrm>
            <a:off x="0" y="0"/>
            <a:ext cx="12192000" cy="6858000"/>
          </a:xfrm>
          <a:prstGeom prst="rect">
            <a:avLst/>
          </a:prstGeom>
          <a:noFill/>
          <a:ln w="76200">
            <a:solidFill>
              <a:schemeClr val="accent4">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2593801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659AB-C2F7-13EA-6BD5-9E3C936CE0E3}"/>
              </a:ext>
            </a:extLst>
          </p:cNvPr>
          <p:cNvSpPr>
            <a:spLocks noGrp="1"/>
          </p:cNvSpPr>
          <p:nvPr>
            <p:ph type="title"/>
          </p:nvPr>
        </p:nvSpPr>
        <p:spPr/>
        <p:txBody>
          <a:bodyPr>
            <a:normAutofit/>
          </a:bodyPr>
          <a:lstStyle/>
          <a:p>
            <a:pPr algn="ctr"/>
            <a:r>
              <a:rPr lang="en-IN" sz="4800" dirty="0">
                <a:solidFill>
                  <a:srgbClr val="0070C0"/>
                </a:solidFill>
                <a:latin typeface="Times New Roman" panose="02020603050405020304" pitchFamily="18" charset="0"/>
                <a:cs typeface="Times New Roman" panose="02020603050405020304" pitchFamily="18" charset="0"/>
              </a:rPr>
              <a:t>Z values</a:t>
            </a:r>
          </a:p>
        </p:txBody>
      </p:sp>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8501D940-9424-49B8-05BD-7A01B441DBB9}"/>
                  </a:ext>
                </a:extLst>
              </p:cNvPr>
              <p:cNvGraphicFramePr>
                <a:graphicFrameLocks noGrp="1"/>
              </p:cNvGraphicFramePr>
              <p:nvPr>
                <p:ph idx="1"/>
                <p:extLst>
                  <p:ext uri="{D42A27DB-BD31-4B8C-83A1-F6EECF244321}">
                    <p14:modId xmlns:p14="http://schemas.microsoft.com/office/powerpoint/2010/main" val="2538948250"/>
                  </p:ext>
                </p:extLst>
              </p:nvPr>
            </p:nvGraphicFramePr>
            <p:xfrm>
              <a:off x="863600" y="1825625"/>
              <a:ext cx="10490200" cy="4216273"/>
            </p:xfrm>
            <a:graphic>
              <a:graphicData uri="http://schemas.openxmlformats.org/drawingml/2006/table">
                <a:tbl>
                  <a:tblPr firstRow="1" bandRow="1">
                    <a:tableStyleId>{8A107856-5554-42FB-B03E-39F5DBC370BA}</a:tableStyleId>
                  </a:tblPr>
                  <a:tblGrid>
                    <a:gridCol w="2077720">
                      <a:extLst>
                        <a:ext uri="{9D8B030D-6E8A-4147-A177-3AD203B41FA5}">
                          <a16:colId xmlns:a16="http://schemas.microsoft.com/office/drawing/2014/main" val="2740990925"/>
                        </a:ext>
                      </a:extLst>
                    </a:gridCol>
                    <a:gridCol w="2103120">
                      <a:extLst>
                        <a:ext uri="{9D8B030D-6E8A-4147-A177-3AD203B41FA5}">
                          <a16:colId xmlns:a16="http://schemas.microsoft.com/office/drawing/2014/main" val="3724629316"/>
                        </a:ext>
                      </a:extLst>
                    </a:gridCol>
                    <a:gridCol w="2103120">
                      <a:extLst>
                        <a:ext uri="{9D8B030D-6E8A-4147-A177-3AD203B41FA5}">
                          <a16:colId xmlns:a16="http://schemas.microsoft.com/office/drawing/2014/main" val="2071737139"/>
                        </a:ext>
                      </a:extLst>
                    </a:gridCol>
                    <a:gridCol w="2103120">
                      <a:extLst>
                        <a:ext uri="{9D8B030D-6E8A-4147-A177-3AD203B41FA5}">
                          <a16:colId xmlns:a16="http://schemas.microsoft.com/office/drawing/2014/main" val="110595986"/>
                        </a:ext>
                      </a:extLst>
                    </a:gridCol>
                    <a:gridCol w="2103120">
                      <a:extLst>
                        <a:ext uri="{9D8B030D-6E8A-4147-A177-3AD203B41FA5}">
                          <a16:colId xmlns:a16="http://schemas.microsoft.com/office/drawing/2014/main" val="3508646576"/>
                        </a:ext>
                      </a:extLst>
                    </a:gridCol>
                  </a:tblGrid>
                  <a:tr h="419735">
                    <a:tc rowSpan="3" gridSpan="2">
                      <a:txBody>
                        <a:bodyPr/>
                        <a:lstStyle/>
                        <a:p>
                          <a:pPr algn="ctr"/>
                          <a:endParaRPr lang="en-IN"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rowSpan="3" hMerge="1">
                      <a:txBody>
                        <a:bodyPr/>
                        <a:lstStyle/>
                        <a:p>
                          <a:endParaRPr lang="en-IN">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lang="en-IN" dirty="0">
                              <a:latin typeface="Times New Roman" panose="02020603050405020304" pitchFamily="18" charset="0"/>
                              <a:cs typeface="Times New Roman" panose="02020603050405020304" pitchFamily="18" charset="0"/>
                            </a:rPr>
                            <a:t>Z-value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0492112"/>
                      </a:ext>
                    </a:extLst>
                  </a:tr>
                  <a:tr h="426720">
                    <a:tc gridSpan="2" vMerge="1">
                      <a:txBody>
                        <a:bodyPr/>
                        <a:lstStyle/>
                        <a:p>
                          <a:endParaRPr lang="en-IN"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lang="en-IN"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dirty="0"/>
                            <a:t>Two sided test</a:t>
                          </a:r>
                          <a:endParaRPr lang="en-IN" i="1"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IN" i="1"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IN" dirty="0"/>
                            <a:t>One sided test</a:t>
                          </a:r>
                          <a:endParaRPr lang="en-IN" i="1"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80364805"/>
                      </a:ext>
                    </a:extLst>
                  </a:tr>
                  <a:tr h="370840">
                    <a:tc gridSpan="2" vMerge="1">
                      <a:txBody>
                        <a:bodyPr/>
                        <a:lstStyle/>
                        <a:p>
                          <a:endParaRPr lang="en-IN">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lang="en-IN"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sz="1800" i="1" smtClean="0">
                                        <a:solidFill>
                                          <a:srgbClr val="0070C0"/>
                                        </a:solidFill>
                                        <a:latin typeface="Cambria Math" panose="02040503050406030204" pitchFamily="18" charset="0"/>
                                      </a:rPr>
                                    </m:ctrlPr>
                                  </m:sSubPr>
                                  <m:e>
                                    <m:r>
                                      <a:rPr lang="en-US" sz="1800">
                                        <a:solidFill>
                                          <a:srgbClr val="0070C0"/>
                                        </a:solidFill>
                                        <a:latin typeface="Cambria Math" panose="02040503050406030204" pitchFamily="18" charset="0"/>
                                      </a:rPr>
                                      <m:t>𝑍</m:t>
                                    </m:r>
                                  </m:e>
                                  <m:sub>
                                    <m:r>
                                      <a:rPr lang="en-US" sz="1800">
                                        <a:solidFill>
                                          <a:srgbClr val="0070C0"/>
                                        </a:solidFill>
                                        <a:latin typeface="Cambria Math" panose="02040503050406030204" pitchFamily="18" charset="0"/>
                                      </a:rPr>
                                      <m:t>1−</m:t>
                                    </m:r>
                                    <m:f>
                                      <m:fPr>
                                        <m:type m:val="lin"/>
                                        <m:ctrlPr>
                                          <a:rPr lang="en-US" sz="1800" i="1">
                                            <a:solidFill>
                                              <a:srgbClr val="0070C0"/>
                                            </a:solidFill>
                                            <a:latin typeface="Cambria Math" panose="02040503050406030204" pitchFamily="18" charset="0"/>
                                          </a:rPr>
                                        </m:ctrlPr>
                                      </m:fPr>
                                      <m:num>
                                        <m:r>
                                          <a:rPr lang="en-US" sz="1800">
                                            <a:solidFill>
                                              <a:srgbClr val="0070C0"/>
                                            </a:solidFill>
                                            <a:latin typeface="Cambria Math" panose="02040503050406030204" pitchFamily="18" charset="0"/>
                                          </a:rPr>
                                          <m:t>𝛼</m:t>
                                        </m:r>
                                      </m:num>
                                      <m:den>
                                        <m:r>
                                          <a:rPr lang="en-US" sz="1800">
                                            <a:solidFill>
                                              <a:srgbClr val="0070C0"/>
                                            </a:solidFill>
                                            <a:latin typeface="Cambria Math" panose="02040503050406030204" pitchFamily="18" charset="0"/>
                                          </a:rPr>
                                          <m:t>2</m:t>
                                        </m:r>
                                      </m:den>
                                    </m:f>
                                  </m:sub>
                                </m:sSub>
                              </m:oMath>
                            </m:oMathPara>
                          </a14:m>
                          <a:endParaRPr lang="en-IN"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IN">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b>
                                  <m:sSubPr>
                                    <m:ctrlPr>
                                      <a:rPr lang="en-US" sz="1800" i="1" smtClean="0">
                                        <a:solidFill>
                                          <a:srgbClr val="0070C0"/>
                                        </a:solidFill>
                                        <a:latin typeface="Cambria Math" panose="02040503050406030204" pitchFamily="18" charset="0"/>
                                      </a:rPr>
                                    </m:ctrlPr>
                                  </m:sSubPr>
                                  <m:e>
                                    <m:r>
                                      <a:rPr lang="en-US" sz="1800">
                                        <a:solidFill>
                                          <a:srgbClr val="0070C0"/>
                                        </a:solidFill>
                                        <a:latin typeface="Cambria Math" panose="02040503050406030204" pitchFamily="18" charset="0"/>
                                      </a:rPr>
                                      <m:t>𝑍</m:t>
                                    </m:r>
                                  </m:e>
                                  <m:sub>
                                    <m:r>
                                      <a:rPr lang="en-US" sz="1800">
                                        <a:solidFill>
                                          <a:srgbClr val="0070C0"/>
                                        </a:solidFill>
                                        <a:latin typeface="Cambria Math" panose="02040503050406030204" pitchFamily="18" charset="0"/>
                                      </a:rPr>
                                      <m:t>1−</m:t>
                                    </m:r>
                                    <m:r>
                                      <a:rPr lang="en-US" sz="1800" smtClean="0">
                                        <a:solidFill>
                                          <a:srgbClr val="0070C0"/>
                                        </a:solidFill>
                                        <a:latin typeface="Cambria Math" panose="02040503050406030204" pitchFamily="18" charset="0"/>
                                      </a:rPr>
                                      <m:t>𝛼</m:t>
                                    </m:r>
                                  </m:sub>
                                </m:sSub>
                              </m:oMath>
                            </m:oMathPara>
                          </a14:m>
                          <a:endParaRPr lang="en-IN"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71951929"/>
                      </a:ext>
                    </a:extLst>
                  </a:tr>
                  <a:tr h="370840">
                    <a:tc rowSpan="3">
                      <a:txBody>
                        <a:bodyPr/>
                        <a:lstStyle/>
                        <a:p>
                          <a:pPr algn="ctr"/>
                          <a:r>
                            <a:rPr lang="en-IN" dirty="0"/>
                            <a:t>Significance level</a:t>
                          </a:r>
                          <a:endParaRPr lang="en-IN"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IN" dirty="0"/>
                            <a:t>0.01</a:t>
                          </a:r>
                          <a:endParaRPr lang="en-IN"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IN" dirty="0"/>
                            <a:t>2.576</a:t>
                          </a:r>
                          <a:endParaRPr lang="en-IN"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IN">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IN" dirty="0"/>
                            <a:t>2.326</a:t>
                          </a:r>
                          <a:endParaRPr lang="en-IN"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59663557"/>
                      </a:ext>
                    </a:extLst>
                  </a:tr>
                  <a:tr h="370840">
                    <a:tc vMerge="1">
                      <a:txBody>
                        <a:bodyPr/>
                        <a:lstStyle/>
                        <a:p>
                          <a:endParaRPr lang="en-IN"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dirty="0"/>
                            <a:t>0.05</a:t>
                          </a:r>
                          <a:endParaRPr lang="en-IN"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IN" dirty="0"/>
                            <a:t>1.96</a:t>
                          </a:r>
                          <a:endParaRPr lang="en-IN"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IN"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IN" dirty="0"/>
                            <a:t>1.645</a:t>
                          </a:r>
                          <a:endParaRPr lang="en-IN"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21381735"/>
                      </a:ext>
                    </a:extLst>
                  </a:tr>
                  <a:tr h="370840">
                    <a:tc vMerge="1">
                      <a:txBody>
                        <a:bodyPr/>
                        <a:lstStyle/>
                        <a:p>
                          <a:endParaRPr lang="en-IN"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dirty="0"/>
                            <a:t>0.10</a:t>
                          </a:r>
                          <a:endParaRPr lang="en-IN"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IN" dirty="0"/>
                            <a:t>1.645</a:t>
                          </a:r>
                          <a:endParaRPr lang="en-IN"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IN"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IN" dirty="0"/>
                            <a:t>1.282</a:t>
                          </a:r>
                          <a:endParaRPr lang="en-IN"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90449227"/>
                      </a:ext>
                    </a:extLst>
                  </a:tr>
                  <a:tr h="370840">
                    <a:tc gridSpan="3">
                      <a:txBody>
                        <a:bodyPr/>
                        <a:lstStyle/>
                        <a:p>
                          <a:pPr algn="ctr"/>
                          <a:endParaRPr lang="en-IN"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IN"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N"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sz="1800" i="1" smtClean="0">
                                        <a:solidFill>
                                          <a:srgbClr val="0070C0"/>
                                        </a:solidFill>
                                        <a:latin typeface="Cambria Math" panose="02040503050406030204" pitchFamily="18" charset="0"/>
                                      </a:rPr>
                                    </m:ctrlPr>
                                  </m:sSubPr>
                                  <m:e>
                                    <m:r>
                                      <a:rPr lang="en-US" sz="1800">
                                        <a:solidFill>
                                          <a:srgbClr val="0070C0"/>
                                        </a:solidFill>
                                        <a:latin typeface="Cambria Math" panose="02040503050406030204" pitchFamily="18" charset="0"/>
                                      </a:rPr>
                                      <m:t>𝑍</m:t>
                                    </m:r>
                                  </m:e>
                                  <m:sub>
                                    <m:r>
                                      <a:rPr lang="en-US" sz="1800">
                                        <a:solidFill>
                                          <a:srgbClr val="0070C0"/>
                                        </a:solidFill>
                                        <a:latin typeface="Cambria Math" panose="02040503050406030204" pitchFamily="18" charset="0"/>
                                      </a:rPr>
                                      <m:t>1−</m:t>
                                    </m:r>
                                    <m:r>
                                      <a:rPr lang="en-US" sz="1800" smtClean="0">
                                        <a:solidFill>
                                          <a:srgbClr val="0070C0"/>
                                        </a:solidFill>
                                        <a:latin typeface="Cambria Math" panose="02040503050406030204" pitchFamily="18" charset="0"/>
                                      </a:rPr>
                                      <m:t>𝛽</m:t>
                                    </m:r>
                                  </m:sub>
                                </m:sSub>
                              </m:oMath>
                            </m:oMathPara>
                          </a14:m>
                          <a:endParaRPr lang="en-IN"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IN"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87302847"/>
                      </a:ext>
                    </a:extLst>
                  </a:tr>
                  <a:tr h="370840">
                    <a:tc rowSpan="4">
                      <a:txBody>
                        <a:bodyPr/>
                        <a:lstStyle/>
                        <a:p>
                          <a:pPr algn="ctr"/>
                          <a:r>
                            <a:rPr lang="en-IN" dirty="0"/>
                            <a:t>Power</a:t>
                          </a:r>
                          <a:endParaRPr lang="en-IN"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IN" dirty="0"/>
                            <a:t>0.80</a:t>
                          </a:r>
                          <a:endParaRPr lang="en-IN"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IN">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IN" dirty="0"/>
                            <a:t>0.842</a:t>
                          </a:r>
                          <a:endParaRPr lang="en-IN"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IN"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55483409"/>
                      </a:ext>
                    </a:extLst>
                  </a:tr>
                  <a:tr h="370840">
                    <a:tc vMerge="1">
                      <a:txBody>
                        <a:bodyPr/>
                        <a:lstStyle/>
                        <a:p>
                          <a:endParaRPr lang="en-IN"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dirty="0"/>
                            <a:t>0.90</a:t>
                          </a:r>
                          <a:endParaRPr lang="en-IN"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IN">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IN" dirty="0"/>
                            <a:t>1.282</a:t>
                          </a:r>
                          <a:endParaRPr lang="en-IN"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IN"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19385065"/>
                      </a:ext>
                    </a:extLst>
                  </a:tr>
                  <a:tr h="370840">
                    <a:tc vMerge="1">
                      <a:txBody>
                        <a:bodyPr/>
                        <a:lstStyle/>
                        <a:p>
                          <a:endParaRPr lang="en-IN"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dirty="0"/>
                            <a:t>0.95</a:t>
                          </a:r>
                          <a:endParaRPr lang="en-IN"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IN">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IN" dirty="0"/>
                            <a:t>1.645</a:t>
                          </a:r>
                          <a:endParaRPr lang="en-IN"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IN"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08323645"/>
                      </a:ext>
                    </a:extLst>
                  </a:tr>
                  <a:tr h="370840">
                    <a:tc vMerge="1">
                      <a:txBody>
                        <a:bodyPr/>
                        <a:lstStyle/>
                        <a:p>
                          <a:endParaRPr lang="en-IN"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dirty="0"/>
                            <a:t>0.99</a:t>
                          </a:r>
                          <a:endParaRPr lang="en-IN"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IN">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IN" dirty="0"/>
                            <a:t>2.326</a:t>
                          </a:r>
                          <a:endParaRPr lang="en-IN"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IN"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89593586"/>
                      </a:ext>
                    </a:extLst>
                  </a:tr>
                </a:tbl>
              </a:graphicData>
            </a:graphic>
          </p:graphicFrame>
        </mc:Choice>
        <mc:Fallback xmlns="">
          <p:graphicFrame>
            <p:nvGraphicFramePr>
              <p:cNvPr id="4" name="Content Placeholder 3">
                <a:extLst>
                  <a:ext uri="{FF2B5EF4-FFF2-40B4-BE49-F238E27FC236}">
                    <a16:creationId xmlns:a16="http://schemas.microsoft.com/office/drawing/2014/main" id="{8501D940-9424-49B8-05BD-7A01B441DBB9}"/>
                  </a:ext>
                </a:extLst>
              </p:cNvPr>
              <p:cNvGraphicFramePr>
                <a:graphicFrameLocks noGrp="1"/>
              </p:cNvGraphicFramePr>
              <p:nvPr>
                <p:ph idx="1"/>
                <p:extLst>
                  <p:ext uri="{D42A27DB-BD31-4B8C-83A1-F6EECF244321}">
                    <p14:modId xmlns:p14="http://schemas.microsoft.com/office/powerpoint/2010/main" val="2538948250"/>
                  </p:ext>
                </p:extLst>
              </p:nvPr>
            </p:nvGraphicFramePr>
            <p:xfrm>
              <a:off x="863600" y="1825625"/>
              <a:ext cx="10490200" cy="4216400"/>
            </p:xfrm>
            <a:graphic>
              <a:graphicData uri="http://schemas.openxmlformats.org/drawingml/2006/table">
                <a:tbl>
                  <a:tblPr firstRow="1" bandRow="1">
                    <a:tableStyleId>{8A107856-5554-42FB-B03E-39F5DBC370BA}</a:tableStyleId>
                  </a:tblPr>
                  <a:tblGrid>
                    <a:gridCol w="2077720">
                      <a:extLst>
                        <a:ext uri="{9D8B030D-6E8A-4147-A177-3AD203B41FA5}">
                          <a16:colId xmlns:a16="http://schemas.microsoft.com/office/drawing/2014/main" val="2740990925"/>
                        </a:ext>
                      </a:extLst>
                    </a:gridCol>
                    <a:gridCol w="2103120">
                      <a:extLst>
                        <a:ext uri="{9D8B030D-6E8A-4147-A177-3AD203B41FA5}">
                          <a16:colId xmlns:a16="http://schemas.microsoft.com/office/drawing/2014/main" val="3724629316"/>
                        </a:ext>
                      </a:extLst>
                    </a:gridCol>
                    <a:gridCol w="2103120">
                      <a:extLst>
                        <a:ext uri="{9D8B030D-6E8A-4147-A177-3AD203B41FA5}">
                          <a16:colId xmlns:a16="http://schemas.microsoft.com/office/drawing/2014/main" val="2071737139"/>
                        </a:ext>
                      </a:extLst>
                    </a:gridCol>
                    <a:gridCol w="2103120">
                      <a:extLst>
                        <a:ext uri="{9D8B030D-6E8A-4147-A177-3AD203B41FA5}">
                          <a16:colId xmlns:a16="http://schemas.microsoft.com/office/drawing/2014/main" val="110595986"/>
                        </a:ext>
                      </a:extLst>
                    </a:gridCol>
                    <a:gridCol w="2103120">
                      <a:extLst>
                        <a:ext uri="{9D8B030D-6E8A-4147-A177-3AD203B41FA5}">
                          <a16:colId xmlns:a16="http://schemas.microsoft.com/office/drawing/2014/main" val="3508646576"/>
                        </a:ext>
                      </a:extLst>
                    </a:gridCol>
                  </a:tblGrid>
                  <a:tr h="419735">
                    <a:tc rowSpan="3" gridSpan="2">
                      <a:txBody>
                        <a:bodyPr/>
                        <a:lstStyle/>
                        <a:p>
                          <a:pPr algn="ctr"/>
                          <a:endParaRPr lang="en-IN"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rowSpan="3" hMerge="1">
                      <a:txBody>
                        <a:bodyPr/>
                        <a:lstStyle/>
                        <a:p>
                          <a:endParaRPr lang="en-IN">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lang="en-IN" dirty="0">
                              <a:latin typeface="Times New Roman" panose="02020603050405020304" pitchFamily="18" charset="0"/>
                              <a:cs typeface="Times New Roman" panose="02020603050405020304" pitchFamily="18" charset="0"/>
                            </a:rPr>
                            <a:t>Z-value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0492112"/>
                      </a:ext>
                    </a:extLst>
                  </a:tr>
                  <a:tr h="426720">
                    <a:tc gridSpan="2" vMerge="1">
                      <a:txBody>
                        <a:bodyPr/>
                        <a:lstStyle/>
                        <a:p>
                          <a:endParaRPr lang="en-IN"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lang="en-IN"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dirty="0"/>
                            <a:t>Two sided test</a:t>
                          </a:r>
                          <a:endParaRPr lang="en-IN" i="1"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IN" i="1"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IN" dirty="0"/>
                            <a:t>One sided test</a:t>
                          </a:r>
                          <a:endParaRPr lang="en-IN" i="1"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80364805"/>
                      </a:ext>
                    </a:extLst>
                  </a:tr>
                  <a:tr h="383667">
                    <a:tc gridSpan="2" vMerge="1">
                      <a:txBody>
                        <a:bodyPr/>
                        <a:lstStyle/>
                        <a:p>
                          <a:endParaRPr lang="en-IN">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lang="en-IN"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2"/>
                          <a:stretch>
                            <a:fillRect l="-198266" t="-222222" r="-199422" b="-803175"/>
                          </a:stretch>
                        </a:blipFill>
                      </a:tcPr>
                    </a:tc>
                    <a:tc>
                      <a:txBody>
                        <a:bodyPr/>
                        <a:lstStyle/>
                        <a:p>
                          <a:pPr algn="ctr"/>
                          <a:endParaRPr lang="en-IN">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2"/>
                          <a:stretch>
                            <a:fillRect l="-399130" t="-222222" b="-803175"/>
                          </a:stretch>
                        </a:blipFill>
                      </a:tcPr>
                    </a:tc>
                    <a:extLst>
                      <a:ext uri="{0D108BD9-81ED-4DB2-BD59-A6C34878D82A}">
                        <a16:rowId xmlns:a16="http://schemas.microsoft.com/office/drawing/2014/main" val="2971951929"/>
                      </a:ext>
                    </a:extLst>
                  </a:tr>
                  <a:tr h="370840">
                    <a:tc rowSpan="3">
                      <a:txBody>
                        <a:bodyPr/>
                        <a:lstStyle/>
                        <a:p>
                          <a:pPr algn="ctr"/>
                          <a:r>
                            <a:rPr lang="en-IN" dirty="0"/>
                            <a:t>Significance level</a:t>
                          </a:r>
                          <a:endParaRPr lang="en-IN"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IN" dirty="0"/>
                            <a:t>0.01</a:t>
                          </a:r>
                          <a:endParaRPr lang="en-IN"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IN" dirty="0"/>
                            <a:t>2.576</a:t>
                          </a:r>
                          <a:endParaRPr lang="en-IN"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IN">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IN" dirty="0"/>
                            <a:t>2.326</a:t>
                          </a:r>
                          <a:endParaRPr lang="en-IN"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59663557"/>
                      </a:ext>
                    </a:extLst>
                  </a:tr>
                  <a:tr h="370840">
                    <a:tc vMerge="1">
                      <a:txBody>
                        <a:bodyPr/>
                        <a:lstStyle/>
                        <a:p>
                          <a:endParaRPr lang="en-IN"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dirty="0"/>
                            <a:t>0.05</a:t>
                          </a:r>
                          <a:endParaRPr lang="en-IN"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IN" dirty="0"/>
                            <a:t>1.96</a:t>
                          </a:r>
                          <a:endParaRPr lang="en-IN"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IN"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IN" dirty="0"/>
                            <a:t>1.645</a:t>
                          </a:r>
                          <a:endParaRPr lang="en-IN"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21381735"/>
                      </a:ext>
                    </a:extLst>
                  </a:tr>
                  <a:tr h="370840">
                    <a:tc vMerge="1">
                      <a:txBody>
                        <a:bodyPr/>
                        <a:lstStyle/>
                        <a:p>
                          <a:endParaRPr lang="en-IN"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dirty="0"/>
                            <a:t>0.10</a:t>
                          </a:r>
                          <a:endParaRPr lang="en-IN"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IN" dirty="0"/>
                            <a:t>1.645</a:t>
                          </a:r>
                          <a:endParaRPr lang="en-IN"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IN"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IN" dirty="0"/>
                            <a:t>1.282</a:t>
                          </a:r>
                          <a:endParaRPr lang="en-IN"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90449227"/>
                      </a:ext>
                    </a:extLst>
                  </a:tr>
                  <a:tr h="390398">
                    <a:tc gridSpan="3">
                      <a:txBody>
                        <a:bodyPr/>
                        <a:lstStyle/>
                        <a:p>
                          <a:pPr algn="ctr"/>
                          <a:endParaRPr lang="en-IN"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IN"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N"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2"/>
                          <a:stretch>
                            <a:fillRect l="-299130" t="-603125" r="-100000" b="-404688"/>
                          </a:stretch>
                        </a:blipFill>
                      </a:tcPr>
                    </a:tc>
                    <a:tc>
                      <a:txBody>
                        <a:bodyPr/>
                        <a:lstStyle/>
                        <a:p>
                          <a:pPr algn="ctr"/>
                          <a:endParaRPr lang="en-IN"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87302847"/>
                      </a:ext>
                    </a:extLst>
                  </a:tr>
                  <a:tr h="370840">
                    <a:tc rowSpan="4">
                      <a:txBody>
                        <a:bodyPr/>
                        <a:lstStyle/>
                        <a:p>
                          <a:pPr algn="ctr"/>
                          <a:r>
                            <a:rPr lang="en-IN" dirty="0"/>
                            <a:t>Power</a:t>
                          </a:r>
                          <a:endParaRPr lang="en-IN"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IN" dirty="0"/>
                            <a:t>0.80</a:t>
                          </a:r>
                          <a:endParaRPr lang="en-IN"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IN">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IN" dirty="0"/>
                            <a:t>0.842</a:t>
                          </a:r>
                          <a:endParaRPr lang="en-IN"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IN"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55483409"/>
                      </a:ext>
                    </a:extLst>
                  </a:tr>
                  <a:tr h="370840">
                    <a:tc vMerge="1">
                      <a:txBody>
                        <a:bodyPr/>
                        <a:lstStyle/>
                        <a:p>
                          <a:endParaRPr lang="en-IN"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dirty="0"/>
                            <a:t>0.90</a:t>
                          </a:r>
                          <a:endParaRPr lang="en-IN"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IN">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IN" dirty="0"/>
                            <a:t>1.282</a:t>
                          </a:r>
                          <a:endParaRPr lang="en-IN"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IN"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19385065"/>
                      </a:ext>
                    </a:extLst>
                  </a:tr>
                  <a:tr h="370840">
                    <a:tc vMerge="1">
                      <a:txBody>
                        <a:bodyPr/>
                        <a:lstStyle/>
                        <a:p>
                          <a:endParaRPr lang="en-IN"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dirty="0"/>
                            <a:t>0.95</a:t>
                          </a:r>
                          <a:endParaRPr lang="en-IN"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IN">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IN" dirty="0"/>
                            <a:t>1.645</a:t>
                          </a:r>
                          <a:endParaRPr lang="en-IN"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IN"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08323645"/>
                      </a:ext>
                    </a:extLst>
                  </a:tr>
                  <a:tr h="370840">
                    <a:tc vMerge="1">
                      <a:txBody>
                        <a:bodyPr/>
                        <a:lstStyle/>
                        <a:p>
                          <a:endParaRPr lang="en-IN"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dirty="0"/>
                            <a:t>0.99</a:t>
                          </a:r>
                          <a:endParaRPr lang="en-IN"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IN">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IN" dirty="0"/>
                            <a:t>2.326</a:t>
                          </a:r>
                          <a:endParaRPr lang="en-IN"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IN"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89593586"/>
                      </a:ext>
                    </a:extLst>
                  </a:tr>
                </a:tbl>
              </a:graphicData>
            </a:graphic>
          </p:graphicFrame>
        </mc:Fallback>
      </mc:AlternateContent>
      <p:sp>
        <p:nvSpPr>
          <p:cNvPr id="5" name="Rectangle 4">
            <a:extLst>
              <a:ext uri="{FF2B5EF4-FFF2-40B4-BE49-F238E27FC236}">
                <a16:creationId xmlns:a16="http://schemas.microsoft.com/office/drawing/2014/main" id="{8F5F92CC-3920-1443-2E09-EB36559278E1}"/>
              </a:ext>
            </a:extLst>
          </p:cNvPr>
          <p:cNvSpPr/>
          <p:nvPr/>
        </p:nvSpPr>
        <p:spPr>
          <a:xfrm>
            <a:off x="0" y="0"/>
            <a:ext cx="12192000" cy="6858000"/>
          </a:xfrm>
          <a:prstGeom prst="rect">
            <a:avLst/>
          </a:prstGeom>
          <a:noFill/>
          <a:ln w="76200">
            <a:solidFill>
              <a:schemeClr val="accent4">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9682638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CF937F4-717A-57A2-75EB-564F588C5A9F}"/>
                  </a:ext>
                </a:extLst>
              </p:cNvPr>
              <p:cNvSpPr>
                <a:spLocks noGrp="1"/>
              </p:cNvSpPr>
              <p:nvPr>
                <p:ph idx="1"/>
              </p:nvPr>
            </p:nvSpPr>
            <p:spPr>
              <a:xfrm>
                <a:off x="838200" y="766916"/>
                <a:ext cx="10773697" cy="5695592"/>
              </a:xfrm>
            </p:spPr>
            <p:txBody>
              <a:bodyPr>
                <a:normAutofit/>
              </a:bodyPr>
              <a:lstStyle/>
              <a:p>
                <a:pPr algn="just"/>
                <a:r>
                  <a:rPr lang="en-IN" b="1" dirty="0">
                    <a:solidFill>
                      <a:srgbClr val="0070C0"/>
                    </a:solidFill>
                    <a:latin typeface="Times New Roman" panose="02020603050405020304" pitchFamily="18" charset="0"/>
                    <a:cs typeface="Times New Roman" panose="02020603050405020304" pitchFamily="18" charset="0"/>
                  </a:rPr>
                  <a:t>Absolute Error: </a:t>
                </a:r>
                <a:r>
                  <a:rPr lang="en-US" b="1" dirty="0">
                    <a:solidFill>
                      <a:srgbClr val="0070C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absolute error is the magnitude of the difference between the measured value and the true value. </a:t>
                </a:r>
              </a:p>
              <a:p>
                <a:pPr marL="0" indent="0" algn="just">
                  <a:buNone/>
                </a:pPr>
                <a:r>
                  <a:rPr lang="en-US" b="1" dirty="0">
                    <a:latin typeface="Times New Roman" panose="02020603050405020304" pitchFamily="18" charset="0"/>
                    <a:cs typeface="Times New Roman" panose="02020603050405020304" pitchFamily="18" charset="0"/>
                  </a:rPr>
                  <a:t>	Example:</a:t>
                </a:r>
                <a:r>
                  <a:rPr lang="en-US" dirty="0">
                    <a:latin typeface="Times New Roman" panose="02020603050405020304" pitchFamily="18" charset="0"/>
                    <a:cs typeface="Times New Roman" panose="02020603050405020304" pitchFamily="18" charset="0"/>
                  </a:rPr>
                  <a:t> If a blood pressure measurement is 120 mmHg and the 	true value is 118 mmHg, the absolute error is 2 mmHg. </a:t>
                </a:r>
              </a:p>
              <a:p>
                <a:pPr marL="0" indent="0" algn="just">
                  <a:buNone/>
                </a:pPr>
                <a:endParaRPr lang="en-US" dirty="0">
                  <a:latin typeface="Times New Roman" panose="02020603050405020304" pitchFamily="18" charset="0"/>
                  <a:cs typeface="Times New Roman" panose="02020603050405020304" pitchFamily="18" charset="0"/>
                </a:endParaRPr>
              </a:p>
              <a:p>
                <a:pPr marL="0" indent="0" algn="ctr">
                  <a:buNone/>
                </a:pPr>
                <a:r>
                  <a:rPr lang="en-US" b="1" i="1" dirty="0">
                    <a:latin typeface="Times New Roman" panose="02020603050405020304" pitchFamily="18" charset="0"/>
                    <a:cs typeface="Times New Roman" panose="02020603050405020304" pitchFamily="18" charset="0"/>
                  </a:rPr>
                  <a:t>Absolute error</a:t>
                </a:r>
                <a14:m>
                  <m:oMath xmlns:m="http://schemas.openxmlformats.org/officeDocument/2006/math">
                    <m:r>
                      <a:rPr lang="en-IN" b="1" i="1" dirty="0" smtClean="0">
                        <a:latin typeface="Cambria Math" panose="02040503050406030204" pitchFamily="18" charset="0"/>
                        <a:cs typeface="Times New Roman" panose="02020603050405020304" pitchFamily="18" charset="0"/>
                      </a:rPr>
                      <m:t> </m:t>
                    </m:r>
                    <m:r>
                      <a:rPr lang="en-US" b="1" i="1" dirty="0" smtClean="0">
                        <a:latin typeface="Cambria Math" panose="02040503050406030204" pitchFamily="18" charset="0"/>
                        <a:cs typeface="Times New Roman" panose="02020603050405020304" pitchFamily="18" charset="0"/>
                      </a:rPr>
                      <m:t>=</m:t>
                    </m:r>
                  </m:oMath>
                </a14:m>
                <a:r>
                  <a:rPr lang="en-US" b="1" i="1" dirty="0">
                    <a:latin typeface="Times New Roman" panose="02020603050405020304" pitchFamily="18" charset="0"/>
                    <a:cs typeface="Times New Roman" panose="02020603050405020304" pitchFamily="18" charset="0"/>
                  </a:rPr>
                  <a:t>Relative Error</a:t>
                </a:r>
                <a14:m>
                  <m:oMath xmlns:m="http://schemas.openxmlformats.org/officeDocument/2006/math">
                    <m:r>
                      <a:rPr lang="en-US" b="1"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IN" b="1" dirty="0">
                    <a:ea typeface="Cambria Math" panose="02040503050406030204" pitchFamily="18" charset="0"/>
                    <a:cs typeface="Times New Roman" panose="02020603050405020304" pitchFamily="18" charset="0"/>
                  </a:rPr>
                  <a:t> </a:t>
                </a:r>
                <a14:m>
                  <m:oMath xmlns:m="http://schemas.openxmlformats.org/officeDocument/2006/math">
                    <m:r>
                      <a:rPr lang="en-IN" b="1" i="1">
                        <a:latin typeface="Cambria Math" panose="02040503050406030204" pitchFamily="18" charset="0"/>
                        <a:ea typeface="Cambria Math" panose="02040503050406030204" pitchFamily="18" charset="0"/>
                        <a:cs typeface="Times New Roman" panose="02020603050405020304" pitchFamily="18" charset="0"/>
                      </a:rPr>
                      <m:t>𝑻𝒓𝒖𝒆</m:t>
                    </m:r>
                    <m:r>
                      <a:rPr lang="en-IN" b="1" i="1">
                        <a:latin typeface="Cambria Math" panose="02040503050406030204" pitchFamily="18" charset="0"/>
                        <a:ea typeface="Cambria Math" panose="02040503050406030204" pitchFamily="18" charset="0"/>
                        <a:cs typeface="Times New Roman" panose="02020603050405020304" pitchFamily="18" charset="0"/>
                      </a:rPr>
                      <m:t> </m:t>
                    </m:r>
                    <m:r>
                      <a:rPr lang="en-IN" b="1" i="1">
                        <a:latin typeface="Cambria Math" panose="02040503050406030204" pitchFamily="18" charset="0"/>
                        <a:ea typeface="Cambria Math" panose="02040503050406030204" pitchFamily="18" charset="0"/>
                        <a:cs typeface="Times New Roman" panose="02020603050405020304" pitchFamily="18" charset="0"/>
                      </a:rPr>
                      <m:t>𝒗𝒂𝒍𝒖𝒆</m:t>
                    </m:r>
                  </m:oMath>
                </a14:m>
                <a:endParaRPr lang="en-US" b="1" i="1" dirty="0">
                  <a:latin typeface="Times New Roman" panose="02020603050405020304" pitchFamily="18" charset="0"/>
                  <a:cs typeface="Times New Roman" panose="02020603050405020304" pitchFamily="18" charset="0"/>
                </a:endParaRPr>
              </a:p>
              <a:p>
                <a:pPr marL="0" indent="0" algn="just">
                  <a:buNone/>
                </a:pPr>
                <a:endParaRPr lang="en-US" b="1" i="1" dirty="0">
                  <a:latin typeface="Times New Roman" panose="02020603050405020304" pitchFamily="18" charset="0"/>
                  <a:cs typeface="Times New Roman" panose="02020603050405020304" pitchFamily="18" charset="0"/>
                </a:endParaRPr>
              </a:p>
              <a:p>
                <a:pPr algn="just"/>
                <a:r>
                  <a:rPr lang="en-US" b="1" dirty="0">
                    <a:solidFill>
                      <a:srgbClr val="0070C0"/>
                    </a:solidFill>
                    <a:latin typeface="Times New Roman" panose="02020603050405020304" pitchFamily="18" charset="0"/>
                    <a:cs typeface="Times New Roman" panose="02020603050405020304" pitchFamily="18" charset="0"/>
                  </a:rPr>
                  <a:t>Relative Error: </a:t>
                </a:r>
                <a:r>
                  <a:rPr lang="en-US" dirty="0">
                    <a:latin typeface="Times New Roman" panose="02020603050405020304" pitchFamily="18" charset="0"/>
                    <a:cs typeface="Times New Roman" panose="02020603050405020304" pitchFamily="18" charset="0"/>
                  </a:rPr>
                  <a:t>The relative error is the absolute error divided by the true value. </a:t>
                </a:r>
              </a:p>
              <a:p>
                <a:pPr marL="0" indent="0" algn="just">
                  <a:buNone/>
                </a:pP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Example:</a:t>
                </a:r>
                <a:r>
                  <a:rPr lang="en-US" dirty="0">
                    <a:latin typeface="Times New Roman" panose="02020603050405020304" pitchFamily="18" charset="0"/>
                    <a:cs typeface="Times New Roman" panose="02020603050405020304" pitchFamily="18" charset="0"/>
                  </a:rPr>
                  <a:t> Using the blood pressure example above, if the true 	value is 118 mmHg, the relative error is (2/118) which is 	approximately 0.017 or 1.7%. </a:t>
                </a:r>
              </a:p>
              <a:p>
                <a:pPr marL="0" indent="0">
                  <a:buNone/>
                </a:pPr>
                <a:endParaRPr lang="en-US" dirty="0">
                  <a:latin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7CF937F4-717A-57A2-75EB-564F588C5A9F}"/>
                  </a:ext>
                </a:extLst>
              </p:cNvPr>
              <p:cNvSpPr>
                <a:spLocks noGrp="1" noRot="1" noChangeAspect="1" noMove="1" noResize="1" noEditPoints="1" noAdjustHandles="1" noChangeArrowheads="1" noChangeShapeType="1" noTextEdit="1"/>
              </p:cNvSpPr>
              <p:nvPr>
                <p:ph idx="1"/>
              </p:nvPr>
            </p:nvSpPr>
            <p:spPr>
              <a:xfrm>
                <a:off x="838200" y="766916"/>
                <a:ext cx="10773697" cy="5695592"/>
              </a:xfrm>
              <a:blipFill>
                <a:blip r:embed="rId2"/>
                <a:stretch>
                  <a:fillRect l="-1019" t="-1927" r="-1132"/>
                </a:stretch>
              </a:blipFill>
            </p:spPr>
            <p:txBody>
              <a:bodyPr/>
              <a:lstStyle/>
              <a:p>
                <a:r>
                  <a:rPr lang="en-IN">
                    <a:noFill/>
                  </a:rPr>
                  <a:t> </a:t>
                </a:r>
              </a:p>
            </p:txBody>
          </p:sp>
        </mc:Fallback>
      </mc:AlternateContent>
      <p:sp>
        <p:nvSpPr>
          <p:cNvPr id="4" name="Rectangle 3">
            <a:extLst>
              <a:ext uri="{FF2B5EF4-FFF2-40B4-BE49-F238E27FC236}">
                <a16:creationId xmlns:a16="http://schemas.microsoft.com/office/drawing/2014/main" id="{0AAFEF2D-1438-A25B-6F8E-AA97D3ADDE5E}"/>
              </a:ext>
            </a:extLst>
          </p:cNvPr>
          <p:cNvSpPr/>
          <p:nvPr/>
        </p:nvSpPr>
        <p:spPr>
          <a:xfrm>
            <a:off x="0" y="0"/>
            <a:ext cx="12192000" cy="6858000"/>
          </a:xfrm>
          <a:prstGeom prst="rect">
            <a:avLst/>
          </a:prstGeom>
          <a:noFill/>
          <a:ln w="76200">
            <a:solidFill>
              <a:schemeClr val="accent4">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079979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5E9A8-79DD-29E1-9D2C-1FE4DCB9EF64}"/>
              </a:ext>
            </a:extLst>
          </p:cNvPr>
          <p:cNvSpPr>
            <a:spLocks noGrp="1"/>
          </p:cNvSpPr>
          <p:nvPr>
            <p:ph type="title"/>
          </p:nvPr>
        </p:nvSpPr>
        <p:spPr/>
        <p:txBody>
          <a:bodyPr>
            <a:normAutofit/>
          </a:bodyPr>
          <a:lstStyle/>
          <a:p>
            <a:pPr algn="ctr"/>
            <a:r>
              <a:rPr lang="en-IN" sz="4800" dirty="0">
                <a:solidFill>
                  <a:srgbClr val="0070C0"/>
                </a:solidFill>
                <a:latin typeface="Times New Roman" panose="02020603050405020304" pitchFamily="18" charset="0"/>
                <a:cs typeface="Times New Roman" panose="02020603050405020304" pitchFamily="18" charset="0"/>
              </a:rPr>
              <a:t>Sample Size Determination</a:t>
            </a:r>
          </a:p>
        </p:txBody>
      </p:sp>
      <p:sp>
        <p:nvSpPr>
          <p:cNvPr id="3" name="Content Placeholder 2">
            <a:extLst>
              <a:ext uri="{FF2B5EF4-FFF2-40B4-BE49-F238E27FC236}">
                <a16:creationId xmlns:a16="http://schemas.microsoft.com/office/drawing/2014/main" id="{85F143A9-9EB1-A7FB-8596-3EC37E573066}"/>
              </a:ext>
            </a:extLst>
          </p:cNvPr>
          <p:cNvSpPr>
            <a:spLocks noGrp="1"/>
          </p:cNvSpPr>
          <p:nvPr>
            <p:ph idx="1"/>
          </p:nvPr>
        </p:nvSpPr>
        <p:spPr/>
        <p:txBody>
          <a:bodyPr>
            <a:normAutofit fontScale="92500"/>
          </a:bodyPr>
          <a:lstStyle/>
          <a:p>
            <a:pPr marL="0" indent="0" algn="just">
              <a:lnSpc>
                <a:spcPct val="150000"/>
              </a:lnSpc>
              <a:buNone/>
            </a:pPr>
            <a:r>
              <a:rPr lang="en-US" sz="2400" dirty="0">
                <a:latin typeface="Times New Roman" panose="02020603050405020304" pitchFamily="18" charset="0"/>
                <a:cs typeface="Times New Roman" panose="02020603050405020304" pitchFamily="18" charset="0"/>
              </a:rPr>
              <a:t>In designing an experiment, a key question is:</a:t>
            </a:r>
          </a:p>
          <a:p>
            <a:pPr marL="0" indent="0" algn="just">
              <a:lnSpc>
                <a:spcPct val="150000"/>
              </a:lnSpc>
              <a:buNone/>
            </a:pPr>
            <a:r>
              <a:rPr lang="en-US" sz="2400" i="1" dirty="0">
                <a:latin typeface="Times New Roman" panose="02020603050405020304" pitchFamily="18" charset="0"/>
                <a:cs typeface="Times New Roman" panose="02020603050405020304" pitchFamily="18" charset="0"/>
              </a:rPr>
              <a:t>	How many person/subjects do I need for my experiment?</a:t>
            </a:r>
          </a:p>
          <a:p>
            <a:pPr marL="342900" indent="-342900" algn="just">
              <a:lnSpc>
                <a:spcPct val="150000"/>
              </a:lnSpc>
              <a:buClr>
                <a:srgbClr val="0070C0"/>
              </a:buClr>
            </a:pPr>
            <a:r>
              <a:rPr lang="en-US" sz="2400" dirty="0">
                <a:latin typeface="Times New Roman" panose="02020603050405020304" pitchFamily="18" charset="0"/>
                <a:cs typeface="Times New Roman" panose="02020603050405020304" pitchFamily="18" charset="0"/>
              </a:rPr>
              <a:t>Too small of a sample size can under-detect the effect of interest in your experiment.</a:t>
            </a:r>
          </a:p>
          <a:p>
            <a:pPr marL="342900" indent="-342900" algn="just">
              <a:lnSpc>
                <a:spcPct val="150000"/>
              </a:lnSpc>
              <a:buClr>
                <a:srgbClr val="0070C0"/>
              </a:buClr>
            </a:pPr>
            <a:r>
              <a:rPr lang="en-US" sz="2400" dirty="0">
                <a:latin typeface="Times New Roman" panose="02020603050405020304" pitchFamily="18" charset="0"/>
                <a:cs typeface="Times New Roman" panose="02020603050405020304" pitchFamily="18" charset="0"/>
              </a:rPr>
              <a:t>Too large of a sample size may lead to unnecessary wasting of  resources.</a:t>
            </a:r>
          </a:p>
          <a:p>
            <a:pPr marL="342900" indent="-342900" algn="just">
              <a:lnSpc>
                <a:spcPct val="150000"/>
              </a:lnSpc>
              <a:buClr>
                <a:srgbClr val="0070C0"/>
              </a:buClr>
            </a:pPr>
            <a:r>
              <a:rPr lang="en-US" sz="2400" dirty="0">
                <a:latin typeface="Times New Roman" panose="02020603050405020304" pitchFamily="18" charset="0"/>
                <a:cs typeface="Times New Roman" panose="02020603050405020304" pitchFamily="18" charset="0"/>
              </a:rPr>
              <a:t>Sample size calculation is to determine the number of samples needed to detect significant changes in clinical parameters, treatment effects or associations after data gathering. </a:t>
            </a:r>
          </a:p>
          <a:p>
            <a:endParaRPr lang="en-IN" dirty="0"/>
          </a:p>
        </p:txBody>
      </p:sp>
      <p:sp>
        <p:nvSpPr>
          <p:cNvPr id="4" name="Rectangle 3">
            <a:extLst>
              <a:ext uri="{FF2B5EF4-FFF2-40B4-BE49-F238E27FC236}">
                <a16:creationId xmlns:a16="http://schemas.microsoft.com/office/drawing/2014/main" id="{37B22B2B-1B40-A81E-C57C-5C7B786FC7F3}"/>
              </a:ext>
            </a:extLst>
          </p:cNvPr>
          <p:cNvSpPr/>
          <p:nvPr/>
        </p:nvSpPr>
        <p:spPr>
          <a:xfrm>
            <a:off x="0" y="0"/>
            <a:ext cx="12192000" cy="6858000"/>
          </a:xfrm>
          <a:prstGeom prst="rect">
            <a:avLst/>
          </a:prstGeom>
          <a:noFill/>
          <a:ln w="76200">
            <a:solidFill>
              <a:schemeClr val="accent4">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016509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E7BCA-423E-2208-FA1F-DD1B9A5A21DC}"/>
              </a:ext>
            </a:extLst>
          </p:cNvPr>
          <p:cNvSpPr>
            <a:spLocks noGrp="1"/>
          </p:cNvSpPr>
          <p:nvPr>
            <p:ph type="title"/>
          </p:nvPr>
        </p:nvSpPr>
        <p:spPr>
          <a:xfrm>
            <a:off x="838200" y="365125"/>
            <a:ext cx="10842522" cy="1325563"/>
          </a:xfrm>
          <a:noFill/>
          <a:ln>
            <a:noFill/>
          </a:ln>
        </p:spPr>
        <p:txBody>
          <a:bodyPr>
            <a:normAutofit/>
          </a:bodyPr>
          <a:lstStyle/>
          <a:p>
            <a:pPr algn="ctr"/>
            <a:r>
              <a:rPr lang="en-IN" sz="4800" dirty="0">
                <a:solidFill>
                  <a:srgbClr val="0070C0"/>
                </a:solidFill>
                <a:latin typeface="Times New Roman" panose="02020603050405020304" pitchFamily="18" charset="0"/>
                <a:cs typeface="Times New Roman" panose="02020603050405020304" pitchFamily="18" charset="0"/>
              </a:rPr>
              <a:t>Estimation of Mean</a:t>
            </a:r>
            <a:br>
              <a:rPr lang="en-IN" sz="4800" dirty="0">
                <a:solidFill>
                  <a:srgbClr val="0070C0"/>
                </a:solidFill>
                <a:latin typeface="Times New Roman" panose="02020603050405020304" pitchFamily="18" charset="0"/>
                <a:cs typeface="Times New Roman" panose="02020603050405020304" pitchFamily="18" charset="0"/>
              </a:rPr>
            </a:br>
            <a:r>
              <a:rPr lang="en-IN" sz="2000" dirty="0">
                <a:solidFill>
                  <a:srgbClr val="0070C0"/>
                </a:solidFill>
                <a:latin typeface="Times New Roman" panose="02020603050405020304" pitchFamily="18" charset="0"/>
                <a:cs typeface="Times New Roman" panose="02020603050405020304" pitchFamily="18" charset="0"/>
              </a:rPr>
              <a:t>(For Quantitative variables)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45D1D69-D05F-2276-7BEB-47E8B9BE4138}"/>
                  </a:ext>
                </a:extLst>
              </p:cNvPr>
              <p:cNvSpPr>
                <a:spLocks noGrp="1"/>
              </p:cNvSpPr>
              <p:nvPr>
                <p:ph idx="1"/>
              </p:nvPr>
            </p:nvSpPr>
            <p:spPr>
              <a:xfrm>
                <a:off x="838199" y="2034817"/>
                <a:ext cx="10842523" cy="4351338"/>
              </a:xfrm>
              <a:noFill/>
              <a:ln>
                <a:noFill/>
              </a:ln>
            </p:spPr>
            <p:txBody>
              <a:bodyPr>
                <a:normAutofit lnSpcReduction="10000"/>
              </a:bodyPr>
              <a:lstStyle/>
              <a:p>
                <a:pPr marL="0" indent="0" algn="just">
                  <a:buNone/>
                </a:pPr>
                <a:r>
                  <a:rPr lang="en-US" dirty="0">
                    <a:latin typeface="Times New Roman" panose="02020603050405020304" pitchFamily="18" charset="0"/>
                    <a:cs typeface="Times New Roman" panose="02020603050405020304" pitchFamily="18" charset="0"/>
                  </a:rPr>
                  <a:t>To calculate sample size requirement for estimating mean of a quantitative variable in a study population:</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r>
                        <a:rPr lang="en-US" sz="3200" i="1" smtClean="0">
                          <a:solidFill>
                            <a:srgbClr val="0070C0"/>
                          </a:solidFill>
                          <a:latin typeface="Cambria Math" panose="02040503050406030204" pitchFamily="18" charset="0"/>
                          <a:cs typeface="Sabon Next LT" panose="02000500000000000000" pitchFamily="2" charset="0"/>
                        </a:rPr>
                        <m:t>𝑛</m:t>
                      </m:r>
                      <m:r>
                        <a:rPr lang="en-US" sz="3200" i="1" smtClean="0">
                          <a:solidFill>
                            <a:srgbClr val="0070C0"/>
                          </a:solidFill>
                          <a:latin typeface="Cambria Math" panose="02040503050406030204" pitchFamily="18" charset="0"/>
                          <a:cs typeface="Sabon Next LT" panose="02000500000000000000" pitchFamily="2" charset="0"/>
                        </a:rPr>
                        <m:t>=</m:t>
                      </m:r>
                      <m:f>
                        <m:fPr>
                          <m:ctrlPr>
                            <a:rPr lang="en-US" sz="3200" i="1">
                              <a:solidFill>
                                <a:srgbClr val="0070C0"/>
                              </a:solidFill>
                              <a:latin typeface="Cambria Math" panose="02040503050406030204" pitchFamily="18" charset="0"/>
                              <a:cs typeface="Sabon Next LT" panose="02000500000000000000" pitchFamily="2" charset="0"/>
                            </a:rPr>
                          </m:ctrlPr>
                        </m:fPr>
                        <m:num>
                          <m:sSup>
                            <m:sSupPr>
                              <m:ctrlPr>
                                <a:rPr lang="en-US" sz="3200" i="1">
                                  <a:solidFill>
                                    <a:srgbClr val="0070C0"/>
                                  </a:solidFill>
                                  <a:latin typeface="Cambria Math" panose="02040503050406030204" pitchFamily="18" charset="0"/>
                                  <a:cs typeface="Sabon Next LT" panose="02000500000000000000" pitchFamily="2" charset="0"/>
                                </a:rPr>
                              </m:ctrlPr>
                            </m:sSupPr>
                            <m:e>
                              <m:d>
                                <m:dPr>
                                  <m:ctrlPr>
                                    <a:rPr lang="en-US" sz="3200" i="1">
                                      <a:solidFill>
                                        <a:srgbClr val="0070C0"/>
                                      </a:solidFill>
                                      <a:latin typeface="Cambria Math" panose="02040503050406030204" pitchFamily="18" charset="0"/>
                                      <a:cs typeface="Sabon Next LT" panose="02000500000000000000" pitchFamily="2" charset="0"/>
                                    </a:rPr>
                                  </m:ctrlPr>
                                </m:dPr>
                                <m:e>
                                  <m:sSub>
                                    <m:sSubPr>
                                      <m:ctrlPr>
                                        <a:rPr lang="en-US" sz="3200" i="1">
                                          <a:solidFill>
                                            <a:srgbClr val="0070C0"/>
                                          </a:solidFill>
                                          <a:latin typeface="Cambria Math" panose="02040503050406030204" pitchFamily="18" charset="0"/>
                                          <a:cs typeface="Sabon Next LT" panose="02000500000000000000" pitchFamily="2" charset="0"/>
                                        </a:rPr>
                                      </m:ctrlPr>
                                    </m:sSubPr>
                                    <m:e>
                                      <m:r>
                                        <a:rPr lang="en-US" sz="3200" i="1">
                                          <a:solidFill>
                                            <a:srgbClr val="0070C0"/>
                                          </a:solidFill>
                                          <a:latin typeface="Cambria Math" panose="02040503050406030204" pitchFamily="18" charset="0"/>
                                          <a:cs typeface="Sabon Next LT" panose="02000500000000000000" pitchFamily="2" charset="0"/>
                                        </a:rPr>
                                        <m:t>𝑍</m:t>
                                      </m:r>
                                    </m:e>
                                    <m:sub>
                                      <m:r>
                                        <a:rPr lang="en-US" sz="3200" i="1">
                                          <a:solidFill>
                                            <a:srgbClr val="0070C0"/>
                                          </a:solidFill>
                                          <a:latin typeface="Cambria Math" panose="02040503050406030204" pitchFamily="18" charset="0"/>
                                          <a:cs typeface="Sabon Next LT" panose="02000500000000000000" pitchFamily="2" charset="0"/>
                                        </a:rPr>
                                        <m:t>1−</m:t>
                                      </m:r>
                                      <m:f>
                                        <m:fPr>
                                          <m:type m:val="lin"/>
                                          <m:ctrlPr>
                                            <a:rPr lang="en-US" sz="3200" i="1">
                                              <a:solidFill>
                                                <a:srgbClr val="0070C0"/>
                                              </a:solidFill>
                                              <a:latin typeface="Cambria Math" panose="02040503050406030204" pitchFamily="18" charset="0"/>
                                              <a:cs typeface="Sabon Next LT" panose="02000500000000000000" pitchFamily="2" charset="0"/>
                                            </a:rPr>
                                          </m:ctrlPr>
                                        </m:fPr>
                                        <m:num>
                                          <m:r>
                                            <a:rPr lang="en-US" sz="3200" i="1">
                                              <a:solidFill>
                                                <a:srgbClr val="0070C0"/>
                                              </a:solidFill>
                                              <a:latin typeface="Cambria Math" panose="02040503050406030204" pitchFamily="18" charset="0"/>
                                              <a:ea typeface="Cambria Math" panose="02040503050406030204" pitchFamily="18" charset="0"/>
                                              <a:cs typeface="Sabon Next LT" panose="02000500000000000000" pitchFamily="2" charset="0"/>
                                            </a:rPr>
                                            <m:t>𝛼</m:t>
                                          </m:r>
                                        </m:num>
                                        <m:den>
                                          <m:r>
                                            <a:rPr lang="en-US" sz="3200" i="1">
                                              <a:solidFill>
                                                <a:srgbClr val="0070C0"/>
                                              </a:solidFill>
                                              <a:latin typeface="Cambria Math" panose="02040503050406030204" pitchFamily="18" charset="0"/>
                                              <a:cs typeface="Sabon Next LT" panose="02000500000000000000" pitchFamily="2" charset="0"/>
                                            </a:rPr>
                                            <m:t>2</m:t>
                                          </m:r>
                                        </m:den>
                                      </m:f>
                                    </m:sub>
                                  </m:sSub>
                                </m:e>
                              </m:d>
                            </m:e>
                            <m:sup>
                              <m:r>
                                <a:rPr lang="en-US" sz="3200" i="1">
                                  <a:solidFill>
                                    <a:srgbClr val="0070C0"/>
                                  </a:solidFill>
                                  <a:latin typeface="Cambria Math" panose="02040503050406030204" pitchFamily="18" charset="0"/>
                                  <a:cs typeface="Sabon Next LT" panose="02000500000000000000" pitchFamily="2" charset="0"/>
                                </a:rPr>
                                <m:t>2</m:t>
                              </m:r>
                            </m:sup>
                          </m:sSup>
                          <m:r>
                            <a:rPr lang="en-US" sz="3200" i="1">
                              <a:solidFill>
                                <a:srgbClr val="0070C0"/>
                              </a:solidFill>
                              <a:latin typeface="Cambria Math" panose="02040503050406030204" pitchFamily="18" charset="0"/>
                              <a:cs typeface="Sabon Next LT" panose="02000500000000000000" pitchFamily="2" charset="0"/>
                            </a:rPr>
                            <m:t> </m:t>
                          </m:r>
                          <m:sSup>
                            <m:sSupPr>
                              <m:ctrlPr>
                                <a:rPr lang="en-US" sz="3200" i="1">
                                  <a:solidFill>
                                    <a:srgbClr val="0070C0"/>
                                  </a:solidFill>
                                  <a:latin typeface="Cambria Math" panose="02040503050406030204" pitchFamily="18" charset="0"/>
                                  <a:cs typeface="Sabon Next LT" panose="02000500000000000000" pitchFamily="2" charset="0"/>
                                </a:rPr>
                              </m:ctrlPr>
                            </m:sSupPr>
                            <m:e>
                              <m:r>
                                <a:rPr lang="en-US" sz="3200" i="1">
                                  <a:solidFill>
                                    <a:srgbClr val="0070C0"/>
                                  </a:solidFill>
                                  <a:latin typeface="Cambria Math" panose="02040503050406030204" pitchFamily="18" charset="0"/>
                                  <a:cs typeface="Sabon Next LT" panose="02000500000000000000" pitchFamily="2" charset="0"/>
                                </a:rPr>
                                <m:t>𝑠</m:t>
                              </m:r>
                            </m:e>
                            <m:sup>
                              <m:r>
                                <a:rPr lang="en-US" sz="3200" i="1">
                                  <a:solidFill>
                                    <a:srgbClr val="0070C0"/>
                                  </a:solidFill>
                                  <a:latin typeface="Cambria Math" panose="02040503050406030204" pitchFamily="18" charset="0"/>
                                  <a:cs typeface="Sabon Next LT" panose="02000500000000000000" pitchFamily="2" charset="0"/>
                                </a:rPr>
                                <m:t>2</m:t>
                              </m:r>
                            </m:sup>
                          </m:sSup>
                        </m:num>
                        <m:den>
                          <m:sSup>
                            <m:sSupPr>
                              <m:ctrlPr>
                                <a:rPr lang="en-US" sz="3200" i="1">
                                  <a:solidFill>
                                    <a:srgbClr val="0070C0"/>
                                  </a:solidFill>
                                  <a:latin typeface="Cambria Math" panose="02040503050406030204" pitchFamily="18" charset="0"/>
                                  <a:cs typeface="Sabon Next LT" panose="02000500000000000000" pitchFamily="2" charset="0"/>
                                </a:rPr>
                              </m:ctrlPr>
                            </m:sSupPr>
                            <m:e>
                              <m:r>
                                <a:rPr lang="en-IN" sz="3200" b="0" i="1" smtClean="0">
                                  <a:solidFill>
                                    <a:srgbClr val="0070C0"/>
                                  </a:solidFill>
                                  <a:latin typeface="Cambria Math" panose="02040503050406030204" pitchFamily="18" charset="0"/>
                                  <a:cs typeface="Sabon Next LT" panose="02000500000000000000" pitchFamily="2" charset="0"/>
                                </a:rPr>
                                <m:t>𝑑</m:t>
                              </m:r>
                            </m:e>
                            <m:sup>
                              <m:r>
                                <a:rPr lang="en-US" sz="3200" i="1">
                                  <a:solidFill>
                                    <a:srgbClr val="0070C0"/>
                                  </a:solidFill>
                                  <a:latin typeface="Cambria Math" panose="02040503050406030204" pitchFamily="18" charset="0"/>
                                  <a:cs typeface="Sabon Next LT" panose="02000500000000000000" pitchFamily="2" charset="0"/>
                                </a:rPr>
                                <m:t>2</m:t>
                              </m:r>
                            </m:sup>
                          </m:sSup>
                        </m:den>
                      </m:f>
                    </m:oMath>
                  </m:oMathPara>
                </a14:m>
                <a:endParaRPr lang="en-IN" sz="3200" dirty="0"/>
              </a:p>
              <a:p>
                <a:pPr marL="0" indent="0">
                  <a:buNone/>
                </a:pPr>
                <a:endParaRPr lang="en-IN" dirty="0"/>
              </a:p>
              <a:p>
                <a:pPr>
                  <a:buClr>
                    <a:srgbClr val="0070C0"/>
                  </a:buClr>
                </a:pPr>
                <a14:m>
                  <m:oMath xmlns:m="http://schemas.openxmlformats.org/officeDocument/2006/math">
                    <m:sSub>
                      <m:sSubPr>
                        <m:ctrlPr>
                          <a:rPr lang="en-US" b="1" i="1">
                            <a:latin typeface="Cambria Math" panose="02040503050406030204" pitchFamily="18" charset="0"/>
                            <a:cs typeface="Sabon Next LT" panose="02000500000000000000" pitchFamily="2" charset="0"/>
                          </a:rPr>
                        </m:ctrlPr>
                      </m:sSubPr>
                      <m:e>
                        <m:r>
                          <a:rPr lang="en-US" b="1" i="1">
                            <a:latin typeface="Cambria Math" panose="02040503050406030204" pitchFamily="18" charset="0"/>
                            <a:cs typeface="Sabon Next LT" panose="02000500000000000000" pitchFamily="2" charset="0"/>
                          </a:rPr>
                          <m:t>𝒁</m:t>
                        </m:r>
                      </m:e>
                      <m:sub>
                        <m:r>
                          <a:rPr lang="en-US" b="1" i="1">
                            <a:latin typeface="Cambria Math" panose="02040503050406030204" pitchFamily="18" charset="0"/>
                            <a:cs typeface="Sabon Next LT" panose="02000500000000000000" pitchFamily="2" charset="0"/>
                          </a:rPr>
                          <m:t>𝟏</m:t>
                        </m:r>
                        <m:r>
                          <a:rPr lang="en-US" b="1" i="1">
                            <a:latin typeface="Cambria Math" panose="02040503050406030204" pitchFamily="18" charset="0"/>
                            <a:cs typeface="Sabon Next LT" panose="02000500000000000000" pitchFamily="2" charset="0"/>
                          </a:rPr>
                          <m:t>−</m:t>
                        </m:r>
                        <m:f>
                          <m:fPr>
                            <m:type m:val="lin"/>
                            <m:ctrlPr>
                              <a:rPr lang="en-US" b="1" i="1">
                                <a:latin typeface="Cambria Math" panose="02040503050406030204" pitchFamily="18" charset="0"/>
                                <a:cs typeface="Sabon Next LT" panose="02000500000000000000" pitchFamily="2" charset="0"/>
                              </a:rPr>
                            </m:ctrlPr>
                          </m:fPr>
                          <m:num>
                            <m:r>
                              <a:rPr lang="en-US" b="1" i="1">
                                <a:latin typeface="Cambria Math" panose="02040503050406030204" pitchFamily="18" charset="0"/>
                                <a:ea typeface="Cambria Math" panose="02040503050406030204" pitchFamily="18" charset="0"/>
                                <a:cs typeface="Sabon Next LT" panose="02000500000000000000" pitchFamily="2" charset="0"/>
                              </a:rPr>
                              <m:t>𝜶</m:t>
                            </m:r>
                          </m:num>
                          <m:den>
                            <m:r>
                              <a:rPr lang="en-US" b="1" i="1">
                                <a:latin typeface="Cambria Math" panose="02040503050406030204" pitchFamily="18" charset="0"/>
                                <a:cs typeface="Sabon Next LT" panose="02000500000000000000" pitchFamily="2" charset="0"/>
                              </a:rPr>
                              <m:t>𝟐</m:t>
                            </m:r>
                          </m:den>
                        </m:f>
                      </m:sub>
                    </m:sSub>
                    <m:r>
                      <a:rPr lang="en-US" i="1">
                        <a:latin typeface="Cambria Math" panose="02040503050406030204" pitchFamily="18" charset="0"/>
                        <a:cs typeface="Sabon Next LT" panose="02000500000000000000" pitchFamily="2" charset="0"/>
                      </a:rPr>
                      <m:t>=</m:t>
                    </m:r>
                  </m:oMath>
                </a14:m>
                <a:r>
                  <a:rPr lang="en-US" dirty="0">
                    <a:latin typeface="Times New Roman" panose="02020603050405020304" pitchFamily="18" charset="0"/>
                    <a:cs typeface="Times New Roman" panose="02020603050405020304" pitchFamily="18" charset="0"/>
                  </a:rPr>
                  <a:t> Value of the normal deviate at considered level of confidence</a:t>
                </a:r>
              </a:p>
              <a:p>
                <a:pPr>
                  <a:buClr>
                    <a:srgbClr val="0070C0"/>
                  </a:buClr>
                </a:pPr>
                <a14:m>
                  <m:oMath xmlns:m="http://schemas.openxmlformats.org/officeDocument/2006/math">
                    <m:r>
                      <a:rPr lang="en-US" b="1" i="1">
                        <a:latin typeface="Cambria Math" panose="02040503050406030204" pitchFamily="18" charset="0"/>
                        <a:cs typeface="Sabon Next LT" panose="02000500000000000000" pitchFamily="2" charset="0"/>
                      </a:rPr>
                      <m:t>𝒔</m:t>
                    </m:r>
                    <m:r>
                      <a:rPr lang="en-US" i="1">
                        <a:latin typeface="Cambria Math" panose="02040503050406030204" pitchFamily="18" charset="0"/>
                        <a:cs typeface="Sabon Next LT" panose="02000500000000000000" pitchFamily="2" charset="0"/>
                      </a:rPr>
                      <m:t>=</m:t>
                    </m:r>
                  </m:oMath>
                </a14:m>
                <a:r>
                  <a:rPr lang="en-US" dirty="0">
                    <a:latin typeface="Times New Roman" panose="02020603050405020304" pitchFamily="18" charset="0"/>
                    <a:cs typeface="Times New Roman" panose="02020603050405020304" pitchFamily="18" charset="0"/>
                  </a:rPr>
                  <a:t> Standard deviation of the variable in group</a:t>
                </a:r>
              </a:p>
              <a:p>
                <a:pPr>
                  <a:buClr>
                    <a:srgbClr val="0070C0"/>
                  </a:buClr>
                </a:pPr>
                <a14:m>
                  <m:oMath xmlns:m="http://schemas.openxmlformats.org/officeDocument/2006/math">
                    <m:r>
                      <a:rPr lang="en-US" b="1" i="1" dirty="0" smtClean="0">
                        <a:latin typeface="Cambria Math" panose="02040503050406030204" pitchFamily="18" charset="0"/>
                        <a:cs typeface="Sabon Next LT" panose="02000500000000000000" pitchFamily="2" charset="0"/>
                      </a:rPr>
                      <m:t>𝒅</m:t>
                    </m:r>
                    <m:r>
                      <a:rPr lang="en-US" b="1" i="0">
                        <a:latin typeface="Cambria Math" panose="02040503050406030204" pitchFamily="18" charset="0"/>
                        <a:cs typeface="Sabon Next LT" panose="02000500000000000000" pitchFamily="2" charset="0"/>
                      </a:rPr>
                      <m:t> </m:t>
                    </m:r>
                  </m:oMath>
                </a14:m>
                <a:r>
                  <a:rPr lang="en-IN" dirty="0">
                    <a:latin typeface="Times New Roman" panose="02020603050405020304" pitchFamily="18" charset="0"/>
                    <a:cs typeface="Times New Roman" panose="02020603050405020304" pitchFamily="18" charset="0"/>
                  </a:rPr>
                  <a:t>= Expected absolute allowable error in mean</a:t>
                </a:r>
              </a:p>
            </p:txBody>
          </p:sp>
        </mc:Choice>
        <mc:Fallback xmlns="">
          <p:sp>
            <p:nvSpPr>
              <p:cNvPr id="3" name="Content Placeholder 2">
                <a:extLst>
                  <a:ext uri="{FF2B5EF4-FFF2-40B4-BE49-F238E27FC236}">
                    <a16:creationId xmlns:a16="http://schemas.microsoft.com/office/drawing/2014/main" id="{045D1D69-D05F-2276-7BEB-47E8B9BE4138}"/>
                  </a:ext>
                </a:extLst>
              </p:cNvPr>
              <p:cNvSpPr>
                <a:spLocks noGrp="1" noRot="1" noChangeAspect="1" noMove="1" noResize="1" noEditPoints="1" noAdjustHandles="1" noChangeArrowheads="1" noChangeShapeType="1" noTextEdit="1"/>
              </p:cNvSpPr>
              <p:nvPr>
                <p:ph idx="1"/>
              </p:nvPr>
            </p:nvSpPr>
            <p:spPr>
              <a:xfrm>
                <a:off x="838199" y="2034817"/>
                <a:ext cx="10842523" cy="4351338"/>
              </a:xfrm>
              <a:blipFill>
                <a:blip r:embed="rId2"/>
                <a:stretch>
                  <a:fillRect l="-1124" t="-3501" r="-1124"/>
                </a:stretch>
              </a:blipFill>
              <a:ln>
                <a:noFill/>
              </a:ln>
            </p:spPr>
            <p:txBody>
              <a:bodyPr/>
              <a:lstStyle/>
              <a:p>
                <a:r>
                  <a:rPr lang="en-IN">
                    <a:noFill/>
                  </a:rPr>
                  <a:t> </a:t>
                </a:r>
              </a:p>
            </p:txBody>
          </p:sp>
        </mc:Fallback>
      </mc:AlternateContent>
      <p:sp>
        <p:nvSpPr>
          <p:cNvPr id="4" name="Rectangle 3">
            <a:extLst>
              <a:ext uri="{FF2B5EF4-FFF2-40B4-BE49-F238E27FC236}">
                <a16:creationId xmlns:a16="http://schemas.microsoft.com/office/drawing/2014/main" id="{13C0118A-6CAB-F987-CA04-6FF99DDE9720}"/>
              </a:ext>
            </a:extLst>
          </p:cNvPr>
          <p:cNvSpPr/>
          <p:nvPr/>
        </p:nvSpPr>
        <p:spPr>
          <a:xfrm>
            <a:off x="0" y="0"/>
            <a:ext cx="12192000" cy="6858000"/>
          </a:xfrm>
          <a:prstGeom prst="rect">
            <a:avLst/>
          </a:prstGeom>
          <a:noFill/>
          <a:ln w="76200">
            <a:solidFill>
              <a:schemeClr val="accent4">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9356018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7C551C0F-C3BC-AC2C-9D96-053414CA6FEE}"/>
                  </a:ext>
                </a:extLst>
              </p:cNvPr>
              <p:cNvSpPr txBox="1">
                <a:spLocks noGrp="1"/>
              </p:cNvSpPr>
              <p:nvPr>
                <p:ph idx="1"/>
              </p:nvPr>
            </p:nvSpPr>
            <p:spPr>
              <a:xfrm>
                <a:off x="289560" y="477520"/>
                <a:ext cx="11612880" cy="5438092"/>
              </a:xfrm>
              <a:prstGeom prst="rect">
                <a:avLst/>
              </a:prstGeom>
              <a:noFill/>
              <a:ln>
                <a:noFill/>
              </a:ln>
            </p:spPr>
            <p:txBody>
              <a:bodyPr wrap="square" rtlCol="0">
                <a:spAutoFit/>
              </a:bodyPr>
              <a:lstStyle/>
              <a:p>
                <a:pPr marL="0" indent="0" algn="just">
                  <a:lnSpc>
                    <a:spcPct val="150000"/>
                  </a:lnSpc>
                  <a:buNone/>
                </a:pPr>
                <a:r>
                  <a:rPr lang="en-US" sz="2000" b="1" dirty="0">
                    <a:latin typeface="Times New Roman" panose="02020603050405020304" pitchFamily="18" charset="0"/>
                    <a:cs typeface="Times New Roman" panose="02020603050405020304" pitchFamily="18" charset="0"/>
                  </a:rPr>
                  <a:t>Q1.  </a:t>
                </a:r>
                <a:r>
                  <a:rPr lang="en-US" sz="2000" dirty="0">
                    <a:latin typeface="Times New Roman" panose="02020603050405020304" pitchFamily="18" charset="0"/>
                    <a:cs typeface="Times New Roman" panose="02020603050405020304" pitchFamily="18" charset="0"/>
                  </a:rPr>
                  <a:t>To estimate hemoglobin level (g/dl) among pregnant women of a community, it was expected that the mean and standard deviation of hemoglobin in pregnant women from the considered community were about 10.3 and 2.3 (g/dl), respectively. Then, at α=0.05 and relative allowable error 10%, how many pregnant women from the community should be studied</a:t>
                </a:r>
              </a:p>
              <a:p>
                <a:pPr marL="0" indent="0" algn="just">
                  <a:lnSpc>
                    <a:spcPct val="150000"/>
                  </a:lnSpc>
                  <a:buNone/>
                </a:pPr>
                <a:r>
                  <a:rPr lang="en-US" sz="2000" b="1" dirty="0">
                    <a:latin typeface="Times New Roman" panose="02020603050405020304" pitchFamily="18" charset="0"/>
                    <a:cs typeface="Times New Roman" panose="02020603050405020304" pitchFamily="18" charset="0"/>
                  </a:rPr>
                  <a:t>Cal</a:t>
                </a:r>
                <a:r>
                  <a:rPr lang="en-US" sz="2000" dirty="0">
                    <a:latin typeface="Times New Roman" panose="02020603050405020304" pitchFamily="18" charset="0"/>
                    <a:cs typeface="Times New Roman" panose="02020603050405020304" pitchFamily="18" charset="0"/>
                  </a:rPr>
                  <a:t>. We have:  </a:t>
                </a:r>
                <a:r>
                  <a:rPr lang="en-US" sz="2000" b="1" dirty="0">
                    <a:latin typeface="Times New Roman" panose="02020603050405020304" pitchFamily="18" charset="0"/>
                    <a:cs typeface="Times New Roman" panose="02020603050405020304" pitchFamily="18" charset="0"/>
                  </a:rPr>
                  <a:t>Mean</a:t>
                </a:r>
                <a:r>
                  <a:rPr lang="en-US" sz="2000" dirty="0">
                    <a:latin typeface="Times New Roman" panose="02020603050405020304" pitchFamily="18" charset="0"/>
                    <a:cs typeface="Times New Roman" panose="02020603050405020304" pitchFamily="18" charset="0"/>
                  </a:rPr>
                  <a:t>, </a:t>
                </a:r>
                <a14:m>
                  <m:oMath xmlns:m="http://schemas.openxmlformats.org/officeDocument/2006/math">
                    <m:bar>
                      <m:barPr>
                        <m:pos m:val="top"/>
                        <m:ctrlPr>
                          <a:rPr lang="en-US" sz="2000" i="1" smtClean="0">
                            <a:latin typeface="Cambria Math" panose="02040503050406030204" pitchFamily="18" charset="0"/>
                            <a:cs typeface="Times New Roman" panose="02020603050405020304" pitchFamily="18" charset="0"/>
                          </a:rPr>
                        </m:ctrlPr>
                      </m:barPr>
                      <m:e>
                        <m:r>
                          <a:rPr lang="en-US" sz="2000" b="0" i="1" smtClean="0">
                            <a:latin typeface="Cambria Math" panose="02040503050406030204" pitchFamily="18" charset="0"/>
                            <a:cs typeface="Times New Roman" panose="02020603050405020304" pitchFamily="18" charset="0"/>
                          </a:rPr>
                          <m:t>𝑥</m:t>
                        </m:r>
                      </m:e>
                    </m:bar>
                    <m:r>
                      <a:rPr lang="en-US" sz="2000" b="0" i="1" smtClean="0">
                        <a:latin typeface="Cambria Math" panose="02040503050406030204" pitchFamily="18" charset="0"/>
                        <a:cs typeface="Times New Roman" panose="02020603050405020304" pitchFamily="18" charset="0"/>
                      </a:rPr>
                      <m:t>=10.3,</m:t>
                    </m:r>
                  </m:oMath>
                </a14:m>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Standard deviation</a:t>
                </a:r>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b="0" i="1" smtClean="0">
                        <a:latin typeface="Cambria Math" panose="02040503050406030204" pitchFamily="18" charset="0"/>
                        <a:cs typeface="Times New Roman" panose="02020603050405020304" pitchFamily="18" charset="0"/>
                      </a:rPr>
                      <m:t>𝑠</m:t>
                    </m:r>
                    <m:r>
                      <a:rPr lang="en-US" sz="2000" b="0" i="1" smtClean="0">
                        <a:latin typeface="Cambria Math" panose="02040503050406030204" pitchFamily="18" charset="0"/>
                        <a:cs typeface="Times New Roman" panose="02020603050405020304" pitchFamily="18" charset="0"/>
                      </a:rPr>
                      <m:t>=2.3</m:t>
                    </m:r>
                  </m:oMath>
                </a14:m>
                <a:r>
                  <a:rPr lang="en-US" sz="2000" dirty="0">
                    <a:latin typeface="Times New Roman" panose="02020603050405020304" pitchFamily="18" charset="0"/>
                    <a:cs typeface="Times New Roman" panose="02020603050405020304" pitchFamily="18" charset="0"/>
                  </a:rPr>
                  <a:t> ,  </a:t>
                </a:r>
                <a14:m>
                  <m:oMath xmlns:m="http://schemas.openxmlformats.org/officeDocument/2006/math">
                    <m:r>
                      <a:rPr lang="en-US" sz="2000" b="0" i="1" smtClean="0">
                        <a:latin typeface="Cambria Math" panose="02040503050406030204" pitchFamily="18" charset="0"/>
                        <a:cs typeface="Times New Roman" panose="02020603050405020304" pitchFamily="18" charset="0"/>
                      </a:rPr>
                      <m:t>𝑑</m:t>
                    </m:r>
                    <m:r>
                      <a:rPr lang="en-US" sz="2000" b="0" i="1" smtClean="0">
                        <a:latin typeface="Cambria Math" panose="02040503050406030204" pitchFamily="18" charset="0"/>
                        <a:cs typeface="Times New Roman" panose="02020603050405020304" pitchFamily="18" charset="0"/>
                      </a:rPr>
                      <m:t>= </m:t>
                    </m:r>
                    <m:f>
                      <m:fPr>
                        <m:ctrlPr>
                          <a:rPr lang="en-US" sz="2000" b="0" i="1" smtClean="0">
                            <a:latin typeface="Cambria Math" panose="02040503050406030204" pitchFamily="18" charset="0"/>
                            <a:cs typeface="Times New Roman" panose="02020603050405020304" pitchFamily="18" charset="0"/>
                          </a:rPr>
                        </m:ctrlPr>
                      </m:fPr>
                      <m:num>
                        <m:r>
                          <a:rPr lang="en-US" sz="2000" b="0" i="1" smtClean="0">
                            <a:latin typeface="Cambria Math" panose="02040503050406030204" pitchFamily="18" charset="0"/>
                            <a:cs typeface="Times New Roman" panose="02020603050405020304" pitchFamily="18" charset="0"/>
                          </a:rPr>
                          <m:t>10</m:t>
                        </m:r>
                      </m:num>
                      <m:den>
                        <m:r>
                          <a:rPr lang="en-US" sz="2000" b="0" i="1" smtClean="0">
                            <a:latin typeface="Cambria Math" panose="02040503050406030204" pitchFamily="18" charset="0"/>
                            <a:cs typeface="Times New Roman" panose="02020603050405020304" pitchFamily="18" charset="0"/>
                          </a:rPr>
                          <m:t>100</m:t>
                        </m:r>
                      </m:den>
                    </m:f>
                    <m:r>
                      <a:rPr lang="en-US" sz="2000" b="0" i="1" smtClean="0">
                        <a:latin typeface="Cambria Math" panose="02040503050406030204" pitchFamily="18" charset="0"/>
                        <a:cs typeface="Times New Roman" panose="02020603050405020304" pitchFamily="18" charset="0"/>
                      </a:rPr>
                      <m:t>∗10.3=1.03</m:t>
                    </m:r>
                  </m:oMath>
                </a14:m>
                <a:r>
                  <a:rPr lang="en-US" sz="2000" dirty="0">
                    <a:latin typeface="Times New Roman" panose="02020603050405020304" pitchFamily="18" charset="0"/>
                    <a:cs typeface="Times New Roman" panose="02020603050405020304" pitchFamily="18" charset="0"/>
                  </a:rPr>
                  <a:t>,</a:t>
                </a:r>
              </a:p>
              <a:p>
                <a:pPr marL="0" indent="0" algn="just">
                  <a:lnSpc>
                    <a:spcPct val="150000"/>
                  </a:lnSpc>
                  <a:buNone/>
                </a:pPr>
                <a:r>
                  <a:rPr lang="en-US" sz="2000" dirty="0">
                    <a:latin typeface="Times New Roman" panose="02020603050405020304" pitchFamily="18" charset="0"/>
                    <a:cs typeface="Times New Roman" panose="02020603050405020304" pitchFamily="18" charset="0"/>
                  </a:rPr>
                  <a:t>Therefore, the required sample size:</a:t>
                </a:r>
              </a:p>
              <a:p>
                <a:pPr marL="0" indent="0" algn="just">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Times New Roman" panose="02020603050405020304" pitchFamily="18" charset="0"/>
                        </a:rPr>
                        <m:t>𝑛</m:t>
                      </m:r>
                      <m:r>
                        <a:rPr lang="en-US" sz="2000" b="0" i="1" smtClean="0">
                          <a:latin typeface="Cambria Math" panose="02040503050406030204" pitchFamily="18" charset="0"/>
                          <a:cs typeface="Times New Roman" panose="02020603050405020304" pitchFamily="18" charset="0"/>
                        </a:rPr>
                        <m:t>=</m:t>
                      </m:r>
                      <m:sSup>
                        <m:sSupPr>
                          <m:ctrlPr>
                            <a:rPr lang="en-US" sz="2000" b="0" i="1" smtClean="0">
                              <a:latin typeface="Cambria Math" panose="02040503050406030204" pitchFamily="18" charset="0"/>
                              <a:cs typeface="Times New Roman" panose="02020603050405020304" pitchFamily="18" charset="0"/>
                            </a:rPr>
                          </m:ctrlPr>
                        </m:sSupPr>
                        <m:e>
                          <m:d>
                            <m:dPr>
                              <m:ctrlPr>
                                <a:rPr lang="en-US" sz="2000" i="1">
                                  <a:latin typeface="Cambria Math" panose="02040503050406030204" pitchFamily="18" charset="0"/>
                                  <a:cs typeface="Times New Roman" panose="02020603050405020304" pitchFamily="18" charset="0"/>
                                </a:rPr>
                              </m:ctrlPr>
                            </m:dPr>
                            <m:e>
                              <m:f>
                                <m:fPr>
                                  <m:ctrlPr>
                                    <a:rPr lang="en-US" sz="2000" i="1">
                                      <a:latin typeface="Cambria Math" panose="02040503050406030204" pitchFamily="18" charset="0"/>
                                      <a:cs typeface="Times New Roman" panose="02020603050405020304" pitchFamily="18" charset="0"/>
                                    </a:rPr>
                                  </m:ctrlPr>
                                </m:fPr>
                                <m:num>
                                  <m:sSub>
                                    <m:sSubPr>
                                      <m:ctrlPr>
                                        <a:rPr lang="en-IN" sz="2000" i="1">
                                          <a:latin typeface="Cambria Math" panose="02040503050406030204" pitchFamily="18" charset="0"/>
                                        </a:rPr>
                                      </m:ctrlPr>
                                    </m:sSubPr>
                                    <m:e>
                                      <m:r>
                                        <a:rPr lang="en-US" sz="2000" b="1" i="1">
                                          <a:latin typeface="Cambria Math" panose="02040503050406030204" pitchFamily="18" charset="0"/>
                                        </a:rPr>
                                        <m:t>𝒁</m:t>
                                      </m:r>
                                    </m:e>
                                    <m:sub>
                                      <m:r>
                                        <a:rPr lang="en-US" sz="2000" b="1" i="1">
                                          <a:latin typeface="Cambria Math" panose="02040503050406030204" pitchFamily="18" charset="0"/>
                                        </a:rPr>
                                        <m:t>𝟏</m:t>
                                      </m:r>
                                      <m:r>
                                        <a:rPr lang="en-US" sz="2000" b="1" i="1">
                                          <a:latin typeface="Cambria Math" panose="02040503050406030204" pitchFamily="18" charset="0"/>
                                        </a:rPr>
                                        <m:t>−</m:t>
                                      </m:r>
                                      <m:r>
                                        <m:rPr>
                                          <m:nor/>
                                        </m:rPr>
                                        <a:rPr lang="en-US" sz="2000" dirty="0">
                                          <a:latin typeface="Times New Roman" panose="02020603050405020304" pitchFamily="18" charset="0"/>
                                          <a:cs typeface="Times New Roman" panose="02020603050405020304" pitchFamily="18" charset="0"/>
                                        </a:rPr>
                                        <m:t>α</m:t>
                                      </m:r>
                                      <m:r>
                                        <m:rPr>
                                          <m:nor/>
                                        </m:rPr>
                                        <a:rPr lang="en-US" sz="2000" dirty="0">
                                          <a:latin typeface="Times New Roman" panose="02020603050405020304" pitchFamily="18" charset="0"/>
                                          <a:cs typeface="Times New Roman" panose="02020603050405020304" pitchFamily="18" charset="0"/>
                                        </a:rPr>
                                        <m:t>/2</m:t>
                                      </m:r>
                                    </m:sub>
                                  </m:sSub>
                                  <m:r>
                                    <a:rPr lang="en-US" sz="2000" b="0" i="1" dirty="0" smtClean="0">
                                      <a:latin typeface="Cambria Math" panose="02040503050406030204" pitchFamily="18" charset="0"/>
                                      <a:cs typeface="Times New Roman" panose="02020603050405020304" pitchFamily="18" charset="0"/>
                                    </a:rPr>
                                    <m:t>∗</m:t>
                                  </m:r>
                                  <m:r>
                                    <a:rPr lang="en-US" sz="2000" b="0" i="1" dirty="0" smtClean="0">
                                      <a:latin typeface="Cambria Math" panose="02040503050406030204" pitchFamily="18" charset="0"/>
                                      <a:cs typeface="Times New Roman" panose="02020603050405020304" pitchFamily="18" charset="0"/>
                                    </a:rPr>
                                    <m:t>𝑠</m:t>
                                  </m:r>
                                </m:num>
                                <m:den>
                                  <m:r>
                                    <a:rPr lang="en-US" sz="2000" b="0" i="1" smtClean="0">
                                      <a:latin typeface="Cambria Math" panose="02040503050406030204" pitchFamily="18" charset="0"/>
                                      <a:cs typeface="Times New Roman" panose="02020603050405020304" pitchFamily="18" charset="0"/>
                                    </a:rPr>
                                    <m:t>𝑑</m:t>
                                  </m:r>
                                </m:den>
                              </m:f>
                            </m:e>
                          </m:d>
                        </m:e>
                        <m:sup>
                          <m:r>
                            <a:rPr lang="en-US" sz="2000" b="0" i="1" smtClean="0">
                              <a:latin typeface="Cambria Math" panose="02040503050406030204" pitchFamily="18" charset="0"/>
                              <a:cs typeface="Times New Roman" panose="02020603050405020304" pitchFamily="18" charset="0"/>
                            </a:rPr>
                            <m:t>2</m:t>
                          </m:r>
                        </m:sup>
                      </m:sSup>
                    </m:oMath>
                  </m:oMathPara>
                </a14:m>
                <a:endParaRPr lang="en-US" sz="2000" dirty="0">
                  <a:latin typeface="Times New Roman" panose="02020603050405020304" pitchFamily="18" charset="0"/>
                  <a:cs typeface="Times New Roman" panose="02020603050405020304" pitchFamily="18" charset="0"/>
                </a:endParaRPr>
              </a:p>
              <a:p>
                <a:pPr marL="0" indent="0" algn="just">
                  <a:buNone/>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cs typeface="Times New Roman" panose="02020603050405020304" pitchFamily="18" charset="0"/>
                        </a:rPr>
                        <m:t>𝑛</m:t>
                      </m:r>
                      <m:r>
                        <a:rPr lang="en-US" sz="2000" i="1">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d>
                            <m:dPr>
                              <m:ctrlPr>
                                <a:rPr lang="en-US" sz="2000" i="1">
                                  <a:latin typeface="Cambria Math" panose="02040503050406030204" pitchFamily="18" charset="0"/>
                                  <a:cs typeface="Times New Roman" panose="02020603050405020304" pitchFamily="18" charset="0"/>
                                </a:rPr>
                              </m:ctrlPr>
                            </m:dPr>
                            <m:e>
                              <m:f>
                                <m:fPr>
                                  <m:ctrlPr>
                                    <a:rPr lang="en-US" sz="2000" i="1">
                                      <a:latin typeface="Cambria Math" panose="02040503050406030204" pitchFamily="18" charset="0"/>
                                      <a:cs typeface="Times New Roman" panose="02020603050405020304" pitchFamily="18" charset="0"/>
                                    </a:rPr>
                                  </m:ctrlPr>
                                </m:fPr>
                                <m:num>
                                  <m:r>
                                    <a:rPr lang="en-US" sz="2000" i="1" smtClean="0">
                                      <a:latin typeface="Cambria Math" panose="02040503050406030204" pitchFamily="18" charset="0"/>
                                    </a:rPr>
                                    <m:t>1</m:t>
                                  </m:r>
                                  <m:r>
                                    <a:rPr lang="en-US" sz="2000" b="0" i="1" smtClean="0">
                                      <a:latin typeface="Cambria Math" panose="02040503050406030204" pitchFamily="18" charset="0"/>
                                    </a:rPr>
                                    <m:t>.96</m:t>
                                  </m:r>
                                  <m:r>
                                    <a:rPr lang="en-US" sz="2000" i="1" dirty="0">
                                      <a:latin typeface="Cambria Math" panose="02040503050406030204" pitchFamily="18" charset="0"/>
                                      <a:cs typeface="Times New Roman" panose="02020603050405020304" pitchFamily="18" charset="0"/>
                                    </a:rPr>
                                    <m:t>∗</m:t>
                                  </m:r>
                                  <m:r>
                                    <a:rPr lang="en-US" sz="2000" b="0" i="1" dirty="0" smtClean="0">
                                      <a:latin typeface="Cambria Math" panose="02040503050406030204" pitchFamily="18" charset="0"/>
                                      <a:cs typeface="Times New Roman" panose="02020603050405020304" pitchFamily="18" charset="0"/>
                                    </a:rPr>
                                    <m:t>2.3</m:t>
                                  </m:r>
                                </m:num>
                                <m:den>
                                  <m:r>
                                    <a:rPr lang="en-US" sz="2000" b="0" i="1" dirty="0" smtClean="0">
                                      <a:latin typeface="Cambria Math" panose="02040503050406030204" pitchFamily="18" charset="0"/>
                                      <a:cs typeface="Times New Roman" panose="02020603050405020304" pitchFamily="18" charset="0"/>
                                    </a:rPr>
                                    <m:t>1.03</m:t>
                                  </m:r>
                                </m:den>
                              </m:f>
                            </m:e>
                          </m:d>
                        </m:e>
                        <m:sup>
                          <m:r>
                            <a:rPr lang="en-US" sz="2000" i="1">
                              <a:latin typeface="Cambria Math" panose="02040503050406030204" pitchFamily="18" charset="0"/>
                              <a:cs typeface="Times New Roman" panose="02020603050405020304" pitchFamily="18" charset="0"/>
                            </a:rPr>
                            <m:t>2</m:t>
                          </m:r>
                        </m:sup>
                      </m:sSup>
                    </m:oMath>
                  </m:oMathPara>
                </a14:m>
                <a:endParaRPr lang="en-US" sz="2000" dirty="0">
                  <a:latin typeface="Times New Roman" panose="02020603050405020304" pitchFamily="18" charset="0"/>
                  <a:cs typeface="Times New Roman" panose="02020603050405020304" pitchFamily="18" charset="0"/>
                </a:endParaRPr>
              </a:p>
              <a:p>
                <a:pPr marL="0" indent="0" algn="just">
                  <a:buNone/>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cs typeface="Times New Roman" panose="02020603050405020304" pitchFamily="18" charset="0"/>
                        </a:rPr>
                        <m:t>𝑛</m:t>
                      </m:r>
                      <m:r>
                        <a:rPr lang="en-US" sz="2000" i="1">
                          <a:latin typeface="Cambria Math" panose="02040503050406030204" pitchFamily="18" charset="0"/>
                          <a:cs typeface="Times New Roman" panose="02020603050405020304" pitchFamily="18" charset="0"/>
                        </a:rPr>
                        <m:t>=19</m:t>
                      </m:r>
                    </m:oMath>
                  </m:oMathPara>
                </a14:m>
                <a:endParaRPr lang="en-US" sz="2000" dirty="0">
                  <a:latin typeface="Times New Roman" panose="02020603050405020304" pitchFamily="18" charset="0"/>
                  <a:cs typeface="Times New Roman" panose="02020603050405020304" pitchFamily="18" charset="0"/>
                </a:endParaRPr>
              </a:p>
              <a:p>
                <a:pPr algn="just">
                  <a:lnSpc>
                    <a:spcPct val="150000"/>
                  </a:lnSpc>
                </a:pPr>
                <a:endParaRPr lang="en-US" sz="1800" dirty="0">
                  <a:latin typeface="Times New Roman" panose="02020603050405020304" pitchFamily="18" charset="0"/>
                  <a:cs typeface="Times New Roman" panose="02020603050405020304" pitchFamily="18" charset="0"/>
                </a:endParaRPr>
              </a:p>
            </p:txBody>
          </p:sp>
        </mc:Choice>
        <mc:Fallback xmlns="">
          <p:sp>
            <p:nvSpPr>
              <p:cNvPr id="4" name="Content Placeholder 3">
                <a:extLst>
                  <a:ext uri="{FF2B5EF4-FFF2-40B4-BE49-F238E27FC236}">
                    <a16:creationId xmlns:a16="http://schemas.microsoft.com/office/drawing/2014/main" id="{7C551C0F-C3BC-AC2C-9D96-053414CA6FEE}"/>
                  </a:ext>
                </a:extLst>
              </p:cNvPr>
              <p:cNvSpPr txBox="1">
                <a:spLocks noGrp="1" noRot="1" noChangeAspect="1" noMove="1" noResize="1" noEditPoints="1" noAdjustHandles="1" noChangeArrowheads="1" noChangeShapeType="1" noTextEdit="1"/>
              </p:cNvSpPr>
              <p:nvPr>
                <p:ph idx="1"/>
              </p:nvPr>
            </p:nvSpPr>
            <p:spPr>
              <a:xfrm>
                <a:off x="289560" y="477520"/>
                <a:ext cx="11612880" cy="5438092"/>
              </a:xfrm>
              <a:prstGeom prst="rect">
                <a:avLst/>
              </a:prstGeom>
              <a:blipFill>
                <a:blip r:embed="rId2"/>
                <a:stretch>
                  <a:fillRect l="-577" r="-525"/>
                </a:stretch>
              </a:blipFill>
              <a:ln>
                <a:noFill/>
              </a:ln>
            </p:spPr>
            <p:txBody>
              <a:bodyPr/>
              <a:lstStyle/>
              <a:p>
                <a:r>
                  <a:rPr lang="en-IN">
                    <a:noFill/>
                  </a:rPr>
                  <a:t> </a:t>
                </a:r>
              </a:p>
            </p:txBody>
          </p:sp>
        </mc:Fallback>
      </mc:AlternateContent>
      <p:sp>
        <p:nvSpPr>
          <p:cNvPr id="5" name="Rectangle 4">
            <a:extLst>
              <a:ext uri="{FF2B5EF4-FFF2-40B4-BE49-F238E27FC236}">
                <a16:creationId xmlns:a16="http://schemas.microsoft.com/office/drawing/2014/main" id="{320E6367-08AC-53DA-FC38-B9D4B91D012D}"/>
              </a:ext>
            </a:extLst>
          </p:cNvPr>
          <p:cNvSpPr/>
          <p:nvPr/>
        </p:nvSpPr>
        <p:spPr>
          <a:xfrm>
            <a:off x="0" y="0"/>
            <a:ext cx="12192000" cy="6858000"/>
          </a:xfrm>
          <a:prstGeom prst="rect">
            <a:avLst/>
          </a:prstGeom>
          <a:noFill/>
          <a:ln w="76200">
            <a:solidFill>
              <a:schemeClr val="accent4">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53946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C7226-1A8C-B38E-760E-DEA2B0AED1FA}"/>
              </a:ext>
            </a:extLst>
          </p:cNvPr>
          <p:cNvSpPr>
            <a:spLocks noGrp="1"/>
          </p:cNvSpPr>
          <p:nvPr>
            <p:ph type="title"/>
          </p:nvPr>
        </p:nvSpPr>
        <p:spPr>
          <a:xfrm>
            <a:off x="838200" y="365125"/>
            <a:ext cx="10655710" cy="1325563"/>
          </a:xfrm>
          <a:noFill/>
          <a:ln>
            <a:noFill/>
          </a:ln>
        </p:spPr>
        <p:txBody>
          <a:bodyPr>
            <a:normAutofit/>
          </a:bodyPr>
          <a:lstStyle/>
          <a:p>
            <a:pPr algn="ctr"/>
            <a:r>
              <a:rPr lang="en-US" sz="4800" dirty="0">
                <a:solidFill>
                  <a:srgbClr val="0070C0"/>
                </a:solidFill>
                <a:latin typeface="Times New Roman" panose="02020603050405020304" pitchFamily="18" charset="0"/>
                <a:cs typeface="Times New Roman" panose="02020603050405020304" pitchFamily="18" charset="0"/>
              </a:rPr>
              <a:t>Comparison of two means </a:t>
            </a:r>
            <a:br>
              <a:rPr lang="en-US" sz="4800" dirty="0">
                <a:solidFill>
                  <a:srgbClr val="0070C0"/>
                </a:solidFill>
                <a:latin typeface="Times New Roman" panose="02020603050405020304" pitchFamily="18" charset="0"/>
                <a:cs typeface="Times New Roman" panose="02020603050405020304" pitchFamily="18" charset="0"/>
              </a:rPr>
            </a:br>
            <a:r>
              <a:rPr lang="en-IN" sz="2200" dirty="0">
                <a:solidFill>
                  <a:srgbClr val="0070C0"/>
                </a:solidFill>
                <a:latin typeface="Times New Roman" panose="02020603050405020304" pitchFamily="18" charset="0"/>
                <a:cs typeface="Times New Roman" panose="02020603050405020304" pitchFamily="18" charset="0"/>
              </a:rPr>
              <a:t>(For Quantitative variables)</a:t>
            </a:r>
            <a:endParaRPr lang="en-IN" sz="2200" dirty="0">
              <a:solidFill>
                <a:srgbClr val="0070C0"/>
              </a:solidFill>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AFD8CEF-7A25-4044-47B1-A9E8A760D399}"/>
                  </a:ext>
                </a:extLst>
              </p:cNvPr>
              <p:cNvSpPr>
                <a:spLocks noGrp="1"/>
              </p:cNvSpPr>
              <p:nvPr>
                <p:ph idx="1"/>
              </p:nvPr>
            </p:nvSpPr>
            <p:spPr>
              <a:xfrm>
                <a:off x="838200" y="1825624"/>
                <a:ext cx="10655710" cy="4791485"/>
              </a:xfrm>
              <a:noFill/>
              <a:ln>
                <a:noFill/>
              </a:ln>
            </p:spPr>
            <p:txBody>
              <a:bodyPr>
                <a:normAutofit fontScale="85000" lnSpcReduction="20000"/>
              </a:bodyPr>
              <a:lstStyle/>
              <a:p>
                <a:pPr marL="0" indent="0">
                  <a:buNone/>
                </a:pPr>
                <a:r>
                  <a:rPr lang="en-US" dirty="0">
                    <a:latin typeface="Times New Roman" panose="02020603050405020304" pitchFamily="18" charset="0"/>
                    <a:cs typeface="Times New Roman" panose="02020603050405020304" pitchFamily="18" charset="0"/>
                  </a:rPr>
                  <a:t>To calculate sample size requirement for comparing means of a quantitative variable between treatment and control group:</a:t>
                </a:r>
              </a:p>
              <a:p>
                <a:pPr marL="0" indent="0">
                  <a:buNone/>
                </a:pPr>
                <a:endParaRPr lang="en-US" i="1" dirty="0">
                  <a:latin typeface="Cambria Math" panose="02040503050406030204" pitchFamily="18" charset="0"/>
                  <a:cs typeface="Sabon Next LT" panose="02000500000000000000" pitchFamily="2" charset="0"/>
                </a:endParaRPr>
              </a:p>
              <a:p>
                <a:pPr marL="0" indent="0">
                  <a:buNone/>
                </a:pPr>
                <a14:m>
                  <m:oMathPara xmlns:m="http://schemas.openxmlformats.org/officeDocument/2006/math">
                    <m:oMathParaPr>
                      <m:jc m:val="centerGroup"/>
                    </m:oMathParaPr>
                    <m:oMath xmlns:m="http://schemas.openxmlformats.org/officeDocument/2006/math">
                      <m:r>
                        <a:rPr lang="en-US" sz="3200" i="1" smtClean="0">
                          <a:solidFill>
                            <a:srgbClr val="0070C0"/>
                          </a:solidFill>
                          <a:latin typeface="Cambria Math" panose="02040503050406030204" pitchFamily="18" charset="0"/>
                          <a:cs typeface="Sabon Next LT" panose="02000500000000000000" pitchFamily="2" charset="0"/>
                        </a:rPr>
                        <m:t>𝑛</m:t>
                      </m:r>
                      <m:r>
                        <a:rPr lang="en-US" sz="3200" i="1" smtClean="0">
                          <a:solidFill>
                            <a:srgbClr val="0070C0"/>
                          </a:solidFill>
                          <a:latin typeface="Cambria Math" panose="02040503050406030204" pitchFamily="18" charset="0"/>
                          <a:cs typeface="Sabon Next LT" panose="02000500000000000000" pitchFamily="2" charset="0"/>
                        </a:rPr>
                        <m:t>=(</m:t>
                      </m:r>
                      <m:sSubSup>
                        <m:sSubSupPr>
                          <m:ctrlPr>
                            <a:rPr lang="en-US" sz="3200" i="1">
                              <a:solidFill>
                                <a:srgbClr val="0070C0"/>
                              </a:solidFill>
                              <a:latin typeface="Cambria Math" panose="02040503050406030204" pitchFamily="18" charset="0"/>
                              <a:cs typeface="Sabon Next LT" panose="02000500000000000000" pitchFamily="2" charset="0"/>
                            </a:rPr>
                          </m:ctrlPr>
                        </m:sSubSupPr>
                        <m:e>
                          <m:r>
                            <a:rPr lang="en-US" sz="3200" i="1">
                              <a:solidFill>
                                <a:srgbClr val="0070C0"/>
                              </a:solidFill>
                              <a:latin typeface="Cambria Math" panose="02040503050406030204" pitchFamily="18" charset="0"/>
                              <a:cs typeface="Sabon Next LT" panose="02000500000000000000" pitchFamily="2" charset="0"/>
                            </a:rPr>
                            <m:t>𝑠</m:t>
                          </m:r>
                        </m:e>
                        <m:sub>
                          <m:r>
                            <a:rPr lang="en-US" sz="3200" i="1">
                              <a:solidFill>
                                <a:srgbClr val="0070C0"/>
                              </a:solidFill>
                              <a:latin typeface="Cambria Math" panose="02040503050406030204" pitchFamily="18" charset="0"/>
                              <a:cs typeface="Sabon Next LT" panose="02000500000000000000" pitchFamily="2" charset="0"/>
                            </a:rPr>
                            <m:t>1</m:t>
                          </m:r>
                        </m:sub>
                        <m:sup>
                          <m:r>
                            <a:rPr lang="en-US" sz="3200" i="1">
                              <a:solidFill>
                                <a:srgbClr val="0070C0"/>
                              </a:solidFill>
                              <a:latin typeface="Cambria Math" panose="02040503050406030204" pitchFamily="18" charset="0"/>
                              <a:cs typeface="Sabon Next LT" panose="02000500000000000000" pitchFamily="2" charset="0"/>
                            </a:rPr>
                            <m:t>2</m:t>
                          </m:r>
                        </m:sup>
                      </m:sSubSup>
                      <m:r>
                        <a:rPr lang="en-US" sz="3200" i="1">
                          <a:solidFill>
                            <a:srgbClr val="0070C0"/>
                          </a:solidFill>
                          <a:latin typeface="Cambria Math" panose="02040503050406030204" pitchFamily="18" charset="0"/>
                          <a:cs typeface="Sabon Next LT" panose="02000500000000000000" pitchFamily="2" charset="0"/>
                        </a:rPr>
                        <m:t>+</m:t>
                      </m:r>
                      <m:sSubSup>
                        <m:sSubSupPr>
                          <m:ctrlPr>
                            <a:rPr lang="en-US" sz="3200" i="1">
                              <a:solidFill>
                                <a:srgbClr val="0070C0"/>
                              </a:solidFill>
                              <a:latin typeface="Cambria Math" panose="02040503050406030204" pitchFamily="18" charset="0"/>
                              <a:cs typeface="Sabon Next LT" panose="02000500000000000000" pitchFamily="2" charset="0"/>
                            </a:rPr>
                          </m:ctrlPr>
                        </m:sSubSupPr>
                        <m:e>
                          <m:r>
                            <a:rPr lang="en-US" sz="3200" i="1">
                              <a:solidFill>
                                <a:srgbClr val="0070C0"/>
                              </a:solidFill>
                              <a:latin typeface="Cambria Math" panose="02040503050406030204" pitchFamily="18" charset="0"/>
                              <a:cs typeface="Sabon Next LT" panose="02000500000000000000" pitchFamily="2" charset="0"/>
                            </a:rPr>
                            <m:t>𝑠</m:t>
                          </m:r>
                        </m:e>
                        <m:sub>
                          <m:r>
                            <a:rPr lang="en-US" sz="3200" i="1">
                              <a:solidFill>
                                <a:srgbClr val="0070C0"/>
                              </a:solidFill>
                              <a:latin typeface="Cambria Math" panose="02040503050406030204" pitchFamily="18" charset="0"/>
                              <a:cs typeface="Sabon Next LT" panose="02000500000000000000" pitchFamily="2" charset="0"/>
                            </a:rPr>
                            <m:t>2</m:t>
                          </m:r>
                        </m:sub>
                        <m:sup>
                          <m:r>
                            <a:rPr lang="en-US" sz="3200" i="1">
                              <a:solidFill>
                                <a:srgbClr val="0070C0"/>
                              </a:solidFill>
                              <a:latin typeface="Cambria Math" panose="02040503050406030204" pitchFamily="18" charset="0"/>
                              <a:cs typeface="Sabon Next LT" panose="02000500000000000000" pitchFamily="2" charset="0"/>
                            </a:rPr>
                            <m:t>2</m:t>
                          </m:r>
                        </m:sup>
                      </m:sSubSup>
                      <m:r>
                        <a:rPr lang="en-US" sz="3200" i="1">
                          <a:solidFill>
                            <a:srgbClr val="0070C0"/>
                          </a:solidFill>
                          <a:latin typeface="Cambria Math" panose="02040503050406030204" pitchFamily="18" charset="0"/>
                          <a:cs typeface="Sabon Next LT" panose="02000500000000000000" pitchFamily="2" charset="0"/>
                        </a:rPr>
                        <m:t>)</m:t>
                      </m:r>
                      <m:f>
                        <m:fPr>
                          <m:ctrlPr>
                            <a:rPr lang="en-US" sz="3200" i="1">
                              <a:solidFill>
                                <a:srgbClr val="0070C0"/>
                              </a:solidFill>
                              <a:latin typeface="Cambria Math" panose="02040503050406030204" pitchFamily="18" charset="0"/>
                              <a:cs typeface="Sabon Next LT" panose="02000500000000000000" pitchFamily="2" charset="0"/>
                            </a:rPr>
                          </m:ctrlPr>
                        </m:fPr>
                        <m:num>
                          <m:sSup>
                            <m:sSupPr>
                              <m:ctrlPr>
                                <a:rPr lang="en-US" sz="3200" i="1">
                                  <a:solidFill>
                                    <a:srgbClr val="0070C0"/>
                                  </a:solidFill>
                                  <a:latin typeface="Cambria Math" panose="02040503050406030204" pitchFamily="18" charset="0"/>
                                  <a:cs typeface="Sabon Next LT" panose="02000500000000000000" pitchFamily="2" charset="0"/>
                                </a:rPr>
                              </m:ctrlPr>
                            </m:sSupPr>
                            <m:e>
                              <m:d>
                                <m:dPr>
                                  <m:begChr m:val="["/>
                                  <m:endChr m:val="]"/>
                                  <m:ctrlPr>
                                    <a:rPr lang="en-US" sz="3200" i="1">
                                      <a:solidFill>
                                        <a:srgbClr val="0070C0"/>
                                      </a:solidFill>
                                      <a:latin typeface="Cambria Math" panose="02040503050406030204" pitchFamily="18" charset="0"/>
                                      <a:cs typeface="Sabon Next LT" panose="02000500000000000000" pitchFamily="2" charset="0"/>
                                    </a:rPr>
                                  </m:ctrlPr>
                                </m:dPr>
                                <m:e>
                                  <m:sSub>
                                    <m:sSubPr>
                                      <m:ctrlPr>
                                        <a:rPr lang="en-US" sz="3200" i="1">
                                          <a:solidFill>
                                            <a:srgbClr val="0070C0"/>
                                          </a:solidFill>
                                          <a:latin typeface="Cambria Math" panose="02040503050406030204" pitchFamily="18" charset="0"/>
                                          <a:cs typeface="Sabon Next LT" panose="02000500000000000000" pitchFamily="2" charset="0"/>
                                        </a:rPr>
                                      </m:ctrlPr>
                                    </m:sSubPr>
                                    <m:e>
                                      <m:r>
                                        <a:rPr lang="en-US" sz="3200" i="1">
                                          <a:solidFill>
                                            <a:srgbClr val="0070C0"/>
                                          </a:solidFill>
                                          <a:latin typeface="Cambria Math" panose="02040503050406030204" pitchFamily="18" charset="0"/>
                                          <a:cs typeface="Sabon Next LT" panose="02000500000000000000" pitchFamily="2" charset="0"/>
                                        </a:rPr>
                                        <m:t>𝑍</m:t>
                                      </m:r>
                                    </m:e>
                                    <m:sub>
                                      <m:r>
                                        <a:rPr lang="en-US" sz="3200" i="1">
                                          <a:solidFill>
                                            <a:srgbClr val="0070C0"/>
                                          </a:solidFill>
                                          <a:latin typeface="Cambria Math" panose="02040503050406030204" pitchFamily="18" charset="0"/>
                                          <a:cs typeface="Sabon Next LT" panose="02000500000000000000" pitchFamily="2" charset="0"/>
                                        </a:rPr>
                                        <m:t>1−</m:t>
                                      </m:r>
                                      <m:f>
                                        <m:fPr>
                                          <m:type m:val="lin"/>
                                          <m:ctrlPr>
                                            <a:rPr lang="en-US" sz="3200" i="1">
                                              <a:solidFill>
                                                <a:srgbClr val="0070C0"/>
                                              </a:solidFill>
                                              <a:latin typeface="Cambria Math" panose="02040503050406030204" pitchFamily="18" charset="0"/>
                                              <a:cs typeface="Sabon Next LT" panose="02000500000000000000" pitchFamily="2" charset="0"/>
                                            </a:rPr>
                                          </m:ctrlPr>
                                        </m:fPr>
                                        <m:num>
                                          <m:r>
                                            <a:rPr lang="en-US" sz="3200" i="1">
                                              <a:solidFill>
                                                <a:srgbClr val="0070C0"/>
                                              </a:solidFill>
                                              <a:latin typeface="Cambria Math" panose="02040503050406030204" pitchFamily="18" charset="0"/>
                                              <a:ea typeface="Cambria Math" panose="02040503050406030204" pitchFamily="18" charset="0"/>
                                              <a:cs typeface="Sabon Next LT" panose="02000500000000000000" pitchFamily="2" charset="0"/>
                                            </a:rPr>
                                            <m:t>𝛼</m:t>
                                          </m:r>
                                        </m:num>
                                        <m:den>
                                          <m:r>
                                            <a:rPr lang="en-US" sz="3200" i="1">
                                              <a:solidFill>
                                                <a:srgbClr val="0070C0"/>
                                              </a:solidFill>
                                              <a:latin typeface="Cambria Math" panose="02040503050406030204" pitchFamily="18" charset="0"/>
                                              <a:cs typeface="Sabon Next LT" panose="02000500000000000000" pitchFamily="2" charset="0"/>
                                            </a:rPr>
                                            <m:t>2</m:t>
                                          </m:r>
                                        </m:den>
                                      </m:f>
                                    </m:sub>
                                  </m:sSub>
                                  <m:r>
                                    <a:rPr lang="en-US" sz="3200" i="1">
                                      <a:solidFill>
                                        <a:srgbClr val="0070C0"/>
                                      </a:solidFill>
                                      <a:latin typeface="Cambria Math" panose="02040503050406030204" pitchFamily="18" charset="0"/>
                                      <a:cs typeface="Sabon Next LT" panose="02000500000000000000" pitchFamily="2" charset="0"/>
                                    </a:rPr>
                                    <m:t>+</m:t>
                                  </m:r>
                                  <m:sSub>
                                    <m:sSubPr>
                                      <m:ctrlPr>
                                        <a:rPr lang="en-US" sz="3200" i="1">
                                          <a:solidFill>
                                            <a:srgbClr val="0070C0"/>
                                          </a:solidFill>
                                          <a:latin typeface="Cambria Math" panose="02040503050406030204" pitchFamily="18" charset="0"/>
                                          <a:cs typeface="Sabon Next LT" panose="02000500000000000000" pitchFamily="2" charset="0"/>
                                        </a:rPr>
                                      </m:ctrlPr>
                                    </m:sSubPr>
                                    <m:e>
                                      <m:r>
                                        <a:rPr lang="en-US" sz="3200" i="1">
                                          <a:solidFill>
                                            <a:srgbClr val="0070C0"/>
                                          </a:solidFill>
                                          <a:latin typeface="Cambria Math" panose="02040503050406030204" pitchFamily="18" charset="0"/>
                                          <a:cs typeface="Sabon Next LT" panose="02000500000000000000" pitchFamily="2" charset="0"/>
                                        </a:rPr>
                                        <m:t>𝑍</m:t>
                                      </m:r>
                                    </m:e>
                                    <m:sub>
                                      <m:r>
                                        <a:rPr lang="en-US" sz="3200" i="1">
                                          <a:solidFill>
                                            <a:srgbClr val="0070C0"/>
                                          </a:solidFill>
                                          <a:latin typeface="Cambria Math" panose="02040503050406030204" pitchFamily="18" charset="0"/>
                                          <a:cs typeface="Sabon Next LT" panose="02000500000000000000" pitchFamily="2" charset="0"/>
                                        </a:rPr>
                                        <m:t>1−</m:t>
                                      </m:r>
                                      <m:r>
                                        <a:rPr lang="en-US" sz="3200" i="1">
                                          <a:solidFill>
                                            <a:srgbClr val="0070C0"/>
                                          </a:solidFill>
                                          <a:latin typeface="Cambria Math" panose="02040503050406030204" pitchFamily="18" charset="0"/>
                                          <a:ea typeface="Cambria Math" panose="02040503050406030204" pitchFamily="18" charset="0"/>
                                          <a:cs typeface="Sabon Next LT" panose="02000500000000000000" pitchFamily="2" charset="0"/>
                                        </a:rPr>
                                        <m:t>𝛽</m:t>
                                      </m:r>
                                    </m:sub>
                                  </m:sSub>
                                </m:e>
                              </m:d>
                            </m:e>
                            <m:sup>
                              <m:r>
                                <a:rPr lang="en-US" sz="3200" i="1">
                                  <a:solidFill>
                                    <a:srgbClr val="0070C0"/>
                                  </a:solidFill>
                                  <a:latin typeface="Cambria Math" panose="02040503050406030204" pitchFamily="18" charset="0"/>
                                  <a:cs typeface="Sabon Next LT" panose="02000500000000000000" pitchFamily="2" charset="0"/>
                                </a:rPr>
                                <m:t>2</m:t>
                              </m:r>
                            </m:sup>
                          </m:sSup>
                        </m:num>
                        <m:den>
                          <m:sSup>
                            <m:sSupPr>
                              <m:ctrlPr>
                                <a:rPr lang="en-US" sz="3200" i="1">
                                  <a:solidFill>
                                    <a:srgbClr val="0070C0"/>
                                  </a:solidFill>
                                  <a:latin typeface="Cambria Math" panose="02040503050406030204" pitchFamily="18" charset="0"/>
                                  <a:cs typeface="Sabon Next LT" panose="02000500000000000000" pitchFamily="2" charset="0"/>
                                </a:rPr>
                              </m:ctrlPr>
                            </m:sSupPr>
                            <m:e>
                              <m:r>
                                <a:rPr lang="en-US" sz="3200" i="1">
                                  <a:solidFill>
                                    <a:srgbClr val="0070C0"/>
                                  </a:solidFill>
                                  <a:latin typeface="Cambria Math" panose="02040503050406030204" pitchFamily="18" charset="0"/>
                                  <a:cs typeface="Sabon Next LT" panose="02000500000000000000" pitchFamily="2" charset="0"/>
                                </a:rPr>
                                <m:t>(</m:t>
                              </m:r>
                              <m:sSub>
                                <m:sSubPr>
                                  <m:ctrlPr>
                                    <a:rPr lang="en-US" sz="3200" i="1">
                                      <a:solidFill>
                                        <a:srgbClr val="0070C0"/>
                                      </a:solidFill>
                                      <a:latin typeface="Cambria Math" panose="02040503050406030204" pitchFamily="18" charset="0"/>
                                      <a:cs typeface="Sabon Next LT" panose="02000500000000000000" pitchFamily="2" charset="0"/>
                                    </a:rPr>
                                  </m:ctrlPr>
                                </m:sSubPr>
                                <m:e>
                                  <m:acc>
                                    <m:accPr>
                                      <m:chr m:val="̅"/>
                                      <m:ctrlPr>
                                        <a:rPr lang="en-US" sz="3200" i="1">
                                          <a:solidFill>
                                            <a:srgbClr val="0070C0"/>
                                          </a:solidFill>
                                          <a:latin typeface="Cambria Math" panose="02040503050406030204" pitchFamily="18" charset="0"/>
                                          <a:cs typeface="Sabon Next LT" panose="02000500000000000000" pitchFamily="2" charset="0"/>
                                        </a:rPr>
                                      </m:ctrlPr>
                                    </m:accPr>
                                    <m:e>
                                      <m:r>
                                        <a:rPr lang="en-US" sz="3200" i="1">
                                          <a:solidFill>
                                            <a:srgbClr val="0070C0"/>
                                          </a:solidFill>
                                          <a:latin typeface="Cambria Math" panose="02040503050406030204" pitchFamily="18" charset="0"/>
                                          <a:cs typeface="Sabon Next LT" panose="02000500000000000000" pitchFamily="2" charset="0"/>
                                        </a:rPr>
                                        <m:t>𝑥</m:t>
                                      </m:r>
                                    </m:e>
                                  </m:acc>
                                </m:e>
                                <m:sub>
                                  <m:r>
                                    <a:rPr lang="en-US" sz="3200" i="1">
                                      <a:solidFill>
                                        <a:srgbClr val="0070C0"/>
                                      </a:solidFill>
                                      <a:latin typeface="Cambria Math" panose="02040503050406030204" pitchFamily="18" charset="0"/>
                                      <a:cs typeface="Sabon Next LT" panose="02000500000000000000" pitchFamily="2" charset="0"/>
                                    </a:rPr>
                                    <m:t>1</m:t>
                                  </m:r>
                                </m:sub>
                              </m:sSub>
                              <m:r>
                                <a:rPr lang="en-US" sz="3200" i="1">
                                  <a:solidFill>
                                    <a:srgbClr val="0070C0"/>
                                  </a:solidFill>
                                  <a:latin typeface="Cambria Math" panose="02040503050406030204" pitchFamily="18" charset="0"/>
                                  <a:cs typeface="Sabon Next LT" panose="02000500000000000000" pitchFamily="2" charset="0"/>
                                </a:rPr>
                                <m:t>−</m:t>
                              </m:r>
                              <m:sSub>
                                <m:sSubPr>
                                  <m:ctrlPr>
                                    <a:rPr lang="en-US" sz="3200" i="1">
                                      <a:solidFill>
                                        <a:srgbClr val="0070C0"/>
                                      </a:solidFill>
                                      <a:latin typeface="Cambria Math" panose="02040503050406030204" pitchFamily="18" charset="0"/>
                                      <a:cs typeface="Sabon Next LT" panose="02000500000000000000" pitchFamily="2" charset="0"/>
                                    </a:rPr>
                                  </m:ctrlPr>
                                </m:sSubPr>
                                <m:e>
                                  <m:acc>
                                    <m:accPr>
                                      <m:chr m:val="̅"/>
                                      <m:ctrlPr>
                                        <a:rPr lang="en-US" sz="3200" i="1">
                                          <a:solidFill>
                                            <a:srgbClr val="0070C0"/>
                                          </a:solidFill>
                                          <a:latin typeface="Cambria Math" panose="02040503050406030204" pitchFamily="18" charset="0"/>
                                          <a:cs typeface="Sabon Next LT" panose="02000500000000000000" pitchFamily="2" charset="0"/>
                                        </a:rPr>
                                      </m:ctrlPr>
                                    </m:accPr>
                                    <m:e>
                                      <m:r>
                                        <a:rPr lang="en-US" sz="3200" i="1">
                                          <a:solidFill>
                                            <a:srgbClr val="0070C0"/>
                                          </a:solidFill>
                                          <a:latin typeface="Cambria Math" panose="02040503050406030204" pitchFamily="18" charset="0"/>
                                          <a:cs typeface="Sabon Next LT" panose="02000500000000000000" pitchFamily="2" charset="0"/>
                                        </a:rPr>
                                        <m:t>𝑥</m:t>
                                      </m:r>
                                    </m:e>
                                  </m:acc>
                                </m:e>
                                <m:sub>
                                  <m:r>
                                    <a:rPr lang="en-US" sz="3200" i="1">
                                      <a:solidFill>
                                        <a:srgbClr val="0070C0"/>
                                      </a:solidFill>
                                      <a:latin typeface="Cambria Math" panose="02040503050406030204" pitchFamily="18" charset="0"/>
                                      <a:cs typeface="Sabon Next LT" panose="02000500000000000000" pitchFamily="2" charset="0"/>
                                    </a:rPr>
                                    <m:t>2</m:t>
                                  </m:r>
                                </m:sub>
                              </m:sSub>
                              <m:r>
                                <a:rPr lang="en-US" sz="3200" i="1">
                                  <a:solidFill>
                                    <a:srgbClr val="0070C0"/>
                                  </a:solidFill>
                                  <a:latin typeface="Cambria Math" panose="02040503050406030204" pitchFamily="18" charset="0"/>
                                  <a:cs typeface="Sabon Next LT" panose="02000500000000000000" pitchFamily="2" charset="0"/>
                                </a:rPr>
                                <m:t>)</m:t>
                              </m:r>
                            </m:e>
                            <m:sup>
                              <m:r>
                                <a:rPr lang="en-US" sz="3200" i="1">
                                  <a:solidFill>
                                    <a:srgbClr val="0070C0"/>
                                  </a:solidFill>
                                  <a:latin typeface="Cambria Math" panose="02040503050406030204" pitchFamily="18" charset="0"/>
                                  <a:cs typeface="Sabon Next LT" panose="02000500000000000000" pitchFamily="2" charset="0"/>
                                </a:rPr>
                                <m:t>2</m:t>
                              </m:r>
                            </m:sup>
                          </m:sSup>
                        </m:den>
                      </m:f>
                    </m:oMath>
                  </m:oMathPara>
                </a14:m>
                <a:endParaRPr lang="en-US" sz="3200" dirty="0">
                  <a:latin typeface="Times New Roman" panose="02020603050405020304" pitchFamily="18" charset="0"/>
                  <a:cs typeface="Times New Roman" panose="02020603050405020304" pitchFamily="18" charset="0"/>
                </a:endParaRPr>
              </a:p>
              <a:p>
                <a:pPr marL="0" indent="0">
                  <a:buNone/>
                </a:pPr>
                <a:endParaRPr lang="en-US" sz="3200" dirty="0">
                  <a:latin typeface="Times New Roman" panose="02020603050405020304" pitchFamily="18" charset="0"/>
                  <a:cs typeface="Times New Roman" panose="02020603050405020304" pitchFamily="18" charset="0"/>
                </a:endParaRPr>
              </a:p>
              <a:p>
                <a:pPr algn="just">
                  <a:lnSpc>
                    <a:spcPct val="120000"/>
                  </a:lnSpc>
                  <a:buClr>
                    <a:srgbClr val="0070C0"/>
                  </a:buClr>
                </a:pPr>
                <a14:m>
                  <m:oMath xmlns:m="http://schemas.openxmlformats.org/officeDocument/2006/math">
                    <m:sSub>
                      <m:sSubPr>
                        <m:ctrlPr>
                          <a:rPr lang="en-US" sz="2600" b="1" i="1">
                            <a:latin typeface="Cambria Math" panose="02040503050406030204" pitchFamily="18" charset="0"/>
                            <a:cs typeface="Sabon Next LT" panose="02000500000000000000" pitchFamily="2" charset="0"/>
                          </a:rPr>
                        </m:ctrlPr>
                      </m:sSubPr>
                      <m:e>
                        <m:r>
                          <a:rPr lang="en-US" sz="2600" b="1" i="1">
                            <a:latin typeface="Cambria Math" panose="02040503050406030204" pitchFamily="18" charset="0"/>
                            <a:cs typeface="Sabon Next LT" panose="02000500000000000000" pitchFamily="2" charset="0"/>
                          </a:rPr>
                          <m:t>𝒁</m:t>
                        </m:r>
                      </m:e>
                      <m:sub>
                        <m:r>
                          <a:rPr lang="en-US" sz="2600" b="1" i="1">
                            <a:latin typeface="Cambria Math" panose="02040503050406030204" pitchFamily="18" charset="0"/>
                            <a:cs typeface="Sabon Next LT" panose="02000500000000000000" pitchFamily="2" charset="0"/>
                          </a:rPr>
                          <m:t>𝟏</m:t>
                        </m:r>
                        <m:r>
                          <a:rPr lang="en-US" sz="2600" b="1" i="1">
                            <a:latin typeface="Cambria Math" panose="02040503050406030204" pitchFamily="18" charset="0"/>
                            <a:cs typeface="Sabon Next LT" panose="02000500000000000000" pitchFamily="2" charset="0"/>
                          </a:rPr>
                          <m:t>−</m:t>
                        </m:r>
                        <m:f>
                          <m:fPr>
                            <m:type m:val="lin"/>
                            <m:ctrlPr>
                              <a:rPr lang="en-US" sz="2600" b="1" i="1">
                                <a:latin typeface="Cambria Math" panose="02040503050406030204" pitchFamily="18" charset="0"/>
                                <a:cs typeface="Sabon Next LT" panose="02000500000000000000" pitchFamily="2" charset="0"/>
                              </a:rPr>
                            </m:ctrlPr>
                          </m:fPr>
                          <m:num>
                            <m:r>
                              <a:rPr lang="en-US" sz="2600" b="1" i="1">
                                <a:latin typeface="Cambria Math" panose="02040503050406030204" pitchFamily="18" charset="0"/>
                                <a:ea typeface="Cambria Math" panose="02040503050406030204" pitchFamily="18" charset="0"/>
                                <a:cs typeface="Sabon Next LT" panose="02000500000000000000" pitchFamily="2" charset="0"/>
                              </a:rPr>
                              <m:t>𝜶</m:t>
                            </m:r>
                          </m:num>
                          <m:den>
                            <m:r>
                              <a:rPr lang="en-US" sz="2600" b="1" i="1">
                                <a:latin typeface="Cambria Math" panose="02040503050406030204" pitchFamily="18" charset="0"/>
                                <a:cs typeface="Sabon Next LT" panose="02000500000000000000" pitchFamily="2" charset="0"/>
                              </a:rPr>
                              <m:t>𝟐</m:t>
                            </m:r>
                          </m:den>
                        </m:f>
                      </m:sub>
                    </m:sSub>
                    <m:r>
                      <a:rPr lang="en-US" sz="2600" i="1">
                        <a:latin typeface="Cambria Math" panose="02040503050406030204" pitchFamily="18" charset="0"/>
                        <a:cs typeface="Sabon Next LT" panose="02000500000000000000" pitchFamily="2" charset="0"/>
                      </a:rPr>
                      <m:t>=</m:t>
                    </m:r>
                  </m:oMath>
                </a14:m>
                <a:r>
                  <a:rPr lang="en-US" sz="2600" dirty="0">
                    <a:latin typeface="Times New Roman" panose="02020603050405020304" pitchFamily="18" charset="0"/>
                    <a:cs typeface="Times New Roman" panose="02020603050405020304" pitchFamily="18" charset="0"/>
                  </a:rPr>
                  <a:t> Value of the normal deviate at considered level of confidence</a:t>
                </a:r>
              </a:p>
              <a:p>
                <a:pPr algn="just">
                  <a:lnSpc>
                    <a:spcPct val="120000"/>
                  </a:lnSpc>
                  <a:buClr>
                    <a:srgbClr val="0070C0"/>
                  </a:buClr>
                </a:pPr>
                <a14:m>
                  <m:oMath xmlns:m="http://schemas.openxmlformats.org/officeDocument/2006/math">
                    <m:sSub>
                      <m:sSubPr>
                        <m:ctrlPr>
                          <a:rPr lang="en-US" sz="2600" b="1" i="1">
                            <a:latin typeface="Cambria Math" panose="02040503050406030204" pitchFamily="18" charset="0"/>
                            <a:cs typeface="Sabon Next LT" panose="02000500000000000000" pitchFamily="2" charset="0"/>
                          </a:rPr>
                        </m:ctrlPr>
                      </m:sSubPr>
                      <m:e>
                        <m:r>
                          <a:rPr lang="en-US" sz="2600" b="1" i="1">
                            <a:latin typeface="Cambria Math" panose="02040503050406030204" pitchFamily="18" charset="0"/>
                            <a:cs typeface="Sabon Next LT" panose="02000500000000000000" pitchFamily="2" charset="0"/>
                          </a:rPr>
                          <m:t>𝒁</m:t>
                        </m:r>
                      </m:e>
                      <m:sub>
                        <m:r>
                          <a:rPr lang="en-US" sz="2600" b="1" i="1">
                            <a:latin typeface="Cambria Math" panose="02040503050406030204" pitchFamily="18" charset="0"/>
                            <a:cs typeface="Sabon Next LT" panose="02000500000000000000" pitchFamily="2" charset="0"/>
                          </a:rPr>
                          <m:t>𝟏</m:t>
                        </m:r>
                        <m:r>
                          <a:rPr lang="en-US" sz="2600" b="1" i="1">
                            <a:latin typeface="Cambria Math" panose="02040503050406030204" pitchFamily="18" charset="0"/>
                            <a:cs typeface="Sabon Next LT" panose="02000500000000000000" pitchFamily="2" charset="0"/>
                          </a:rPr>
                          <m:t>−</m:t>
                        </m:r>
                        <m:r>
                          <a:rPr lang="en-US" sz="2600" b="1" i="1">
                            <a:latin typeface="Cambria Math" panose="02040503050406030204" pitchFamily="18" charset="0"/>
                            <a:ea typeface="Cambria Math" panose="02040503050406030204" pitchFamily="18" charset="0"/>
                            <a:cs typeface="Sabon Next LT" panose="02000500000000000000" pitchFamily="2" charset="0"/>
                          </a:rPr>
                          <m:t>𝜷</m:t>
                        </m:r>
                      </m:sub>
                    </m:sSub>
                    <m:r>
                      <a:rPr lang="en-US" sz="2600" i="1">
                        <a:latin typeface="Cambria Math" panose="02040503050406030204" pitchFamily="18" charset="0"/>
                        <a:ea typeface="Cambria Math" panose="02040503050406030204" pitchFamily="18" charset="0"/>
                        <a:cs typeface="Sabon Next LT" panose="02000500000000000000" pitchFamily="2" charset="0"/>
                      </a:rPr>
                      <m:t>=</m:t>
                    </m:r>
                  </m:oMath>
                </a14:m>
                <a:r>
                  <a:rPr lang="en-US" sz="2600" dirty="0">
                    <a:latin typeface="Times New Roman" panose="02020603050405020304" pitchFamily="18" charset="0"/>
                    <a:cs typeface="Times New Roman" panose="02020603050405020304" pitchFamily="18" charset="0"/>
                  </a:rPr>
                  <a:t> Value of the normal deviate at considered power of the study</a:t>
                </a:r>
              </a:p>
              <a:p>
                <a:pPr lvl="0" algn="just">
                  <a:lnSpc>
                    <a:spcPct val="120000"/>
                  </a:lnSpc>
                  <a:spcBef>
                    <a:spcPts val="0"/>
                  </a:spcBef>
                  <a:buClr>
                    <a:srgbClr val="0070C0"/>
                  </a:buClr>
                  <a:defRPr/>
                </a:pPr>
                <a14:m>
                  <m:oMath xmlns:m="http://schemas.openxmlformats.org/officeDocument/2006/math">
                    <m:sSub>
                      <m:sSubPr>
                        <m:ctrlPr>
                          <a:rPr lang="en-US" sz="2600" b="1" i="1">
                            <a:latin typeface="Cambria Math" panose="02040503050406030204" pitchFamily="18" charset="0"/>
                            <a:cs typeface="Sabon Next LT" panose="02000500000000000000" pitchFamily="2" charset="0"/>
                          </a:rPr>
                        </m:ctrlPr>
                      </m:sSubPr>
                      <m:e>
                        <m:r>
                          <a:rPr lang="en-US" sz="2600" b="1" i="1">
                            <a:latin typeface="Cambria Math" panose="02040503050406030204" pitchFamily="18" charset="0"/>
                            <a:cs typeface="Sabon Next LT" panose="02000500000000000000" pitchFamily="2" charset="0"/>
                          </a:rPr>
                          <m:t>𝒔</m:t>
                        </m:r>
                      </m:e>
                      <m:sub>
                        <m:r>
                          <a:rPr lang="en-US" sz="2600" b="1" i="1">
                            <a:latin typeface="Cambria Math" panose="02040503050406030204" pitchFamily="18" charset="0"/>
                            <a:cs typeface="Sabon Next LT" panose="02000500000000000000" pitchFamily="2" charset="0"/>
                          </a:rPr>
                          <m:t>𝟏</m:t>
                        </m:r>
                      </m:sub>
                    </m:sSub>
                    <m:r>
                      <a:rPr lang="en-US" sz="2600" i="1">
                        <a:latin typeface="Cambria Math" panose="02040503050406030204" pitchFamily="18" charset="0"/>
                        <a:cs typeface="Sabon Next LT" panose="02000500000000000000" pitchFamily="2" charset="0"/>
                      </a:rPr>
                      <m:t>=</m:t>
                    </m:r>
                  </m:oMath>
                </a14:m>
                <a:r>
                  <a:rPr lang="en-US" sz="2600" dirty="0">
                    <a:latin typeface="Times New Roman" panose="02020603050405020304" pitchFamily="18" charset="0"/>
                    <a:cs typeface="Times New Roman" panose="02020603050405020304" pitchFamily="18" charset="0"/>
                  </a:rPr>
                  <a:t> Standard deviation of the variable in group 1</a:t>
                </a:r>
              </a:p>
              <a:p>
                <a:pPr lvl="0" algn="just">
                  <a:lnSpc>
                    <a:spcPct val="120000"/>
                  </a:lnSpc>
                  <a:spcBef>
                    <a:spcPts val="0"/>
                  </a:spcBef>
                  <a:buClr>
                    <a:srgbClr val="0070C0"/>
                  </a:buClr>
                  <a:defRPr/>
                </a:pPr>
                <a14:m>
                  <m:oMath xmlns:m="http://schemas.openxmlformats.org/officeDocument/2006/math">
                    <m:sSub>
                      <m:sSubPr>
                        <m:ctrlPr>
                          <a:rPr lang="en-US" sz="2600" b="1" i="1">
                            <a:latin typeface="Cambria Math" panose="02040503050406030204" pitchFamily="18" charset="0"/>
                            <a:cs typeface="Sabon Next LT" panose="02000500000000000000" pitchFamily="2" charset="0"/>
                          </a:rPr>
                        </m:ctrlPr>
                      </m:sSubPr>
                      <m:e>
                        <m:r>
                          <a:rPr lang="en-US" sz="2600" b="1" i="1">
                            <a:latin typeface="Cambria Math" panose="02040503050406030204" pitchFamily="18" charset="0"/>
                            <a:cs typeface="Sabon Next LT" panose="02000500000000000000" pitchFamily="2" charset="0"/>
                          </a:rPr>
                          <m:t>𝒔</m:t>
                        </m:r>
                      </m:e>
                      <m:sub>
                        <m:r>
                          <a:rPr lang="en-US" sz="2600" b="1" i="1">
                            <a:latin typeface="Cambria Math" panose="02040503050406030204" pitchFamily="18" charset="0"/>
                            <a:cs typeface="Sabon Next LT" panose="02000500000000000000" pitchFamily="2" charset="0"/>
                          </a:rPr>
                          <m:t>𝟐</m:t>
                        </m:r>
                      </m:sub>
                    </m:sSub>
                    <m:r>
                      <a:rPr lang="en-US" sz="2600" i="1">
                        <a:latin typeface="Cambria Math" panose="02040503050406030204" pitchFamily="18" charset="0"/>
                        <a:cs typeface="Sabon Next LT" panose="02000500000000000000" pitchFamily="2" charset="0"/>
                      </a:rPr>
                      <m:t>=</m:t>
                    </m:r>
                  </m:oMath>
                </a14:m>
                <a:r>
                  <a:rPr lang="en-US" sz="2600" dirty="0">
                    <a:latin typeface="Times New Roman" panose="02020603050405020304" pitchFamily="18" charset="0"/>
                    <a:cs typeface="Times New Roman" panose="02020603050405020304" pitchFamily="18" charset="0"/>
                  </a:rPr>
                  <a:t> Standard deviation of the variable in group 2</a:t>
                </a:r>
              </a:p>
              <a:p>
                <a:pPr lvl="0" algn="just">
                  <a:lnSpc>
                    <a:spcPct val="120000"/>
                  </a:lnSpc>
                  <a:spcBef>
                    <a:spcPts val="0"/>
                  </a:spcBef>
                  <a:buClr>
                    <a:srgbClr val="0070C0"/>
                  </a:buClr>
                  <a:defRPr/>
                </a:pPr>
                <a14:m>
                  <m:oMath xmlns:m="http://schemas.openxmlformats.org/officeDocument/2006/math">
                    <m:sSub>
                      <m:sSubPr>
                        <m:ctrlPr>
                          <a:rPr lang="en-US" sz="2600" b="1" i="1">
                            <a:latin typeface="Cambria Math" panose="02040503050406030204" pitchFamily="18" charset="0"/>
                            <a:cs typeface="Sabon Next LT" panose="02000500000000000000" pitchFamily="2" charset="0"/>
                          </a:rPr>
                        </m:ctrlPr>
                      </m:sSubPr>
                      <m:e>
                        <m:acc>
                          <m:accPr>
                            <m:chr m:val="̅"/>
                            <m:ctrlPr>
                              <a:rPr lang="en-US" sz="2600" b="1" i="1">
                                <a:latin typeface="Cambria Math" panose="02040503050406030204" pitchFamily="18" charset="0"/>
                                <a:cs typeface="Sabon Next LT" panose="02000500000000000000" pitchFamily="2" charset="0"/>
                              </a:rPr>
                            </m:ctrlPr>
                          </m:accPr>
                          <m:e>
                            <m:r>
                              <a:rPr lang="en-US" sz="2600" b="1" i="1">
                                <a:latin typeface="Cambria Math" panose="02040503050406030204" pitchFamily="18" charset="0"/>
                                <a:cs typeface="Sabon Next LT" panose="02000500000000000000" pitchFamily="2" charset="0"/>
                              </a:rPr>
                              <m:t>𝒙</m:t>
                            </m:r>
                          </m:e>
                        </m:acc>
                      </m:e>
                      <m:sub>
                        <m:r>
                          <a:rPr lang="en-US" sz="2600" b="1" i="1">
                            <a:latin typeface="Cambria Math" panose="02040503050406030204" pitchFamily="18" charset="0"/>
                            <a:cs typeface="Sabon Next LT" panose="02000500000000000000" pitchFamily="2" charset="0"/>
                          </a:rPr>
                          <m:t>𝟏</m:t>
                        </m:r>
                      </m:sub>
                    </m:sSub>
                    <m:r>
                      <a:rPr lang="en-US" sz="2600">
                        <a:latin typeface="Cambria Math" panose="02040503050406030204" pitchFamily="18" charset="0"/>
                        <a:cs typeface="Sabon Next LT" panose="02000500000000000000" pitchFamily="2" charset="0"/>
                      </a:rPr>
                      <m:t>=</m:t>
                    </m:r>
                  </m:oMath>
                </a14:m>
                <a:r>
                  <a:rPr lang="en-US" sz="2600" dirty="0">
                    <a:latin typeface="Times New Roman" panose="02020603050405020304" pitchFamily="18" charset="0"/>
                    <a:cs typeface="Times New Roman" panose="02020603050405020304" pitchFamily="18" charset="0"/>
                  </a:rPr>
                  <a:t> Mean of the variable in group 1</a:t>
                </a:r>
              </a:p>
              <a:p>
                <a:pPr lvl="0" algn="just">
                  <a:lnSpc>
                    <a:spcPct val="120000"/>
                  </a:lnSpc>
                  <a:spcBef>
                    <a:spcPts val="0"/>
                  </a:spcBef>
                  <a:buClr>
                    <a:srgbClr val="0070C0"/>
                  </a:buClr>
                  <a:defRPr/>
                </a:pPr>
                <a14:m>
                  <m:oMath xmlns:m="http://schemas.openxmlformats.org/officeDocument/2006/math">
                    <m:sSub>
                      <m:sSubPr>
                        <m:ctrlPr>
                          <a:rPr lang="en-US" sz="2600" b="1" i="1">
                            <a:latin typeface="Cambria Math" panose="02040503050406030204" pitchFamily="18" charset="0"/>
                            <a:cs typeface="Sabon Next LT" panose="02000500000000000000" pitchFamily="2" charset="0"/>
                          </a:rPr>
                        </m:ctrlPr>
                      </m:sSubPr>
                      <m:e>
                        <m:acc>
                          <m:accPr>
                            <m:chr m:val="̅"/>
                            <m:ctrlPr>
                              <a:rPr lang="en-US" sz="2600" b="1" i="1">
                                <a:latin typeface="Cambria Math" panose="02040503050406030204" pitchFamily="18" charset="0"/>
                                <a:cs typeface="Sabon Next LT" panose="02000500000000000000" pitchFamily="2" charset="0"/>
                              </a:rPr>
                            </m:ctrlPr>
                          </m:accPr>
                          <m:e>
                            <m:r>
                              <a:rPr lang="en-US" sz="2600" b="1" i="1">
                                <a:latin typeface="Cambria Math" panose="02040503050406030204" pitchFamily="18" charset="0"/>
                                <a:cs typeface="Sabon Next LT" panose="02000500000000000000" pitchFamily="2" charset="0"/>
                              </a:rPr>
                              <m:t>𝒙</m:t>
                            </m:r>
                          </m:e>
                        </m:acc>
                      </m:e>
                      <m:sub>
                        <m:r>
                          <a:rPr lang="en-US" sz="2600" b="1" i="1">
                            <a:latin typeface="Cambria Math" panose="02040503050406030204" pitchFamily="18" charset="0"/>
                            <a:cs typeface="Sabon Next LT" panose="02000500000000000000" pitchFamily="2" charset="0"/>
                          </a:rPr>
                          <m:t>𝟐</m:t>
                        </m:r>
                      </m:sub>
                    </m:sSub>
                    <m:r>
                      <a:rPr lang="en-US" sz="2600">
                        <a:latin typeface="Cambria Math" panose="02040503050406030204" pitchFamily="18" charset="0"/>
                        <a:cs typeface="Sabon Next LT" panose="02000500000000000000" pitchFamily="2" charset="0"/>
                      </a:rPr>
                      <m:t>=</m:t>
                    </m:r>
                  </m:oMath>
                </a14:m>
                <a:r>
                  <a:rPr lang="en-US" sz="2600" dirty="0">
                    <a:latin typeface="Times New Roman" panose="02020603050405020304" pitchFamily="18" charset="0"/>
                    <a:cs typeface="Times New Roman" panose="02020603050405020304" pitchFamily="18" charset="0"/>
                  </a:rPr>
                  <a:t> Mean of the variable in group 2</a:t>
                </a:r>
              </a:p>
              <a:p>
                <a:pPr algn="just">
                  <a:lnSpc>
                    <a:spcPct val="120000"/>
                  </a:lnSpc>
                </a:pPr>
                <a:endParaRPr lang="en-US" dirty="0">
                  <a:latin typeface="Times New Roman" panose="02020603050405020304" pitchFamily="18" charset="0"/>
                  <a:cs typeface="Times New Roman" panose="02020603050405020304" pitchFamily="18" charset="0"/>
                </a:endParaRPr>
              </a:p>
              <a:p>
                <a:pPr marL="0" indent="0">
                  <a:buNone/>
                </a:pPr>
                <a:endParaRPr lang="en-US" sz="3200"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IN" dirty="0"/>
              </a:p>
            </p:txBody>
          </p:sp>
        </mc:Choice>
        <mc:Fallback xmlns="">
          <p:sp>
            <p:nvSpPr>
              <p:cNvPr id="3" name="Content Placeholder 2">
                <a:extLst>
                  <a:ext uri="{FF2B5EF4-FFF2-40B4-BE49-F238E27FC236}">
                    <a16:creationId xmlns:a16="http://schemas.microsoft.com/office/drawing/2014/main" id="{9AFD8CEF-7A25-4044-47B1-A9E8A760D399}"/>
                  </a:ext>
                </a:extLst>
              </p:cNvPr>
              <p:cNvSpPr>
                <a:spLocks noGrp="1" noRot="1" noChangeAspect="1" noMove="1" noResize="1" noEditPoints="1" noAdjustHandles="1" noChangeArrowheads="1" noChangeShapeType="1" noTextEdit="1"/>
              </p:cNvSpPr>
              <p:nvPr>
                <p:ph idx="1"/>
              </p:nvPr>
            </p:nvSpPr>
            <p:spPr>
              <a:xfrm>
                <a:off x="838200" y="1825624"/>
                <a:ext cx="10655710" cy="4791485"/>
              </a:xfrm>
              <a:blipFill>
                <a:blip r:embed="rId2"/>
                <a:stretch>
                  <a:fillRect l="-916" t="-3053"/>
                </a:stretch>
              </a:blipFill>
              <a:ln>
                <a:noFill/>
              </a:ln>
            </p:spPr>
            <p:txBody>
              <a:bodyPr/>
              <a:lstStyle/>
              <a:p>
                <a:r>
                  <a:rPr lang="en-IN">
                    <a:noFill/>
                  </a:rPr>
                  <a:t> </a:t>
                </a:r>
              </a:p>
            </p:txBody>
          </p:sp>
        </mc:Fallback>
      </mc:AlternateContent>
      <p:sp>
        <p:nvSpPr>
          <p:cNvPr id="4" name="Rectangle 3">
            <a:extLst>
              <a:ext uri="{FF2B5EF4-FFF2-40B4-BE49-F238E27FC236}">
                <a16:creationId xmlns:a16="http://schemas.microsoft.com/office/drawing/2014/main" id="{1EFC78FF-DFF6-273B-3D7C-3DCE296866C3}"/>
              </a:ext>
            </a:extLst>
          </p:cNvPr>
          <p:cNvSpPr/>
          <p:nvPr/>
        </p:nvSpPr>
        <p:spPr>
          <a:xfrm>
            <a:off x="0" y="0"/>
            <a:ext cx="12192000" cy="6858000"/>
          </a:xfrm>
          <a:prstGeom prst="rect">
            <a:avLst/>
          </a:prstGeom>
          <a:noFill/>
          <a:ln w="76200">
            <a:solidFill>
              <a:schemeClr val="accent4">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5339367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AFB92C0-D38C-67A7-3A00-304B6D439FB1}"/>
                  </a:ext>
                </a:extLst>
              </p:cNvPr>
              <p:cNvSpPr>
                <a:spLocks noGrp="1"/>
              </p:cNvSpPr>
              <p:nvPr>
                <p:ph idx="1"/>
              </p:nvPr>
            </p:nvSpPr>
            <p:spPr>
              <a:xfrm>
                <a:off x="570271" y="373625"/>
                <a:ext cx="11149781" cy="6223819"/>
              </a:xfrm>
              <a:noFill/>
              <a:ln>
                <a:noFill/>
              </a:ln>
            </p:spPr>
            <p:txBody>
              <a:bodyPr>
                <a:normAutofit/>
              </a:bodyPr>
              <a:lstStyle/>
              <a:p>
                <a:pPr marL="0" indent="0" algn="just">
                  <a:lnSpc>
                    <a:spcPct val="150000"/>
                  </a:lnSpc>
                  <a:buNone/>
                </a:pPr>
                <a:r>
                  <a:rPr lang="en-US" sz="1800" b="1" dirty="0">
                    <a:latin typeface="Times New Roman" panose="02020603050405020304" pitchFamily="18" charset="0"/>
                    <a:cs typeface="Times New Roman" panose="02020603050405020304" pitchFamily="18" charset="0"/>
                  </a:rPr>
                  <a:t>Q2. </a:t>
                </a:r>
                <a:r>
                  <a:rPr lang="en-US" sz="1800" dirty="0">
                    <a:latin typeface="Times New Roman" panose="02020603050405020304" pitchFamily="18" charset="0"/>
                    <a:cs typeface="Times New Roman" panose="02020603050405020304" pitchFamily="18" charset="0"/>
                  </a:rPr>
                  <a:t>A study to see the effect of iron supplements for a specific period on hemoglobin level among pregnant women of a community has to be carried out. Under a preliminary study or as reported in the literature, it was observed that the standard deviation of hemoglobin in pregnant women from a similar community with an intervention was 2.3 (g/dl), while that without intervention was 3.4 (g/dl). If a = 0.05 and β = 0.20, how many pregnant women from each group should be studied if one wants to detect a difference of 2.0 (g/dl) in hemoglobin in the two groups?</a:t>
                </a:r>
              </a:p>
              <a:p>
                <a:pPr marL="0" indent="0" algn="just">
                  <a:lnSpc>
                    <a:spcPct val="150000"/>
                  </a:lnSpc>
                  <a:buNone/>
                </a:pPr>
                <a:r>
                  <a:rPr lang="en-US" sz="1800" b="1" dirty="0">
                    <a:latin typeface="Times New Roman" panose="02020603050405020304" pitchFamily="18" charset="0"/>
                    <a:cs typeface="Times New Roman" panose="02020603050405020304" pitchFamily="18" charset="0"/>
                  </a:rPr>
                  <a:t>Cal</a:t>
                </a:r>
                <a:r>
                  <a:rPr lang="en-US" sz="1800" dirty="0">
                    <a:latin typeface="Times New Roman" panose="02020603050405020304" pitchFamily="18" charset="0"/>
                    <a:cs typeface="Times New Roman" panose="02020603050405020304" pitchFamily="18" charset="0"/>
                  </a:rPr>
                  <a:t>. We have:  </a:t>
                </a:r>
                <a:r>
                  <a:rPr lang="en-US" sz="1800" b="1" dirty="0">
                    <a:latin typeface="Times New Roman" panose="02020603050405020304" pitchFamily="18" charset="0"/>
                    <a:cs typeface="Times New Roman" panose="02020603050405020304" pitchFamily="18" charset="0"/>
                  </a:rPr>
                  <a:t>Mean difference</a:t>
                </a:r>
                <a:r>
                  <a:rPr lang="en-US" sz="18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1800" i="1">
                            <a:latin typeface="Cambria Math" panose="02040503050406030204" pitchFamily="18" charset="0"/>
                            <a:cs typeface="Times New Roman" panose="02020603050405020304" pitchFamily="18" charset="0"/>
                          </a:rPr>
                        </m:ctrlPr>
                      </m:sSubPr>
                      <m:e>
                        <m:r>
                          <a:rPr lang="en-US" sz="1800" i="1">
                            <a:latin typeface="Cambria Math" panose="02040503050406030204" pitchFamily="18" charset="0"/>
                            <a:cs typeface="Times New Roman" panose="02020603050405020304" pitchFamily="18" charset="0"/>
                          </a:rPr>
                          <m:t>(</m:t>
                        </m:r>
                        <m:bar>
                          <m:barPr>
                            <m:pos m:val="top"/>
                            <m:ctrlPr>
                              <a:rPr lang="en-US" sz="1800" i="1">
                                <a:latin typeface="Cambria Math" panose="02040503050406030204" pitchFamily="18" charset="0"/>
                                <a:cs typeface="Times New Roman" panose="02020603050405020304" pitchFamily="18" charset="0"/>
                              </a:rPr>
                            </m:ctrlPr>
                          </m:barPr>
                          <m:e>
                            <m:r>
                              <a:rPr lang="en-US" sz="1800" i="1">
                                <a:latin typeface="Cambria Math" panose="02040503050406030204" pitchFamily="18" charset="0"/>
                                <a:cs typeface="Times New Roman" panose="02020603050405020304" pitchFamily="18" charset="0"/>
                              </a:rPr>
                              <m:t>𝑥</m:t>
                            </m:r>
                          </m:e>
                        </m:bar>
                      </m:e>
                      <m:sub>
                        <m:r>
                          <a:rPr lang="en-US" sz="1800" i="1">
                            <a:latin typeface="Cambria Math" panose="02040503050406030204" pitchFamily="18" charset="0"/>
                            <a:cs typeface="Times New Roman" panose="02020603050405020304" pitchFamily="18" charset="0"/>
                          </a:rPr>
                          <m:t>1</m:t>
                        </m:r>
                      </m:sub>
                    </m:sSub>
                    <m:r>
                      <a:rPr lang="en-US" sz="1800" i="1">
                        <a:latin typeface="Cambria Math" panose="02040503050406030204" pitchFamily="18" charset="0"/>
                        <a:cs typeface="Times New Roman" panose="02020603050405020304" pitchFamily="18" charset="0"/>
                      </a:rPr>
                      <m:t>−</m:t>
                    </m:r>
                    <m:sSub>
                      <m:sSubPr>
                        <m:ctrlPr>
                          <a:rPr lang="en-US" sz="1800" i="1">
                            <a:latin typeface="Cambria Math" panose="02040503050406030204" pitchFamily="18" charset="0"/>
                            <a:cs typeface="Times New Roman" panose="02020603050405020304" pitchFamily="18" charset="0"/>
                          </a:rPr>
                        </m:ctrlPr>
                      </m:sSubPr>
                      <m:e>
                        <m:bar>
                          <m:barPr>
                            <m:pos m:val="top"/>
                            <m:ctrlPr>
                              <a:rPr lang="en-US" sz="1800" i="1">
                                <a:latin typeface="Cambria Math" panose="02040503050406030204" pitchFamily="18" charset="0"/>
                                <a:cs typeface="Times New Roman" panose="02020603050405020304" pitchFamily="18" charset="0"/>
                              </a:rPr>
                            </m:ctrlPr>
                          </m:barPr>
                          <m:e>
                            <m:r>
                              <a:rPr lang="en-US" sz="1800" i="1">
                                <a:latin typeface="Cambria Math" panose="02040503050406030204" pitchFamily="18" charset="0"/>
                                <a:cs typeface="Times New Roman" panose="02020603050405020304" pitchFamily="18" charset="0"/>
                              </a:rPr>
                              <m:t>𝑥</m:t>
                            </m:r>
                          </m:e>
                        </m:bar>
                      </m:e>
                      <m:sub>
                        <m:r>
                          <a:rPr lang="en-US" sz="1800" i="1">
                            <a:latin typeface="Cambria Math" panose="02040503050406030204" pitchFamily="18" charset="0"/>
                            <a:cs typeface="Times New Roman" panose="02020603050405020304" pitchFamily="18" charset="0"/>
                          </a:rPr>
                          <m:t>2</m:t>
                        </m:r>
                      </m:sub>
                    </m:sSub>
                    <m:r>
                      <a:rPr lang="en-US" sz="1800" i="1">
                        <a:latin typeface="Cambria Math" panose="02040503050406030204" pitchFamily="18" charset="0"/>
                        <a:cs typeface="Times New Roman" panose="02020603050405020304" pitchFamily="18" charset="0"/>
                      </a:rPr>
                      <m:t>)=2.0,</m:t>
                    </m:r>
                  </m:oMath>
                </a14:m>
                <a:r>
                  <a:rPr lang="en-US" sz="1800" dirty="0">
                    <a:latin typeface="Times New Roman" panose="02020603050405020304" pitchFamily="18" charset="0"/>
                    <a:cs typeface="Times New Roman" panose="02020603050405020304" pitchFamily="18" charset="0"/>
                  </a:rPr>
                  <a:t>  </a:t>
                </a:r>
                <a:r>
                  <a:rPr lang="en-US" sz="1800" b="1" dirty="0">
                    <a:latin typeface="Times New Roman" panose="02020603050405020304" pitchFamily="18" charset="0"/>
                    <a:cs typeface="Times New Roman" panose="02020603050405020304" pitchFamily="18" charset="0"/>
                  </a:rPr>
                  <a:t>Standard deviations</a:t>
                </a:r>
                <a:r>
                  <a:rPr lang="en-US" sz="18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1800" i="1">
                            <a:latin typeface="Cambria Math" panose="02040503050406030204" pitchFamily="18" charset="0"/>
                            <a:cs typeface="Times New Roman" panose="02020603050405020304" pitchFamily="18" charset="0"/>
                          </a:rPr>
                        </m:ctrlPr>
                      </m:sSubPr>
                      <m:e>
                        <m:r>
                          <a:rPr lang="en-US" sz="1800" i="1">
                            <a:latin typeface="Cambria Math" panose="02040503050406030204" pitchFamily="18" charset="0"/>
                            <a:cs typeface="Times New Roman" panose="02020603050405020304" pitchFamily="18" charset="0"/>
                          </a:rPr>
                          <m:t>𝑠</m:t>
                        </m:r>
                      </m:e>
                      <m:sub>
                        <m:r>
                          <a:rPr lang="en-US" sz="1800" i="1">
                            <a:latin typeface="Cambria Math" panose="02040503050406030204" pitchFamily="18" charset="0"/>
                            <a:cs typeface="Times New Roman" panose="02020603050405020304" pitchFamily="18" charset="0"/>
                          </a:rPr>
                          <m:t>1</m:t>
                        </m:r>
                      </m:sub>
                    </m:sSub>
                    <m:r>
                      <a:rPr lang="en-US" sz="1800" i="1">
                        <a:latin typeface="Cambria Math" panose="02040503050406030204" pitchFamily="18" charset="0"/>
                        <a:cs typeface="Times New Roman" panose="02020603050405020304" pitchFamily="18" charset="0"/>
                      </a:rPr>
                      <m:t>=2.3</m:t>
                    </m:r>
                  </m:oMath>
                </a14:m>
                <a:r>
                  <a:rPr lang="en-US" sz="1800" dirty="0">
                    <a:latin typeface="Times New Roman" panose="02020603050405020304" pitchFamily="18" charset="0"/>
                    <a:cs typeface="Times New Roman" panose="02020603050405020304" pitchFamily="18" charset="0"/>
                  </a:rPr>
                  <a:t> , </a:t>
                </a:r>
                <a14:m>
                  <m:oMath xmlns:m="http://schemas.openxmlformats.org/officeDocument/2006/math">
                    <m:sSub>
                      <m:sSubPr>
                        <m:ctrlPr>
                          <a:rPr lang="en-US" sz="1800" i="1">
                            <a:latin typeface="Cambria Math" panose="02040503050406030204" pitchFamily="18" charset="0"/>
                            <a:cs typeface="Times New Roman" panose="02020603050405020304" pitchFamily="18" charset="0"/>
                          </a:rPr>
                        </m:ctrlPr>
                      </m:sSubPr>
                      <m:e>
                        <m:r>
                          <a:rPr lang="en-US" sz="1800" i="1">
                            <a:latin typeface="Cambria Math" panose="02040503050406030204" pitchFamily="18" charset="0"/>
                            <a:cs typeface="Times New Roman" panose="02020603050405020304" pitchFamily="18" charset="0"/>
                          </a:rPr>
                          <m:t>𝑠</m:t>
                        </m:r>
                      </m:e>
                      <m:sub>
                        <m:r>
                          <a:rPr lang="en-US" sz="1800" i="1">
                            <a:latin typeface="Cambria Math" panose="02040503050406030204" pitchFamily="18" charset="0"/>
                            <a:cs typeface="Times New Roman" panose="02020603050405020304" pitchFamily="18" charset="0"/>
                          </a:rPr>
                          <m:t>2</m:t>
                        </m:r>
                      </m:sub>
                    </m:sSub>
                    <m:r>
                      <a:rPr lang="en-US" sz="1800" i="1">
                        <a:latin typeface="Cambria Math" panose="02040503050406030204" pitchFamily="18" charset="0"/>
                        <a:cs typeface="Times New Roman" panose="02020603050405020304" pitchFamily="18" charset="0"/>
                      </a:rPr>
                      <m:t>=3.4</m:t>
                    </m:r>
                  </m:oMath>
                </a14:m>
                <a:endParaRPr lang="en-IN" sz="1800" dirty="0"/>
              </a:p>
            </p:txBody>
          </p:sp>
        </mc:Choice>
        <mc:Fallback xmlns="">
          <p:sp>
            <p:nvSpPr>
              <p:cNvPr id="3" name="Content Placeholder 2">
                <a:extLst>
                  <a:ext uri="{FF2B5EF4-FFF2-40B4-BE49-F238E27FC236}">
                    <a16:creationId xmlns:a16="http://schemas.microsoft.com/office/drawing/2014/main" id="{6AFB92C0-D38C-67A7-3A00-304B6D439FB1}"/>
                  </a:ext>
                </a:extLst>
              </p:cNvPr>
              <p:cNvSpPr>
                <a:spLocks noGrp="1" noRot="1" noChangeAspect="1" noMove="1" noResize="1" noEditPoints="1" noAdjustHandles="1" noChangeArrowheads="1" noChangeShapeType="1" noTextEdit="1"/>
              </p:cNvSpPr>
              <p:nvPr>
                <p:ph idx="1"/>
              </p:nvPr>
            </p:nvSpPr>
            <p:spPr>
              <a:xfrm>
                <a:off x="570271" y="373625"/>
                <a:ext cx="11149781" cy="6223819"/>
              </a:xfrm>
              <a:blipFill>
                <a:blip r:embed="rId2"/>
                <a:stretch>
                  <a:fillRect l="-492" r="-437"/>
                </a:stretch>
              </a:blipFill>
              <a:ln>
                <a:no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8F38E6F-3826-C92B-EC82-CDD785B71D77}"/>
                  </a:ext>
                </a:extLst>
              </p:cNvPr>
              <p:cNvSpPr txBox="1"/>
              <p:nvPr/>
            </p:nvSpPr>
            <p:spPr>
              <a:xfrm>
                <a:off x="1071154" y="3515245"/>
                <a:ext cx="4857698" cy="2969129"/>
              </a:xfrm>
              <a:prstGeom prst="rect">
                <a:avLst/>
              </a:prstGeom>
              <a:noFill/>
              <a:ln>
                <a:solidFill>
                  <a:schemeClr val="tx1"/>
                </a:solidFill>
              </a:ln>
            </p:spPr>
            <p:txBody>
              <a:bodyPr wrap="square" rtlCol="0">
                <a:spAutoFit/>
              </a:bodyPr>
              <a:lstStyle/>
              <a:p>
                <a:pPr algn="just">
                  <a:lnSpc>
                    <a:spcPct val="150000"/>
                  </a:lnSpc>
                </a:pPr>
                <a:r>
                  <a:rPr lang="en-US" b="1" dirty="0">
                    <a:latin typeface="Times New Roman" panose="02020603050405020304" pitchFamily="18" charset="0"/>
                    <a:cs typeface="Times New Roman" panose="02020603050405020304" pitchFamily="18" charset="0"/>
                  </a:rPr>
                  <a:t>(a). For a two-sided test:</a:t>
                </a:r>
                <a:endParaRPr lang="en-US" b="1" i="1" dirty="0">
                  <a:latin typeface="Cambria Math" panose="02040503050406030204" pitchFamily="18" charset="0"/>
                  <a:cs typeface="Sabon Next LT" panose="02000500000000000000" pitchFamily="2" charset="0"/>
                </a:endParaRPr>
              </a:p>
              <a:p>
                <a:pPr algn="just">
                  <a:lnSpc>
                    <a:spcPct val="150000"/>
                  </a:lnSpc>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cs typeface="Sabon Next LT" panose="02000500000000000000" pitchFamily="2" charset="0"/>
                        </a:rPr>
                        <m:t>𝑛</m:t>
                      </m:r>
                      <m:r>
                        <a:rPr lang="en-US" i="1">
                          <a:latin typeface="Cambria Math" panose="02040503050406030204" pitchFamily="18" charset="0"/>
                          <a:cs typeface="Sabon Next LT" panose="02000500000000000000" pitchFamily="2" charset="0"/>
                        </a:rPr>
                        <m:t>=</m:t>
                      </m:r>
                      <m:d>
                        <m:dPr>
                          <m:ctrlPr>
                            <a:rPr lang="en-US" i="1">
                              <a:latin typeface="Cambria Math" panose="02040503050406030204" pitchFamily="18" charset="0"/>
                              <a:cs typeface="Sabon Next LT" panose="02000500000000000000" pitchFamily="2" charset="0"/>
                            </a:rPr>
                          </m:ctrlPr>
                        </m:dPr>
                        <m:e>
                          <m:sSubSup>
                            <m:sSubSupPr>
                              <m:ctrlPr>
                                <a:rPr lang="en-US" i="1">
                                  <a:latin typeface="Cambria Math" panose="02040503050406030204" pitchFamily="18" charset="0"/>
                                  <a:cs typeface="Sabon Next LT" panose="02000500000000000000" pitchFamily="2" charset="0"/>
                                </a:rPr>
                              </m:ctrlPr>
                            </m:sSubSupPr>
                            <m:e>
                              <m:r>
                                <a:rPr lang="en-US" i="1">
                                  <a:latin typeface="Cambria Math" panose="02040503050406030204" pitchFamily="18" charset="0"/>
                                  <a:cs typeface="Sabon Next LT" panose="02000500000000000000" pitchFamily="2" charset="0"/>
                                </a:rPr>
                                <m:t>𝑠</m:t>
                              </m:r>
                            </m:e>
                            <m:sub>
                              <m:r>
                                <a:rPr lang="en-US" i="1">
                                  <a:latin typeface="Cambria Math" panose="02040503050406030204" pitchFamily="18" charset="0"/>
                                  <a:cs typeface="Sabon Next LT" panose="02000500000000000000" pitchFamily="2" charset="0"/>
                                </a:rPr>
                                <m:t>1</m:t>
                              </m:r>
                            </m:sub>
                            <m:sup>
                              <m:r>
                                <a:rPr lang="en-US" i="1">
                                  <a:latin typeface="Cambria Math" panose="02040503050406030204" pitchFamily="18" charset="0"/>
                                  <a:cs typeface="Sabon Next LT" panose="02000500000000000000" pitchFamily="2" charset="0"/>
                                </a:rPr>
                                <m:t>2</m:t>
                              </m:r>
                            </m:sup>
                          </m:sSubSup>
                          <m:r>
                            <a:rPr lang="en-US" i="1">
                              <a:latin typeface="Cambria Math" panose="02040503050406030204" pitchFamily="18" charset="0"/>
                              <a:cs typeface="Sabon Next LT" panose="02000500000000000000" pitchFamily="2" charset="0"/>
                            </a:rPr>
                            <m:t>+</m:t>
                          </m:r>
                          <m:sSubSup>
                            <m:sSubSupPr>
                              <m:ctrlPr>
                                <a:rPr lang="en-US" i="1">
                                  <a:latin typeface="Cambria Math" panose="02040503050406030204" pitchFamily="18" charset="0"/>
                                  <a:cs typeface="Sabon Next LT" panose="02000500000000000000" pitchFamily="2" charset="0"/>
                                </a:rPr>
                              </m:ctrlPr>
                            </m:sSubSupPr>
                            <m:e>
                              <m:r>
                                <a:rPr lang="en-US" i="1">
                                  <a:latin typeface="Cambria Math" panose="02040503050406030204" pitchFamily="18" charset="0"/>
                                  <a:cs typeface="Sabon Next LT" panose="02000500000000000000" pitchFamily="2" charset="0"/>
                                </a:rPr>
                                <m:t>𝑠</m:t>
                              </m:r>
                            </m:e>
                            <m:sub>
                              <m:r>
                                <a:rPr lang="en-US" i="1">
                                  <a:latin typeface="Cambria Math" panose="02040503050406030204" pitchFamily="18" charset="0"/>
                                  <a:cs typeface="Sabon Next LT" panose="02000500000000000000" pitchFamily="2" charset="0"/>
                                </a:rPr>
                                <m:t>2</m:t>
                              </m:r>
                            </m:sub>
                            <m:sup>
                              <m:r>
                                <a:rPr lang="en-US" i="1">
                                  <a:latin typeface="Cambria Math" panose="02040503050406030204" pitchFamily="18" charset="0"/>
                                  <a:cs typeface="Sabon Next LT" panose="02000500000000000000" pitchFamily="2" charset="0"/>
                                </a:rPr>
                                <m:t>2</m:t>
                              </m:r>
                            </m:sup>
                          </m:sSubSup>
                        </m:e>
                      </m:d>
                      <m:f>
                        <m:fPr>
                          <m:ctrlPr>
                            <a:rPr lang="en-US" i="1">
                              <a:latin typeface="Cambria Math" panose="02040503050406030204" pitchFamily="18" charset="0"/>
                              <a:cs typeface="Sabon Next LT" panose="02000500000000000000" pitchFamily="2" charset="0"/>
                            </a:rPr>
                          </m:ctrlPr>
                        </m:fPr>
                        <m:num>
                          <m:sSup>
                            <m:sSupPr>
                              <m:ctrlPr>
                                <a:rPr lang="en-US" i="1">
                                  <a:latin typeface="Cambria Math" panose="02040503050406030204" pitchFamily="18" charset="0"/>
                                  <a:cs typeface="Sabon Next LT" panose="02000500000000000000" pitchFamily="2" charset="0"/>
                                </a:rPr>
                              </m:ctrlPr>
                            </m:sSupPr>
                            <m:e>
                              <m:d>
                                <m:dPr>
                                  <m:begChr m:val="["/>
                                  <m:endChr m:val="]"/>
                                  <m:ctrlPr>
                                    <a:rPr lang="en-US" i="1">
                                      <a:latin typeface="Cambria Math" panose="02040503050406030204" pitchFamily="18" charset="0"/>
                                      <a:cs typeface="Sabon Next LT" panose="02000500000000000000" pitchFamily="2" charset="0"/>
                                    </a:rPr>
                                  </m:ctrlPr>
                                </m:dPr>
                                <m:e>
                                  <m:sSub>
                                    <m:sSubPr>
                                      <m:ctrlPr>
                                        <a:rPr lang="en-US" i="1">
                                          <a:latin typeface="Cambria Math" panose="02040503050406030204" pitchFamily="18" charset="0"/>
                                          <a:cs typeface="Sabon Next LT" panose="02000500000000000000" pitchFamily="2" charset="0"/>
                                        </a:rPr>
                                      </m:ctrlPr>
                                    </m:sSubPr>
                                    <m:e>
                                      <m:r>
                                        <a:rPr lang="en-US" i="1">
                                          <a:latin typeface="Cambria Math" panose="02040503050406030204" pitchFamily="18" charset="0"/>
                                          <a:cs typeface="Sabon Next LT" panose="02000500000000000000" pitchFamily="2" charset="0"/>
                                        </a:rPr>
                                        <m:t>𝑍</m:t>
                                      </m:r>
                                    </m:e>
                                    <m:sub>
                                      <m:r>
                                        <a:rPr lang="en-US" i="1">
                                          <a:latin typeface="Cambria Math" panose="02040503050406030204" pitchFamily="18" charset="0"/>
                                          <a:cs typeface="Sabon Next LT" panose="02000500000000000000" pitchFamily="2" charset="0"/>
                                        </a:rPr>
                                        <m:t>1−</m:t>
                                      </m:r>
                                      <m:f>
                                        <m:fPr>
                                          <m:type m:val="lin"/>
                                          <m:ctrlPr>
                                            <a:rPr lang="en-US" i="1">
                                              <a:latin typeface="Cambria Math" panose="02040503050406030204" pitchFamily="18" charset="0"/>
                                              <a:cs typeface="Sabon Next LT" panose="02000500000000000000" pitchFamily="2" charset="0"/>
                                            </a:rPr>
                                          </m:ctrlPr>
                                        </m:fPr>
                                        <m:num>
                                          <m:r>
                                            <a:rPr lang="en-US" i="1">
                                              <a:latin typeface="Cambria Math" panose="02040503050406030204" pitchFamily="18" charset="0"/>
                                              <a:ea typeface="Cambria Math" panose="02040503050406030204" pitchFamily="18" charset="0"/>
                                              <a:cs typeface="Sabon Next LT" panose="02000500000000000000" pitchFamily="2" charset="0"/>
                                            </a:rPr>
                                            <m:t>𝛼</m:t>
                                          </m:r>
                                        </m:num>
                                        <m:den>
                                          <m:r>
                                            <a:rPr lang="en-US" i="1">
                                              <a:latin typeface="Cambria Math" panose="02040503050406030204" pitchFamily="18" charset="0"/>
                                              <a:cs typeface="Sabon Next LT" panose="02000500000000000000" pitchFamily="2" charset="0"/>
                                            </a:rPr>
                                            <m:t>2</m:t>
                                          </m:r>
                                        </m:den>
                                      </m:f>
                                    </m:sub>
                                  </m:sSub>
                                  <m:r>
                                    <a:rPr lang="en-US" i="1">
                                      <a:latin typeface="Cambria Math" panose="02040503050406030204" pitchFamily="18" charset="0"/>
                                      <a:cs typeface="Sabon Next LT" panose="02000500000000000000" pitchFamily="2" charset="0"/>
                                    </a:rPr>
                                    <m:t>+</m:t>
                                  </m:r>
                                  <m:sSub>
                                    <m:sSubPr>
                                      <m:ctrlPr>
                                        <a:rPr lang="en-US" i="1">
                                          <a:latin typeface="Cambria Math" panose="02040503050406030204" pitchFamily="18" charset="0"/>
                                          <a:cs typeface="Sabon Next LT" panose="02000500000000000000" pitchFamily="2" charset="0"/>
                                        </a:rPr>
                                      </m:ctrlPr>
                                    </m:sSubPr>
                                    <m:e>
                                      <m:r>
                                        <a:rPr lang="en-US" i="1">
                                          <a:latin typeface="Cambria Math" panose="02040503050406030204" pitchFamily="18" charset="0"/>
                                          <a:cs typeface="Sabon Next LT" panose="02000500000000000000" pitchFamily="2" charset="0"/>
                                        </a:rPr>
                                        <m:t>𝑍</m:t>
                                      </m:r>
                                    </m:e>
                                    <m:sub>
                                      <m:r>
                                        <a:rPr lang="en-US" i="1">
                                          <a:latin typeface="Cambria Math" panose="02040503050406030204" pitchFamily="18" charset="0"/>
                                          <a:cs typeface="Sabon Next LT" panose="02000500000000000000" pitchFamily="2" charset="0"/>
                                        </a:rPr>
                                        <m:t>1−</m:t>
                                      </m:r>
                                      <m:r>
                                        <a:rPr lang="en-US" i="1">
                                          <a:latin typeface="Cambria Math" panose="02040503050406030204" pitchFamily="18" charset="0"/>
                                          <a:ea typeface="Cambria Math" panose="02040503050406030204" pitchFamily="18" charset="0"/>
                                          <a:cs typeface="Sabon Next LT" panose="02000500000000000000" pitchFamily="2" charset="0"/>
                                        </a:rPr>
                                        <m:t>𝛽</m:t>
                                      </m:r>
                                    </m:sub>
                                  </m:sSub>
                                </m:e>
                              </m:d>
                            </m:e>
                            <m:sup>
                              <m:r>
                                <a:rPr lang="en-US" i="1">
                                  <a:latin typeface="Cambria Math" panose="02040503050406030204" pitchFamily="18" charset="0"/>
                                  <a:cs typeface="Sabon Next LT" panose="02000500000000000000" pitchFamily="2" charset="0"/>
                                </a:rPr>
                                <m:t>2</m:t>
                              </m:r>
                            </m:sup>
                          </m:sSup>
                        </m:num>
                        <m:den>
                          <m:sSup>
                            <m:sSupPr>
                              <m:ctrlPr>
                                <a:rPr lang="en-US" i="1">
                                  <a:latin typeface="Cambria Math" panose="02040503050406030204" pitchFamily="18" charset="0"/>
                                  <a:cs typeface="Sabon Next LT" panose="02000500000000000000" pitchFamily="2" charset="0"/>
                                </a:rPr>
                              </m:ctrlPr>
                            </m:sSupPr>
                            <m:e>
                              <m:d>
                                <m:dPr>
                                  <m:ctrlPr>
                                    <a:rPr lang="en-US" i="1">
                                      <a:latin typeface="Cambria Math" panose="02040503050406030204" pitchFamily="18" charset="0"/>
                                      <a:cs typeface="Sabon Next LT" panose="02000500000000000000" pitchFamily="2" charset="0"/>
                                    </a:rPr>
                                  </m:ctrlPr>
                                </m:dPr>
                                <m:e>
                                  <m:sSub>
                                    <m:sSubPr>
                                      <m:ctrlPr>
                                        <a:rPr lang="en-US" i="1">
                                          <a:latin typeface="Cambria Math" panose="02040503050406030204" pitchFamily="18" charset="0"/>
                                          <a:cs typeface="Sabon Next LT" panose="02000500000000000000" pitchFamily="2" charset="0"/>
                                        </a:rPr>
                                      </m:ctrlPr>
                                    </m:sSubPr>
                                    <m:e>
                                      <m:acc>
                                        <m:accPr>
                                          <m:chr m:val="̅"/>
                                          <m:ctrlPr>
                                            <a:rPr lang="en-US" i="1">
                                              <a:latin typeface="Cambria Math" panose="02040503050406030204" pitchFamily="18" charset="0"/>
                                              <a:cs typeface="Sabon Next LT" panose="02000500000000000000" pitchFamily="2" charset="0"/>
                                            </a:rPr>
                                          </m:ctrlPr>
                                        </m:accPr>
                                        <m:e>
                                          <m:r>
                                            <a:rPr lang="en-US" i="1">
                                              <a:latin typeface="Cambria Math" panose="02040503050406030204" pitchFamily="18" charset="0"/>
                                              <a:cs typeface="Sabon Next LT" panose="02000500000000000000" pitchFamily="2" charset="0"/>
                                            </a:rPr>
                                            <m:t>𝑥</m:t>
                                          </m:r>
                                        </m:e>
                                      </m:acc>
                                    </m:e>
                                    <m:sub>
                                      <m:r>
                                        <a:rPr lang="en-US" i="1">
                                          <a:latin typeface="Cambria Math" panose="02040503050406030204" pitchFamily="18" charset="0"/>
                                          <a:cs typeface="Sabon Next LT" panose="02000500000000000000" pitchFamily="2" charset="0"/>
                                        </a:rPr>
                                        <m:t>1</m:t>
                                      </m:r>
                                    </m:sub>
                                  </m:sSub>
                                  <m:r>
                                    <a:rPr lang="en-US" i="1">
                                      <a:latin typeface="Cambria Math" panose="02040503050406030204" pitchFamily="18" charset="0"/>
                                      <a:cs typeface="Sabon Next LT" panose="02000500000000000000" pitchFamily="2" charset="0"/>
                                    </a:rPr>
                                    <m:t>−</m:t>
                                  </m:r>
                                  <m:sSub>
                                    <m:sSubPr>
                                      <m:ctrlPr>
                                        <a:rPr lang="en-US" i="1">
                                          <a:latin typeface="Cambria Math" panose="02040503050406030204" pitchFamily="18" charset="0"/>
                                          <a:cs typeface="Sabon Next LT" panose="02000500000000000000" pitchFamily="2" charset="0"/>
                                        </a:rPr>
                                      </m:ctrlPr>
                                    </m:sSubPr>
                                    <m:e>
                                      <m:acc>
                                        <m:accPr>
                                          <m:chr m:val="̅"/>
                                          <m:ctrlPr>
                                            <a:rPr lang="en-US" i="1">
                                              <a:latin typeface="Cambria Math" panose="02040503050406030204" pitchFamily="18" charset="0"/>
                                              <a:cs typeface="Sabon Next LT" panose="02000500000000000000" pitchFamily="2" charset="0"/>
                                            </a:rPr>
                                          </m:ctrlPr>
                                        </m:accPr>
                                        <m:e>
                                          <m:r>
                                            <a:rPr lang="en-US" i="1">
                                              <a:latin typeface="Cambria Math" panose="02040503050406030204" pitchFamily="18" charset="0"/>
                                              <a:cs typeface="Sabon Next LT" panose="02000500000000000000" pitchFamily="2" charset="0"/>
                                            </a:rPr>
                                            <m:t>𝑥</m:t>
                                          </m:r>
                                        </m:e>
                                      </m:acc>
                                    </m:e>
                                    <m:sub>
                                      <m:r>
                                        <a:rPr lang="en-US" i="1">
                                          <a:latin typeface="Cambria Math" panose="02040503050406030204" pitchFamily="18" charset="0"/>
                                          <a:cs typeface="Sabon Next LT" panose="02000500000000000000" pitchFamily="2" charset="0"/>
                                        </a:rPr>
                                        <m:t>2</m:t>
                                      </m:r>
                                    </m:sub>
                                  </m:sSub>
                                </m:e>
                              </m:d>
                            </m:e>
                            <m:sup>
                              <m:r>
                                <a:rPr lang="en-US" i="1">
                                  <a:latin typeface="Cambria Math" panose="02040503050406030204" pitchFamily="18" charset="0"/>
                                  <a:cs typeface="Sabon Next LT" panose="02000500000000000000" pitchFamily="2" charset="0"/>
                                </a:rPr>
                                <m:t>2</m:t>
                              </m:r>
                            </m:sup>
                          </m:sSup>
                        </m:den>
                      </m:f>
                    </m:oMath>
                  </m:oMathPara>
                </a14:m>
                <a:endParaRPr lang="en-US" i="1" dirty="0">
                  <a:latin typeface="Cambria Math" panose="02040503050406030204" pitchFamily="18" charset="0"/>
                  <a:cs typeface="Sabon Next LT" panose="02000500000000000000" pitchFamily="2" charset="0"/>
                </a:endParaRPr>
              </a:p>
              <a:p>
                <a:pPr algn="just">
                  <a:lnSpc>
                    <a:spcPct val="150000"/>
                  </a:lnSpc>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cs typeface="Sabon Next LT" panose="02000500000000000000" pitchFamily="2" charset="0"/>
                        </a:rPr>
                        <m:t>𝑛</m:t>
                      </m:r>
                      <m:r>
                        <a:rPr lang="en-US" i="1">
                          <a:latin typeface="Cambria Math" panose="02040503050406030204" pitchFamily="18" charset="0"/>
                          <a:cs typeface="Sabon Next LT" panose="02000500000000000000" pitchFamily="2" charset="0"/>
                        </a:rPr>
                        <m:t>=(</m:t>
                      </m:r>
                      <m:sSup>
                        <m:sSupPr>
                          <m:ctrlPr>
                            <a:rPr lang="en-US" i="1">
                              <a:latin typeface="Cambria Math" panose="02040503050406030204" pitchFamily="18" charset="0"/>
                            </a:rPr>
                          </m:ctrlPr>
                        </m:sSupPr>
                        <m:e>
                          <m:r>
                            <a:rPr lang="en-US" i="1">
                              <a:latin typeface="Cambria Math" panose="02040503050406030204" pitchFamily="18" charset="0"/>
                            </a:rPr>
                            <m:t>2.3</m:t>
                          </m:r>
                        </m:e>
                        <m:sup>
                          <m:r>
                            <a:rPr lang="en-US" i="1">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3.4</m:t>
                          </m:r>
                        </m:e>
                        <m:sup>
                          <m:r>
                            <a:rPr lang="en-US" i="1">
                              <a:latin typeface="Cambria Math" panose="02040503050406030204" pitchFamily="18" charset="0"/>
                            </a:rPr>
                            <m:t>2</m:t>
                          </m:r>
                        </m:sup>
                      </m:sSup>
                      <m:r>
                        <a:rPr lang="en-US" i="1">
                          <a:latin typeface="Cambria Math" panose="02040503050406030204" pitchFamily="18" charset="0"/>
                        </a:rPr>
                        <m:t>)</m:t>
                      </m:r>
                      <m:d>
                        <m:dPr>
                          <m:ctrlPr>
                            <a:rPr lang="en-US" i="1">
                              <a:latin typeface="Cambria Math" panose="02040503050406030204" pitchFamily="18" charset="0"/>
                            </a:rPr>
                          </m:ctrlPr>
                        </m:dPr>
                        <m:e>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{1.96+0.842}</m:t>
                                  </m:r>
                                </m:e>
                                <m:sup>
                                  <m:r>
                                    <a:rPr lang="en-US" i="1">
                                      <a:latin typeface="Cambria Math" panose="02040503050406030204" pitchFamily="18" charset="0"/>
                                    </a:rPr>
                                    <m:t>2</m:t>
                                  </m:r>
                                </m:sup>
                              </m:sSup>
                            </m:num>
                            <m:den>
                              <m:sSup>
                                <m:sSupPr>
                                  <m:ctrlPr>
                                    <a:rPr lang="en-US" i="1" smtClean="0">
                                      <a:latin typeface="Cambria Math" panose="02040503050406030204" pitchFamily="18" charset="0"/>
                                    </a:rPr>
                                  </m:ctrlPr>
                                </m:sSupPr>
                                <m:e>
                                  <m:r>
                                    <a:rPr lang="en-US" b="0" i="1" smtClean="0">
                                      <a:latin typeface="Cambria Math" panose="02040503050406030204" pitchFamily="18" charset="0"/>
                                    </a:rPr>
                                    <m:t>2.0</m:t>
                                  </m:r>
                                </m:e>
                                <m:sup>
                                  <m:r>
                                    <a:rPr lang="en-US" b="0" i="1" smtClean="0">
                                      <a:latin typeface="Cambria Math" panose="02040503050406030204" pitchFamily="18" charset="0"/>
                                    </a:rPr>
                                    <m:t>2</m:t>
                                  </m:r>
                                </m:sup>
                              </m:sSup>
                            </m:den>
                          </m:f>
                        </m:e>
                      </m:d>
                    </m:oMath>
                  </m:oMathPara>
                </a14:m>
                <a:endParaRPr lang="en-US" i="1" dirty="0">
                  <a:latin typeface="Cambria Math" panose="02040503050406030204" pitchFamily="18" charset="0"/>
                  <a:cs typeface="Sabon Next LT" panose="02000500000000000000" pitchFamily="2" charset="0"/>
                </a:endParaRPr>
              </a:p>
              <a:p>
                <a:pPr algn="just">
                  <a:lnSpc>
                    <a:spcPct val="150000"/>
                  </a:lnSpc>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cs typeface="Times New Roman" panose="02020603050405020304" pitchFamily="18" charset="0"/>
                        </a:rPr>
                        <m:t>𝑛</m:t>
                      </m:r>
                      <m:r>
                        <a:rPr lang="en-US" i="1">
                          <a:latin typeface="Cambria Math" panose="02040503050406030204" pitchFamily="18" charset="0"/>
                          <a:cs typeface="Times New Roman" panose="02020603050405020304" pitchFamily="18" charset="0"/>
                        </a:rPr>
                        <m:t>=33</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58F38E6F-3826-C92B-EC82-CDD785B71D77}"/>
                  </a:ext>
                </a:extLst>
              </p:cNvPr>
              <p:cNvSpPr txBox="1">
                <a:spLocks noRot="1" noChangeAspect="1" noMove="1" noResize="1" noEditPoints="1" noAdjustHandles="1" noChangeArrowheads="1" noChangeShapeType="1" noTextEdit="1"/>
              </p:cNvSpPr>
              <p:nvPr/>
            </p:nvSpPr>
            <p:spPr>
              <a:xfrm>
                <a:off x="1071154" y="3515245"/>
                <a:ext cx="4857698" cy="2969129"/>
              </a:xfrm>
              <a:prstGeom prst="rect">
                <a:avLst/>
              </a:prstGeom>
              <a:blipFill>
                <a:blip r:embed="rId3"/>
                <a:stretch>
                  <a:fillRect l="-1001"/>
                </a:stretch>
              </a:blipFill>
              <a:ln>
                <a:solidFill>
                  <a:schemeClr val="tx1"/>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968A1A3-0490-5947-1D59-8A26F60385F7}"/>
                  </a:ext>
                </a:extLst>
              </p:cNvPr>
              <p:cNvSpPr txBox="1"/>
              <p:nvPr/>
            </p:nvSpPr>
            <p:spPr>
              <a:xfrm>
                <a:off x="6331974" y="3515245"/>
                <a:ext cx="4788872" cy="2969129"/>
              </a:xfrm>
              <a:prstGeom prst="rect">
                <a:avLst/>
              </a:prstGeom>
              <a:noFill/>
              <a:ln>
                <a:solidFill>
                  <a:schemeClr val="tx1">
                    <a:lumMod val="85000"/>
                    <a:lumOff val="15000"/>
                  </a:schemeClr>
                </a:solidFill>
              </a:ln>
            </p:spPr>
            <p:txBody>
              <a:bodyPr wrap="square" rtlCol="0">
                <a:spAutoFit/>
              </a:bodyPr>
              <a:lstStyle/>
              <a:p>
                <a:pPr algn="just">
                  <a:lnSpc>
                    <a:spcPct val="150000"/>
                  </a:lnSpc>
                </a:pPr>
                <a:r>
                  <a:rPr lang="en-US" b="1" dirty="0">
                    <a:latin typeface="Times New Roman" panose="02020603050405020304" pitchFamily="18" charset="0"/>
                    <a:cs typeface="Times New Roman" panose="02020603050405020304" pitchFamily="18" charset="0"/>
                  </a:rPr>
                  <a:t>(b). For a one-sided test:</a:t>
                </a:r>
                <a:endParaRPr lang="en-US" b="1" i="1" dirty="0">
                  <a:latin typeface="Cambria Math" panose="02040503050406030204" pitchFamily="18" charset="0"/>
                  <a:cs typeface="Sabon Next LT" panose="02000500000000000000" pitchFamily="2" charset="0"/>
                </a:endParaRPr>
              </a:p>
              <a:p>
                <a:pPr algn="just">
                  <a:lnSpc>
                    <a:spcPct val="150000"/>
                  </a:lnSpc>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cs typeface="Sabon Next LT" panose="02000500000000000000" pitchFamily="2" charset="0"/>
                        </a:rPr>
                        <m:t>𝑛</m:t>
                      </m:r>
                      <m:r>
                        <a:rPr lang="en-US" i="1">
                          <a:latin typeface="Cambria Math" panose="02040503050406030204" pitchFamily="18" charset="0"/>
                          <a:cs typeface="Sabon Next LT" panose="02000500000000000000" pitchFamily="2" charset="0"/>
                        </a:rPr>
                        <m:t>=</m:t>
                      </m:r>
                      <m:d>
                        <m:dPr>
                          <m:ctrlPr>
                            <a:rPr lang="en-US" i="1">
                              <a:latin typeface="Cambria Math" panose="02040503050406030204" pitchFamily="18" charset="0"/>
                              <a:cs typeface="Sabon Next LT" panose="02000500000000000000" pitchFamily="2" charset="0"/>
                            </a:rPr>
                          </m:ctrlPr>
                        </m:dPr>
                        <m:e>
                          <m:sSubSup>
                            <m:sSubSupPr>
                              <m:ctrlPr>
                                <a:rPr lang="en-US" i="1">
                                  <a:latin typeface="Cambria Math" panose="02040503050406030204" pitchFamily="18" charset="0"/>
                                  <a:cs typeface="Sabon Next LT" panose="02000500000000000000" pitchFamily="2" charset="0"/>
                                </a:rPr>
                              </m:ctrlPr>
                            </m:sSubSupPr>
                            <m:e>
                              <m:r>
                                <a:rPr lang="en-US" i="1">
                                  <a:latin typeface="Cambria Math" panose="02040503050406030204" pitchFamily="18" charset="0"/>
                                  <a:cs typeface="Sabon Next LT" panose="02000500000000000000" pitchFamily="2" charset="0"/>
                                </a:rPr>
                                <m:t>𝑠</m:t>
                              </m:r>
                            </m:e>
                            <m:sub>
                              <m:r>
                                <a:rPr lang="en-US" i="1">
                                  <a:latin typeface="Cambria Math" panose="02040503050406030204" pitchFamily="18" charset="0"/>
                                  <a:cs typeface="Sabon Next LT" panose="02000500000000000000" pitchFamily="2" charset="0"/>
                                </a:rPr>
                                <m:t>1</m:t>
                              </m:r>
                            </m:sub>
                            <m:sup>
                              <m:r>
                                <a:rPr lang="en-US" i="1">
                                  <a:latin typeface="Cambria Math" panose="02040503050406030204" pitchFamily="18" charset="0"/>
                                  <a:cs typeface="Sabon Next LT" panose="02000500000000000000" pitchFamily="2" charset="0"/>
                                </a:rPr>
                                <m:t>2</m:t>
                              </m:r>
                            </m:sup>
                          </m:sSubSup>
                          <m:r>
                            <a:rPr lang="en-US" i="1">
                              <a:latin typeface="Cambria Math" panose="02040503050406030204" pitchFamily="18" charset="0"/>
                              <a:cs typeface="Sabon Next LT" panose="02000500000000000000" pitchFamily="2" charset="0"/>
                            </a:rPr>
                            <m:t>+</m:t>
                          </m:r>
                          <m:sSubSup>
                            <m:sSubSupPr>
                              <m:ctrlPr>
                                <a:rPr lang="en-US" i="1">
                                  <a:latin typeface="Cambria Math" panose="02040503050406030204" pitchFamily="18" charset="0"/>
                                  <a:cs typeface="Sabon Next LT" panose="02000500000000000000" pitchFamily="2" charset="0"/>
                                </a:rPr>
                              </m:ctrlPr>
                            </m:sSubSupPr>
                            <m:e>
                              <m:r>
                                <a:rPr lang="en-US" i="1">
                                  <a:latin typeface="Cambria Math" panose="02040503050406030204" pitchFamily="18" charset="0"/>
                                  <a:cs typeface="Sabon Next LT" panose="02000500000000000000" pitchFamily="2" charset="0"/>
                                </a:rPr>
                                <m:t>𝑠</m:t>
                              </m:r>
                            </m:e>
                            <m:sub>
                              <m:r>
                                <a:rPr lang="en-US" i="1">
                                  <a:latin typeface="Cambria Math" panose="02040503050406030204" pitchFamily="18" charset="0"/>
                                  <a:cs typeface="Sabon Next LT" panose="02000500000000000000" pitchFamily="2" charset="0"/>
                                </a:rPr>
                                <m:t>2</m:t>
                              </m:r>
                            </m:sub>
                            <m:sup>
                              <m:r>
                                <a:rPr lang="en-US" i="1">
                                  <a:latin typeface="Cambria Math" panose="02040503050406030204" pitchFamily="18" charset="0"/>
                                  <a:cs typeface="Sabon Next LT" panose="02000500000000000000" pitchFamily="2" charset="0"/>
                                </a:rPr>
                                <m:t>2</m:t>
                              </m:r>
                            </m:sup>
                          </m:sSubSup>
                        </m:e>
                      </m:d>
                      <m:f>
                        <m:fPr>
                          <m:ctrlPr>
                            <a:rPr lang="en-US" i="1">
                              <a:latin typeface="Cambria Math" panose="02040503050406030204" pitchFamily="18" charset="0"/>
                              <a:cs typeface="Sabon Next LT" panose="02000500000000000000" pitchFamily="2" charset="0"/>
                            </a:rPr>
                          </m:ctrlPr>
                        </m:fPr>
                        <m:num>
                          <m:sSup>
                            <m:sSupPr>
                              <m:ctrlPr>
                                <a:rPr lang="en-US" i="1">
                                  <a:latin typeface="Cambria Math" panose="02040503050406030204" pitchFamily="18" charset="0"/>
                                  <a:cs typeface="Sabon Next LT" panose="02000500000000000000" pitchFamily="2" charset="0"/>
                                </a:rPr>
                              </m:ctrlPr>
                            </m:sSupPr>
                            <m:e>
                              <m:d>
                                <m:dPr>
                                  <m:begChr m:val="["/>
                                  <m:endChr m:val="]"/>
                                  <m:ctrlPr>
                                    <a:rPr lang="en-US" i="1">
                                      <a:latin typeface="Cambria Math" panose="02040503050406030204" pitchFamily="18" charset="0"/>
                                      <a:cs typeface="Sabon Next LT" panose="02000500000000000000" pitchFamily="2" charset="0"/>
                                    </a:rPr>
                                  </m:ctrlPr>
                                </m:dPr>
                                <m:e>
                                  <m:sSub>
                                    <m:sSubPr>
                                      <m:ctrlPr>
                                        <a:rPr lang="en-US" i="1">
                                          <a:latin typeface="Cambria Math" panose="02040503050406030204" pitchFamily="18" charset="0"/>
                                          <a:cs typeface="Sabon Next LT" panose="02000500000000000000" pitchFamily="2" charset="0"/>
                                        </a:rPr>
                                      </m:ctrlPr>
                                    </m:sSubPr>
                                    <m:e>
                                      <m:r>
                                        <a:rPr lang="en-US" i="1">
                                          <a:latin typeface="Cambria Math" panose="02040503050406030204" pitchFamily="18" charset="0"/>
                                          <a:cs typeface="Sabon Next LT" panose="02000500000000000000" pitchFamily="2" charset="0"/>
                                        </a:rPr>
                                        <m:t>𝑍</m:t>
                                      </m:r>
                                    </m:e>
                                    <m:sub>
                                      <m:r>
                                        <a:rPr lang="en-US" i="1">
                                          <a:latin typeface="Cambria Math" panose="02040503050406030204" pitchFamily="18" charset="0"/>
                                          <a:cs typeface="Sabon Next LT" panose="02000500000000000000" pitchFamily="2" charset="0"/>
                                        </a:rPr>
                                        <m:t>1−</m:t>
                                      </m:r>
                                      <m:r>
                                        <a:rPr lang="en-US" i="1" smtClean="0">
                                          <a:latin typeface="Cambria Math" panose="02040503050406030204" pitchFamily="18" charset="0"/>
                                          <a:ea typeface="Cambria Math" panose="02040503050406030204" pitchFamily="18" charset="0"/>
                                          <a:cs typeface="Sabon Next LT" panose="02000500000000000000" pitchFamily="2" charset="0"/>
                                        </a:rPr>
                                        <m:t>𝛼</m:t>
                                      </m:r>
                                    </m:sub>
                                  </m:sSub>
                                  <m:r>
                                    <a:rPr lang="en-US" i="1">
                                      <a:latin typeface="Cambria Math" panose="02040503050406030204" pitchFamily="18" charset="0"/>
                                      <a:cs typeface="Sabon Next LT" panose="02000500000000000000" pitchFamily="2" charset="0"/>
                                    </a:rPr>
                                    <m:t>+</m:t>
                                  </m:r>
                                  <m:sSub>
                                    <m:sSubPr>
                                      <m:ctrlPr>
                                        <a:rPr lang="en-US" i="1">
                                          <a:latin typeface="Cambria Math" panose="02040503050406030204" pitchFamily="18" charset="0"/>
                                          <a:cs typeface="Sabon Next LT" panose="02000500000000000000" pitchFamily="2" charset="0"/>
                                        </a:rPr>
                                      </m:ctrlPr>
                                    </m:sSubPr>
                                    <m:e>
                                      <m:r>
                                        <a:rPr lang="en-US" i="1">
                                          <a:latin typeface="Cambria Math" panose="02040503050406030204" pitchFamily="18" charset="0"/>
                                          <a:cs typeface="Sabon Next LT" panose="02000500000000000000" pitchFamily="2" charset="0"/>
                                        </a:rPr>
                                        <m:t>𝑍</m:t>
                                      </m:r>
                                    </m:e>
                                    <m:sub>
                                      <m:r>
                                        <a:rPr lang="en-US" i="1">
                                          <a:latin typeface="Cambria Math" panose="02040503050406030204" pitchFamily="18" charset="0"/>
                                          <a:cs typeface="Sabon Next LT" panose="02000500000000000000" pitchFamily="2" charset="0"/>
                                        </a:rPr>
                                        <m:t>1−</m:t>
                                      </m:r>
                                      <m:r>
                                        <a:rPr lang="en-US" i="1">
                                          <a:latin typeface="Cambria Math" panose="02040503050406030204" pitchFamily="18" charset="0"/>
                                          <a:ea typeface="Cambria Math" panose="02040503050406030204" pitchFamily="18" charset="0"/>
                                          <a:cs typeface="Sabon Next LT" panose="02000500000000000000" pitchFamily="2" charset="0"/>
                                        </a:rPr>
                                        <m:t>𝛽</m:t>
                                      </m:r>
                                    </m:sub>
                                  </m:sSub>
                                </m:e>
                              </m:d>
                            </m:e>
                            <m:sup>
                              <m:r>
                                <a:rPr lang="en-US" i="1">
                                  <a:latin typeface="Cambria Math" panose="02040503050406030204" pitchFamily="18" charset="0"/>
                                  <a:cs typeface="Sabon Next LT" panose="02000500000000000000" pitchFamily="2" charset="0"/>
                                </a:rPr>
                                <m:t>2</m:t>
                              </m:r>
                            </m:sup>
                          </m:sSup>
                        </m:num>
                        <m:den>
                          <m:sSup>
                            <m:sSupPr>
                              <m:ctrlPr>
                                <a:rPr lang="en-US" i="1">
                                  <a:latin typeface="Cambria Math" panose="02040503050406030204" pitchFamily="18" charset="0"/>
                                  <a:cs typeface="Sabon Next LT" panose="02000500000000000000" pitchFamily="2" charset="0"/>
                                </a:rPr>
                              </m:ctrlPr>
                            </m:sSupPr>
                            <m:e>
                              <m:d>
                                <m:dPr>
                                  <m:ctrlPr>
                                    <a:rPr lang="en-US" i="1">
                                      <a:latin typeface="Cambria Math" panose="02040503050406030204" pitchFamily="18" charset="0"/>
                                      <a:cs typeface="Sabon Next LT" panose="02000500000000000000" pitchFamily="2" charset="0"/>
                                    </a:rPr>
                                  </m:ctrlPr>
                                </m:dPr>
                                <m:e>
                                  <m:sSub>
                                    <m:sSubPr>
                                      <m:ctrlPr>
                                        <a:rPr lang="en-US" i="1">
                                          <a:latin typeface="Cambria Math" panose="02040503050406030204" pitchFamily="18" charset="0"/>
                                          <a:cs typeface="Sabon Next LT" panose="02000500000000000000" pitchFamily="2" charset="0"/>
                                        </a:rPr>
                                      </m:ctrlPr>
                                    </m:sSubPr>
                                    <m:e>
                                      <m:acc>
                                        <m:accPr>
                                          <m:chr m:val="̅"/>
                                          <m:ctrlPr>
                                            <a:rPr lang="en-US" i="1">
                                              <a:latin typeface="Cambria Math" panose="02040503050406030204" pitchFamily="18" charset="0"/>
                                              <a:cs typeface="Sabon Next LT" panose="02000500000000000000" pitchFamily="2" charset="0"/>
                                            </a:rPr>
                                          </m:ctrlPr>
                                        </m:accPr>
                                        <m:e>
                                          <m:r>
                                            <a:rPr lang="en-US" i="1">
                                              <a:latin typeface="Cambria Math" panose="02040503050406030204" pitchFamily="18" charset="0"/>
                                              <a:cs typeface="Sabon Next LT" panose="02000500000000000000" pitchFamily="2" charset="0"/>
                                            </a:rPr>
                                            <m:t>𝑥</m:t>
                                          </m:r>
                                        </m:e>
                                      </m:acc>
                                    </m:e>
                                    <m:sub>
                                      <m:r>
                                        <a:rPr lang="en-US" i="1">
                                          <a:latin typeface="Cambria Math" panose="02040503050406030204" pitchFamily="18" charset="0"/>
                                          <a:cs typeface="Sabon Next LT" panose="02000500000000000000" pitchFamily="2" charset="0"/>
                                        </a:rPr>
                                        <m:t>1</m:t>
                                      </m:r>
                                    </m:sub>
                                  </m:sSub>
                                  <m:r>
                                    <a:rPr lang="en-US" i="1">
                                      <a:latin typeface="Cambria Math" panose="02040503050406030204" pitchFamily="18" charset="0"/>
                                      <a:cs typeface="Sabon Next LT" panose="02000500000000000000" pitchFamily="2" charset="0"/>
                                    </a:rPr>
                                    <m:t>−</m:t>
                                  </m:r>
                                  <m:sSub>
                                    <m:sSubPr>
                                      <m:ctrlPr>
                                        <a:rPr lang="en-US" i="1">
                                          <a:latin typeface="Cambria Math" panose="02040503050406030204" pitchFamily="18" charset="0"/>
                                          <a:cs typeface="Sabon Next LT" panose="02000500000000000000" pitchFamily="2" charset="0"/>
                                        </a:rPr>
                                      </m:ctrlPr>
                                    </m:sSubPr>
                                    <m:e>
                                      <m:acc>
                                        <m:accPr>
                                          <m:chr m:val="̅"/>
                                          <m:ctrlPr>
                                            <a:rPr lang="en-US" i="1">
                                              <a:latin typeface="Cambria Math" panose="02040503050406030204" pitchFamily="18" charset="0"/>
                                              <a:cs typeface="Sabon Next LT" panose="02000500000000000000" pitchFamily="2" charset="0"/>
                                            </a:rPr>
                                          </m:ctrlPr>
                                        </m:accPr>
                                        <m:e>
                                          <m:r>
                                            <a:rPr lang="en-US" i="1">
                                              <a:latin typeface="Cambria Math" panose="02040503050406030204" pitchFamily="18" charset="0"/>
                                              <a:cs typeface="Sabon Next LT" panose="02000500000000000000" pitchFamily="2" charset="0"/>
                                            </a:rPr>
                                            <m:t>𝑥</m:t>
                                          </m:r>
                                        </m:e>
                                      </m:acc>
                                    </m:e>
                                    <m:sub>
                                      <m:r>
                                        <a:rPr lang="en-US" i="1">
                                          <a:latin typeface="Cambria Math" panose="02040503050406030204" pitchFamily="18" charset="0"/>
                                          <a:cs typeface="Sabon Next LT" panose="02000500000000000000" pitchFamily="2" charset="0"/>
                                        </a:rPr>
                                        <m:t>2</m:t>
                                      </m:r>
                                    </m:sub>
                                  </m:sSub>
                                </m:e>
                              </m:d>
                            </m:e>
                            <m:sup>
                              <m:r>
                                <a:rPr lang="en-US" i="1">
                                  <a:latin typeface="Cambria Math" panose="02040503050406030204" pitchFamily="18" charset="0"/>
                                  <a:cs typeface="Sabon Next LT" panose="02000500000000000000" pitchFamily="2" charset="0"/>
                                </a:rPr>
                                <m:t>2</m:t>
                              </m:r>
                            </m:sup>
                          </m:sSup>
                        </m:den>
                      </m:f>
                    </m:oMath>
                  </m:oMathPara>
                </a14:m>
                <a:endParaRPr lang="en-US" i="1" dirty="0">
                  <a:latin typeface="Cambria Math" panose="02040503050406030204" pitchFamily="18" charset="0"/>
                  <a:cs typeface="Sabon Next LT" panose="02000500000000000000" pitchFamily="2" charset="0"/>
                </a:endParaRPr>
              </a:p>
              <a:p>
                <a:pPr algn="just">
                  <a:lnSpc>
                    <a:spcPct val="150000"/>
                  </a:lnSpc>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cs typeface="Sabon Next LT" panose="02000500000000000000" pitchFamily="2" charset="0"/>
                        </a:rPr>
                        <m:t>𝑛</m:t>
                      </m:r>
                      <m:r>
                        <a:rPr lang="en-US" i="1">
                          <a:latin typeface="Cambria Math" panose="02040503050406030204" pitchFamily="18" charset="0"/>
                          <a:cs typeface="Sabon Next LT" panose="02000500000000000000" pitchFamily="2" charset="0"/>
                        </a:rPr>
                        <m:t>=(</m:t>
                      </m:r>
                      <m:sSup>
                        <m:sSupPr>
                          <m:ctrlPr>
                            <a:rPr lang="en-US" i="1">
                              <a:latin typeface="Cambria Math" panose="02040503050406030204" pitchFamily="18" charset="0"/>
                            </a:rPr>
                          </m:ctrlPr>
                        </m:sSupPr>
                        <m:e>
                          <m:r>
                            <a:rPr lang="en-US" i="1">
                              <a:latin typeface="Cambria Math" panose="02040503050406030204" pitchFamily="18" charset="0"/>
                            </a:rPr>
                            <m:t>2.3</m:t>
                          </m:r>
                        </m:e>
                        <m:sup>
                          <m:r>
                            <a:rPr lang="en-US" i="1">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3.4</m:t>
                          </m:r>
                        </m:e>
                        <m:sup>
                          <m:r>
                            <a:rPr lang="en-US" i="1">
                              <a:latin typeface="Cambria Math" panose="02040503050406030204" pitchFamily="18" charset="0"/>
                            </a:rPr>
                            <m:t>2</m:t>
                          </m:r>
                        </m:sup>
                      </m:sSup>
                      <m:r>
                        <a:rPr lang="en-US" i="1">
                          <a:latin typeface="Cambria Math" panose="02040503050406030204" pitchFamily="18" charset="0"/>
                        </a:rPr>
                        <m:t>)</m:t>
                      </m:r>
                      <m:d>
                        <m:dPr>
                          <m:ctrlPr>
                            <a:rPr lang="en-US" i="1">
                              <a:latin typeface="Cambria Math" panose="02040503050406030204" pitchFamily="18" charset="0"/>
                            </a:rPr>
                          </m:ctrlPr>
                        </m:dPr>
                        <m:e>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{1.6</m:t>
                                  </m:r>
                                  <m:r>
                                    <a:rPr lang="en-US" b="0" i="1" smtClean="0">
                                      <a:latin typeface="Cambria Math" panose="02040503050406030204" pitchFamily="18" charset="0"/>
                                    </a:rPr>
                                    <m:t>4</m:t>
                                  </m:r>
                                  <m:r>
                                    <a:rPr lang="en-US" i="1">
                                      <a:latin typeface="Cambria Math" panose="02040503050406030204" pitchFamily="18" charset="0"/>
                                    </a:rPr>
                                    <m:t>+0.842}</m:t>
                                  </m:r>
                                </m:e>
                                <m:sup>
                                  <m:r>
                                    <a:rPr lang="en-US" i="1">
                                      <a:latin typeface="Cambria Math" panose="02040503050406030204" pitchFamily="18" charset="0"/>
                                    </a:rPr>
                                    <m:t>2</m:t>
                                  </m:r>
                                </m:sup>
                              </m:sSup>
                            </m:num>
                            <m:den>
                              <m:sSup>
                                <m:sSupPr>
                                  <m:ctrlPr>
                                    <a:rPr lang="en-US" i="1">
                                      <a:latin typeface="Cambria Math" panose="02040503050406030204" pitchFamily="18" charset="0"/>
                                    </a:rPr>
                                  </m:ctrlPr>
                                </m:sSupPr>
                                <m:e>
                                  <m:r>
                                    <a:rPr lang="en-US" i="1">
                                      <a:latin typeface="Cambria Math" panose="02040503050406030204" pitchFamily="18" charset="0"/>
                                    </a:rPr>
                                    <m:t>2.0</m:t>
                                  </m:r>
                                </m:e>
                                <m:sup>
                                  <m:r>
                                    <a:rPr lang="en-US" i="1">
                                      <a:latin typeface="Cambria Math" panose="02040503050406030204" pitchFamily="18" charset="0"/>
                                    </a:rPr>
                                    <m:t>2</m:t>
                                  </m:r>
                                </m:sup>
                              </m:sSup>
                            </m:den>
                          </m:f>
                        </m:e>
                      </m:d>
                    </m:oMath>
                  </m:oMathPara>
                </a14:m>
                <a:endParaRPr lang="en-US" i="1" dirty="0">
                  <a:latin typeface="Cambria Math" panose="02040503050406030204" pitchFamily="18" charset="0"/>
                  <a:cs typeface="Sabon Next LT" panose="02000500000000000000" pitchFamily="2" charset="0"/>
                </a:endParaRPr>
              </a:p>
              <a:p>
                <a:pPr algn="just">
                  <a:lnSpc>
                    <a:spcPct val="150000"/>
                  </a:lnSpc>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cs typeface="Times New Roman" panose="02020603050405020304" pitchFamily="18" charset="0"/>
                        </a:rPr>
                        <m:t>𝑛</m:t>
                      </m:r>
                      <m:r>
                        <a:rPr lang="en-US" i="1">
                          <a:latin typeface="Cambria Math" panose="02040503050406030204" pitchFamily="18" charset="0"/>
                          <a:cs typeface="Times New Roman" panose="02020603050405020304" pitchFamily="18" charset="0"/>
                        </a:rPr>
                        <m:t>=26</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1968A1A3-0490-5947-1D59-8A26F60385F7}"/>
                  </a:ext>
                </a:extLst>
              </p:cNvPr>
              <p:cNvSpPr txBox="1">
                <a:spLocks noRot="1" noChangeAspect="1" noMove="1" noResize="1" noEditPoints="1" noAdjustHandles="1" noChangeArrowheads="1" noChangeShapeType="1" noTextEdit="1"/>
              </p:cNvSpPr>
              <p:nvPr/>
            </p:nvSpPr>
            <p:spPr>
              <a:xfrm>
                <a:off x="6331974" y="3515245"/>
                <a:ext cx="4788872" cy="2969129"/>
              </a:xfrm>
              <a:prstGeom prst="rect">
                <a:avLst/>
              </a:prstGeom>
              <a:blipFill>
                <a:blip r:embed="rId4"/>
                <a:stretch>
                  <a:fillRect l="-1017"/>
                </a:stretch>
              </a:blipFill>
              <a:ln>
                <a:solidFill>
                  <a:schemeClr val="tx1">
                    <a:lumMod val="85000"/>
                    <a:lumOff val="15000"/>
                  </a:schemeClr>
                </a:solidFill>
              </a:ln>
            </p:spPr>
            <p:txBody>
              <a:bodyPr/>
              <a:lstStyle/>
              <a:p>
                <a:r>
                  <a:rPr lang="en-IN">
                    <a:noFill/>
                  </a:rPr>
                  <a:t> </a:t>
                </a:r>
              </a:p>
            </p:txBody>
          </p:sp>
        </mc:Fallback>
      </mc:AlternateContent>
      <p:sp>
        <p:nvSpPr>
          <p:cNvPr id="6" name="Rectangle 5">
            <a:extLst>
              <a:ext uri="{FF2B5EF4-FFF2-40B4-BE49-F238E27FC236}">
                <a16:creationId xmlns:a16="http://schemas.microsoft.com/office/drawing/2014/main" id="{2019BF4F-280B-D806-84CD-1A26C10CBFF0}"/>
              </a:ext>
            </a:extLst>
          </p:cNvPr>
          <p:cNvSpPr/>
          <p:nvPr/>
        </p:nvSpPr>
        <p:spPr>
          <a:xfrm>
            <a:off x="0" y="0"/>
            <a:ext cx="12192000" cy="6858000"/>
          </a:xfrm>
          <a:prstGeom prst="rect">
            <a:avLst/>
          </a:prstGeom>
          <a:noFill/>
          <a:ln w="76200">
            <a:solidFill>
              <a:schemeClr val="accent4">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397266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AE86F-EC13-170E-E7CB-C85FBB93415D}"/>
              </a:ext>
            </a:extLst>
          </p:cNvPr>
          <p:cNvSpPr>
            <a:spLocks noGrp="1"/>
          </p:cNvSpPr>
          <p:nvPr>
            <p:ph type="title"/>
          </p:nvPr>
        </p:nvSpPr>
        <p:spPr>
          <a:xfrm>
            <a:off x="838199" y="365125"/>
            <a:ext cx="10862187" cy="1325563"/>
          </a:xfrm>
          <a:noFill/>
          <a:ln>
            <a:noFill/>
          </a:ln>
        </p:spPr>
        <p:txBody>
          <a:bodyPr>
            <a:noAutofit/>
          </a:bodyPr>
          <a:lstStyle/>
          <a:p>
            <a:pPr algn="ctr"/>
            <a:r>
              <a:rPr lang="en-IN" sz="4600" dirty="0">
                <a:solidFill>
                  <a:srgbClr val="0070C0"/>
                </a:solidFill>
                <a:latin typeface="Times New Roman" panose="02020603050405020304" pitchFamily="18" charset="0"/>
                <a:cs typeface="Times New Roman" panose="02020603050405020304" pitchFamily="18" charset="0"/>
              </a:rPr>
              <a:t>Estimation of Proportion (Prevalence Study)</a:t>
            </a:r>
            <a:br>
              <a:rPr lang="en-IN" sz="4600" dirty="0">
                <a:solidFill>
                  <a:srgbClr val="0070C0"/>
                </a:solidFill>
                <a:latin typeface="Times New Roman" panose="02020603050405020304" pitchFamily="18" charset="0"/>
                <a:cs typeface="Times New Roman" panose="02020603050405020304" pitchFamily="18" charset="0"/>
              </a:rPr>
            </a:br>
            <a:r>
              <a:rPr lang="en-IN" sz="2000" dirty="0">
                <a:solidFill>
                  <a:srgbClr val="0070C0"/>
                </a:solidFill>
                <a:latin typeface="Times New Roman" panose="02020603050405020304" pitchFamily="18" charset="0"/>
                <a:cs typeface="Times New Roman" panose="02020603050405020304" pitchFamily="18" charset="0"/>
              </a:rPr>
              <a:t>(For Qualitative variables)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2BB7EB2-B56D-BEBC-FC7A-9A5880F0EB91}"/>
                  </a:ext>
                </a:extLst>
              </p:cNvPr>
              <p:cNvSpPr>
                <a:spLocks noGrp="1"/>
              </p:cNvSpPr>
              <p:nvPr>
                <p:ph idx="1"/>
              </p:nvPr>
            </p:nvSpPr>
            <p:spPr>
              <a:xfrm>
                <a:off x="838200" y="1825625"/>
                <a:ext cx="10862186" cy="4667250"/>
              </a:xfrm>
              <a:noFill/>
              <a:ln>
                <a:noFill/>
              </a:ln>
            </p:spPr>
            <p:txBody>
              <a:bodyPr/>
              <a:lstStyle/>
              <a:p>
                <a:pPr marL="0" indent="0">
                  <a:buNone/>
                </a:pPr>
                <a:r>
                  <a:rPr lang="en-US" dirty="0">
                    <a:latin typeface="Times New Roman" panose="02020603050405020304" pitchFamily="18" charset="0"/>
                    <a:cs typeface="Times New Roman" panose="02020603050405020304" pitchFamily="18" charset="0"/>
                  </a:rPr>
                  <a:t>To calculate sample size requirement for estimating prevalence of an event in a population:</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r>
                        <a:rPr lang="en-US" sz="3200" i="1" smtClean="0">
                          <a:solidFill>
                            <a:srgbClr val="0070C0"/>
                          </a:solidFill>
                          <a:latin typeface="Cambria Math" panose="02040503050406030204" pitchFamily="18" charset="0"/>
                          <a:cs typeface="Sabon Next LT" panose="02000500000000000000" pitchFamily="2" charset="0"/>
                        </a:rPr>
                        <m:t>𝑛</m:t>
                      </m:r>
                      <m:r>
                        <a:rPr lang="en-US" sz="3200" i="1" smtClean="0">
                          <a:solidFill>
                            <a:srgbClr val="0070C0"/>
                          </a:solidFill>
                          <a:latin typeface="Cambria Math" panose="02040503050406030204" pitchFamily="18" charset="0"/>
                          <a:cs typeface="Sabon Next LT" panose="02000500000000000000" pitchFamily="2" charset="0"/>
                        </a:rPr>
                        <m:t>=</m:t>
                      </m:r>
                      <m:f>
                        <m:fPr>
                          <m:ctrlPr>
                            <a:rPr lang="en-US" sz="3200" i="1">
                              <a:solidFill>
                                <a:srgbClr val="0070C0"/>
                              </a:solidFill>
                              <a:latin typeface="Cambria Math" panose="02040503050406030204" pitchFamily="18" charset="0"/>
                              <a:cs typeface="Sabon Next LT" panose="02000500000000000000" pitchFamily="2" charset="0"/>
                            </a:rPr>
                          </m:ctrlPr>
                        </m:fPr>
                        <m:num>
                          <m:sSubSup>
                            <m:sSubSupPr>
                              <m:ctrlPr>
                                <a:rPr lang="en-US" sz="3200" i="1">
                                  <a:solidFill>
                                    <a:srgbClr val="0070C0"/>
                                  </a:solidFill>
                                  <a:latin typeface="Cambria Math" panose="02040503050406030204" pitchFamily="18" charset="0"/>
                                  <a:cs typeface="Sabon Next LT" panose="02000500000000000000" pitchFamily="2" charset="0"/>
                                </a:rPr>
                              </m:ctrlPr>
                            </m:sSubSupPr>
                            <m:e>
                              <m:r>
                                <a:rPr lang="en-US" sz="3200" i="1">
                                  <a:solidFill>
                                    <a:srgbClr val="0070C0"/>
                                  </a:solidFill>
                                  <a:latin typeface="Cambria Math" panose="02040503050406030204" pitchFamily="18" charset="0"/>
                                  <a:cs typeface="Sabon Next LT" panose="02000500000000000000" pitchFamily="2" charset="0"/>
                                </a:rPr>
                                <m:t>𝑍</m:t>
                              </m:r>
                            </m:e>
                            <m:sub>
                              <m:r>
                                <a:rPr lang="en-US" sz="3200" i="1">
                                  <a:solidFill>
                                    <a:srgbClr val="0070C0"/>
                                  </a:solidFill>
                                  <a:latin typeface="Cambria Math" panose="02040503050406030204" pitchFamily="18" charset="0"/>
                                  <a:cs typeface="Sabon Next LT" panose="02000500000000000000" pitchFamily="2" charset="0"/>
                                </a:rPr>
                                <m:t>1−</m:t>
                              </m:r>
                              <m:f>
                                <m:fPr>
                                  <m:type m:val="lin"/>
                                  <m:ctrlPr>
                                    <a:rPr lang="en-US" sz="3200" i="1">
                                      <a:solidFill>
                                        <a:srgbClr val="0070C0"/>
                                      </a:solidFill>
                                      <a:latin typeface="Cambria Math" panose="02040503050406030204" pitchFamily="18" charset="0"/>
                                      <a:cs typeface="Sabon Next LT" panose="02000500000000000000" pitchFamily="2" charset="0"/>
                                    </a:rPr>
                                  </m:ctrlPr>
                                </m:fPr>
                                <m:num>
                                  <m:r>
                                    <a:rPr lang="en-US" sz="3200" i="1">
                                      <a:solidFill>
                                        <a:srgbClr val="0070C0"/>
                                      </a:solidFill>
                                      <a:latin typeface="Cambria Math" panose="02040503050406030204" pitchFamily="18" charset="0"/>
                                      <a:ea typeface="Cambria Math" panose="02040503050406030204" pitchFamily="18" charset="0"/>
                                      <a:cs typeface="Sabon Next LT" panose="02000500000000000000" pitchFamily="2" charset="0"/>
                                    </a:rPr>
                                    <m:t>𝛼</m:t>
                                  </m:r>
                                </m:num>
                                <m:den>
                                  <m:r>
                                    <a:rPr lang="en-US" sz="3200" i="1">
                                      <a:solidFill>
                                        <a:srgbClr val="0070C0"/>
                                      </a:solidFill>
                                      <a:latin typeface="Cambria Math" panose="02040503050406030204" pitchFamily="18" charset="0"/>
                                      <a:cs typeface="Sabon Next LT" panose="02000500000000000000" pitchFamily="2" charset="0"/>
                                    </a:rPr>
                                    <m:t>2</m:t>
                                  </m:r>
                                </m:den>
                              </m:f>
                            </m:sub>
                            <m:sup>
                              <m:r>
                                <a:rPr lang="en-IN" sz="3200" i="1">
                                  <a:solidFill>
                                    <a:srgbClr val="0070C0"/>
                                  </a:solidFill>
                                  <a:latin typeface="Cambria Math" panose="02040503050406030204" pitchFamily="18" charset="0"/>
                                  <a:cs typeface="Sabon Next LT" panose="02000500000000000000" pitchFamily="2" charset="0"/>
                                </a:rPr>
                                <m:t>2</m:t>
                              </m:r>
                            </m:sup>
                          </m:sSubSup>
                          <m:r>
                            <a:rPr lang="en-IN" sz="3200" b="0" i="1" smtClean="0">
                              <a:solidFill>
                                <a:srgbClr val="0070C0"/>
                              </a:solidFill>
                              <a:latin typeface="Cambria Math" panose="02040503050406030204" pitchFamily="18" charset="0"/>
                              <a:cs typeface="Sabon Next LT" panose="02000500000000000000" pitchFamily="2" charset="0"/>
                            </a:rPr>
                            <m:t> </m:t>
                          </m:r>
                          <m:r>
                            <a:rPr lang="en-IN" sz="3200" b="0" i="1" smtClean="0">
                              <a:solidFill>
                                <a:srgbClr val="0070C0"/>
                              </a:solidFill>
                              <a:latin typeface="Cambria Math" panose="02040503050406030204" pitchFamily="18" charset="0"/>
                              <a:cs typeface="Sabon Next LT" panose="02000500000000000000" pitchFamily="2" charset="0"/>
                            </a:rPr>
                            <m:t>𝑝</m:t>
                          </m:r>
                          <m:r>
                            <a:rPr lang="en-IN" sz="3200" b="0" i="1" smtClean="0">
                              <a:solidFill>
                                <a:srgbClr val="0070C0"/>
                              </a:solidFill>
                              <a:latin typeface="Cambria Math" panose="02040503050406030204" pitchFamily="18" charset="0"/>
                              <a:cs typeface="Sabon Next LT" panose="02000500000000000000" pitchFamily="2" charset="0"/>
                            </a:rPr>
                            <m:t>(1−</m:t>
                          </m:r>
                          <m:r>
                            <a:rPr lang="en-IN" sz="3200" i="1">
                              <a:solidFill>
                                <a:srgbClr val="0070C0"/>
                              </a:solidFill>
                              <a:latin typeface="Cambria Math" panose="02040503050406030204" pitchFamily="18" charset="0"/>
                              <a:cs typeface="Sabon Next LT" panose="02000500000000000000" pitchFamily="2" charset="0"/>
                            </a:rPr>
                            <m:t>𝑝</m:t>
                          </m:r>
                          <m:r>
                            <a:rPr lang="en-IN" sz="3200" i="1">
                              <a:solidFill>
                                <a:srgbClr val="0070C0"/>
                              </a:solidFill>
                              <a:latin typeface="Cambria Math" panose="02040503050406030204" pitchFamily="18" charset="0"/>
                              <a:cs typeface="Sabon Next LT" panose="02000500000000000000" pitchFamily="2" charset="0"/>
                            </a:rPr>
                            <m:t>) </m:t>
                          </m:r>
                        </m:num>
                        <m:den>
                          <m:sSup>
                            <m:sSupPr>
                              <m:ctrlPr>
                                <a:rPr lang="en-US" sz="3200" i="1">
                                  <a:solidFill>
                                    <a:srgbClr val="0070C0"/>
                                  </a:solidFill>
                                  <a:latin typeface="Cambria Math" panose="02040503050406030204" pitchFamily="18" charset="0"/>
                                  <a:cs typeface="Sabon Next LT" panose="02000500000000000000" pitchFamily="2" charset="0"/>
                                </a:rPr>
                              </m:ctrlPr>
                            </m:sSupPr>
                            <m:e>
                              <m:r>
                                <a:rPr lang="en-IN" sz="3200" b="0" i="1" smtClean="0">
                                  <a:solidFill>
                                    <a:srgbClr val="0070C0"/>
                                  </a:solidFill>
                                  <a:latin typeface="Cambria Math" panose="02040503050406030204" pitchFamily="18" charset="0"/>
                                  <a:cs typeface="Sabon Next LT" panose="02000500000000000000" pitchFamily="2" charset="0"/>
                                </a:rPr>
                                <m:t>𝑑</m:t>
                              </m:r>
                            </m:e>
                            <m:sup>
                              <m:r>
                                <a:rPr lang="en-US" sz="3200" i="1">
                                  <a:solidFill>
                                    <a:srgbClr val="0070C0"/>
                                  </a:solidFill>
                                  <a:latin typeface="Cambria Math" panose="02040503050406030204" pitchFamily="18" charset="0"/>
                                  <a:cs typeface="Sabon Next LT" panose="02000500000000000000" pitchFamily="2" charset="0"/>
                                </a:rPr>
                                <m:t>2</m:t>
                              </m:r>
                            </m:sup>
                          </m:sSup>
                        </m:den>
                      </m:f>
                    </m:oMath>
                  </m:oMathPara>
                </a14:m>
                <a:endParaRPr lang="en-US" sz="3200" dirty="0">
                  <a:latin typeface="Times New Roman" panose="02020603050405020304" pitchFamily="18" charset="0"/>
                  <a:cs typeface="Times New Roman" panose="02020603050405020304" pitchFamily="18" charset="0"/>
                </a:endParaRPr>
              </a:p>
              <a:p>
                <a:pPr marL="0" indent="0">
                  <a:buNone/>
                </a:pPr>
                <a:endParaRPr lang="en-US" sz="3200" dirty="0">
                  <a:latin typeface="Times New Roman" panose="02020603050405020304" pitchFamily="18" charset="0"/>
                  <a:cs typeface="Times New Roman" panose="02020603050405020304" pitchFamily="18" charset="0"/>
                </a:endParaRPr>
              </a:p>
              <a:p>
                <a:pPr>
                  <a:buClr>
                    <a:srgbClr val="0070C0"/>
                  </a:buClr>
                </a:pPr>
                <a14:m>
                  <m:oMath xmlns:m="http://schemas.openxmlformats.org/officeDocument/2006/math">
                    <m:sSub>
                      <m:sSubPr>
                        <m:ctrlPr>
                          <a:rPr lang="en-US" b="1" i="1" smtClean="0">
                            <a:solidFill>
                              <a:schemeClr val="tx1"/>
                            </a:solidFill>
                            <a:latin typeface="Cambria Math" panose="02040503050406030204" pitchFamily="18" charset="0"/>
                            <a:cs typeface="Sabon Next LT" panose="02000500000000000000" pitchFamily="2" charset="0"/>
                          </a:rPr>
                        </m:ctrlPr>
                      </m:sSubPr>
                      <m:e>
                        <m:r>
                          <a:rPr lang="en-US" b="1" i="1">
                            <a:solidFill>
                              <a:schemeClr val="tx1"/>
                            </a:solidFill>
                            <a:latin typeface="Cambria Math" panose="02040503050406030204" pitchFamily="18" charset="0"/>
                            <a:cs typeface="Sabon Next LT" panose="02000500000000000000" pitchFamily="2" charset="0"/>
                          </a:rPr>
                          <m:t>𝒁</m:t>
                        </m:r>
                      </m:e>
                      <m:sub>
                        <m:r>
                          <a:rPr lang="en-US" b="1" i="1">
                            <a:solidFill>
                              <a:schemeClr val="tx1"/>
                            </a:solidFill>
                            <a:latin typeface="Cambria Math" panose="02040503050406030204" pitchFamily="18" charset="0"/>
                            <a:cs typeface="Sabon Next LT" panose="02000500000000000000" pitchFamily="2" charset="0"/>
                          </a:rPr>
                          <m:t>𝟏</m:t>
                        </m:r>
                        <m:r>
                          <a:rPr lang="en-US" b="1" i="1">
                            <a:solidFill>
                              <a:schemeClr val="tx1"/>
                            </a:solidFill>
                            <a:latin typeface="Cambria Math" panose="02040503050406030204" pitchFamily="18" charset="0"/>
                            <a:cs typeface="Sabon Next LT" panose="02000500000000000000" pitchFamily="2" charset="0"/>
                          </a:rPr>
                          <m:t>−</m:t>
                        </m:r>
                        <m:f>
                          <m:fPr>
                            <m:type m:val="lin"/>
                            <m:ctrlPr>
                              <a:rPr lang="en-US" b="1" i="1">
                                <a:solidFill>
                                  <a:schemeClr val="tx1"/>
                                </a:solidFill>
                                <a:latin typeface="Cambria Math" panose="02040503050406030204" pitchFamily="18" charset="0"/>
                                <a:cs typeface="Sabon Next LT" panose="02000500000000000000" pitchFamily="2" charset="0"/>
                              </a:rPr>
                            </m:ctrlPr>
                          </m:fPr>
                          <m:num>
                            <m:r>
                              <a:rPr lang="en-US" b="1" i="1">
                                <a:solidFill>
                                  <a:schemeClr val="tx1"/>
                                </a:solidFill>
                                <a:latin typeface="Cambria Math" panose="02040503050406030204" pitchFamily="18" charset="0"/>
                                <a:ea typeface="Cambria Math" panose="02040503050406030204" pitchFamily="18" charset="0"/>
                                <a:cs typeface="Sabon Next LT" panose="02000500000000000000" pitchFamily="2" charset="0"/>
                              </a:rPr>
                              <m:t>𝜶</m:t>
                            </m:r>
                          </m:num>
                          <m:den>
                            <m:r>
                              <a:rPr lang="en-US" b="1" i="1">
                                <a:solidFill>
                                  <a:schemeClr val="tx1"/>
                                </a:solidFill>
                                <a:latin typeface="Cambria Math" panose="02040503050406030204" pitchFamily="18" charset="0"/>
                                <a:cs typeface="Sabon Next LT" panose="02000500000000000000" pitchFamily="2" charset="0"/>
                              </a:rPr>
                              <m:t>𝟐</m:t>
                            </m:r>
                          </m:den>
                        </m:f>
                      </m:sub>
                    </m:sSub>
                    <m:r>
                      <a:rPr lang="en-IN" b="1" i="1" smtClean="0">
                        <a:solidFill>
                          <a:schemeClr val="tx1"/>
                        </a:solidFill>
                        <a:latin typeface="Cambria Math" panose="02040503050406030204" pitchFamily="18" charset="0"/>
                        <a:cs typeface="Sabon Next LT" panose="02000500000000000000" pitchFamily="2" charset="0"/>
                      </a:rPr>
                      <m:t>=</m:t>
                    </m:r>
                  </m:oMath>
                </a14:m>
                <a:r>
                  <a:rPr lang="en-US" dirty="0">
                    <a:solidFill>
                      <a:schemeClr val="tx1"/>
                    </a:solidFill>
                    <a:latin typeface="Times New Roman" panose="02020603050405020304" pitchFamily="18" charset="0"/>
                    <a:cs typeface="Times New Roman" panose="02020603050405020304" pitchFamily="18" charset="0"/>
                  </a:rPr>
                  <a:t> Value of the normal deviate at considered level of confidence</a:t>
                </a:r>
              </a:p>
              <a:p>
                <a:pPr>
                  <a:buClr>
                    <a:srgbClr val="0070C0"/>
                  </a:buClr>
                </a:pPr>
                <a14:m>
                  <m:oMath xmlns:m="http://schemas.openxmlformats.org/officeDocument/2006/math">
                    <m:r>
                      <a:rPr lang="en-IN" b="1" i="1">
                        <a:solidFill>
                          <a:schemeClr val="tx1"/>
                        </a:solidFill>
                        <a:latin typeface="Cambria Math" panose="02040503050406030204" pitchFamily="18" charset="0"/>
                        <a:cs typeface="Sabon Next LT" panose="02000500000000000000" pitchFamily="2" charset="0"/>
                      </a:rPr>
                      <m:t>𝒑</m:t>
                    </m:r>
                    <m:r>
                      <a:rPr lang="en-IN" b="1" i="1" smtClean="0">
                        <a:solidFill>
                          <a:schemeClr val="tx1"/>
                        </a:solidFill>
                        <a:latin typeface="Cambria Math" panose="02040503050406030204" pitchFamily="18" charset="0"/>
                        <a:cs typeface="Sabon Next LT" panose="02000500000000000000" pitchFamily="2" charset="0"/>
                      </a:rPr>
                      <m:t>=</m:t>
                    </m:r>
                  </m:oMath>
                </a14:m>
                <a:r>
                  <a:rPr lang="en-IN" dirty="0">
                    <a:solidFill>
                      <a:schemeClr val="tx1"/>
                    </a:solidFill>
                    <a:latin typeface="Times New Roman" panose="02020603050405020304" pitchFamily="18" charset="0"/>
                    <a:cs typeface="Times New Roman" panose="02020603050405020304" pitchFamily="18" charset="0"/>
                  </a:rPr>
                  <a:t> Expected prevalence of the event in the study group</a:t>
                </a:r>
              </a:p>
              <a:p>
                <a:pPr>
                  <a:buClr>
                    <a:srgbClr val="0070C0"/>
                  </a:buClr>
                </a:pPr>
                <a14:m>
                  <m:oMath xmlns:m="http://schemas.openxmlformats.org/officeDocument/2006/math">
                    <m:r>
                      <a:rPr lang="en-US" b="1" i="1" dirty="0">
                        <a:solidFill>
                          <a:schemeClr val="tx1"/>
                        </a:solidFill>
                        <a:latin typeface="Cambria Math" panose="02040503050406030204" pitchFamily="18" charset="0"/>
                        <a:cs typeface="Sabon Next LT" panose="02000500000000000000" pitchFamily="2" charset="0"/>
                      </a:rPr>
                      <m:t>𝒅</m:t>
                    </m:r>
                    <m:r>
                      <a:rPr lang="en-IN" b="1" i="0" dirty="0" smtClean="0">
                        <a:solidFill>
                          <a:schemeClr val="tx1"/>
                        </a:solidFill>
                        <a:latin typeface="Cambria Math" panose="02040503050406030204" pitchFamily="18" charset="0"/>
                        <a:cs typeface="Sabon Next LT" panose="02000500000000000000" pitchFamily="2" charset="0"/>
                      </a:rPr>
                      <m:t>=</m:t>
                    </m:r>
                    <m:r>
                      <a:rPr lang="en-US" b="1">
                        <a:solidFill>
                          <a:schemeClr val="tx1"/>
                        </a:solidFill>
                        <a:latin typeface="Cambria Math" panose="02040503050406030204" pitchFamily="18" charset="0"/>
                        <a:cs typeface="Sabon Next LT" panose="02000500000000000000" pitchFamily="2" charset="0"/>
                      </a:rPr>
                      <m:t> </m:t>
                    </m:r>
                  </m:oMath>
                </a14:m>
                <a:r>
                  <a:rPr lang="en-IN" dirty="0">
                    <a:solidFill>
                      <a:schemeClr val="tx1"/>
                    </a:solidFill>
                    <a:latin typeface="Times New Roman" panose="02020603050405020304" pitchFamily="18" charset="0"/>
                    <a:cs typeface="Times New Roman" panose="02020603050405020304" pitchFamily="18" charset="0"/>
                  </a:rPr>
                  <a:t> Expected absolute allowable error in prevalence</a:t>
                </a:r>
              </a:p>
              <a:p>
                <a:endParaRPr lang="en-IN" dirty="0"/>
              </a:p>
              <a:p>
                <a:endParaRPr lang="en-IN" dirty="0"/>
              </a:p>
            </p:txBody>
          </p:sp>
        </mc:Choice>
        <mc:Fallback xmlns="">
          <p:sp>
            <p:nvSpPr>
              <p:cNvPr id="3" name="Content Placeholder 2">
                <a:extLst>
                  <a:ext uri="{FF2B5EF4-FFF2-40B4-BE49-F238E27FC236}">
                    <a16:creationId xmlns:a16="http://schemas.microsoft.com/office/drawing/2014/main" id="{12BB7EB2-B56D-BEBC-FC7A-9A5880F0EB91}"/>
                  </a:ext>
                </a:extLst>
              </p:cNvPr>
              <p:cNvSpPr>
                <a:spLocks noGrp="1" noRot="1" noChangeAspect="1" noMove="1" noResize="1" noEditPoints="1" noAdjustHandles="1" noChangeArrowheads="1" noChangeShapeType="1" noTextEdit="1"/>
              </p:cNvSpPr>
              <p:nvPr>
                <p:ph idx="1"/>
              </p:nvPr>
            </p:nvSpPr>
            <p:spPr>
              <a:xfrm>
                <a:off x="838200" y="1825625"/>
                <a:ext cx="10862186" cy="4667250"/>
              </a:xfrm>
              <a:blipFill>
                <a:blip r:embed="rId2"/>
                <a:stretch>
                  <a:fillRect l="-1179" t="-2219" r="-1460"/>
                </a:stretch>
              </a:blipFill>
              <a:ln>
                <a:noFill/>
              </a:ln>
            </p:spPr>
            <p:txBody>
              <a:bodyPr/>
              <a:lstStyle/>
              <a:p>
                <a:r>
                  <a:rPr lang="en-IN">
                    <a:noFill/>
                  </a:rPr>
                  <a:t> </a:t>
                </a:r>
              </a:p>
            </p:txBody>
          </p:sp>
        </mc:Fallback>
      </mc:AlternateContent>
      <p:sp>
        <p:nvSpPr>
          <p:cNvPr id="4" name="Rectangle 3">
            <a:extLst>
              <a:ext uri="{FF2B5EF4-FFF2-40B4-BE49-F238E27FC236}">
                <a16:creationId xmlns:a16="http://schemas.microsoft.com/office/drawing/2014/main" id="{68AEA3B3-A221-277A-ECF1-BAC88BAC1138}"/>
              </a:ext>
            </a:extLst>
          </p:cNvPr>
          <p:cNvSpPr/>
          <p:nvPr/>
        </p:nvSpPr>
        <p:spPr>
          <a:xfrm>
            <a:off x="0" y="0"/>
            <a:ext cx="12192000" cy="6858000"/>
          </a:xfrm>
          <a:prstGeom prst="rect">
            <a:avLst/>
          </a:prstGeom>
          <a:noFill/>
          <a:ln w="76200">
            <a:solidFill>
              <a:schemeClr val="accent4">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757366F8-9B86-EB3B-CA07-2BF2E709EDA6}"/>
              </a:ext>
            </a:extLst>
          </p:cNvPr>
          <p:cNvSpPr txBox="1"/>
          <p:nvPr/>
        </p:nvSpPr>
        <p:spPr>
          <a:xfrm>
            <a:off x="9871588" y="112991"/>
            <a:ext cx="2320412" cy="369332"/>
          </a:xfrm>
          <a:prstGeom prst="rect">
            <a:avLst/>
          </a:prstGeom>
          <a:noFill/>
          <a:ln>
            <a:noFill/>
          </a:ln>
        </p:spPr>
        <p:txBody>
          <a:bodyPr wrap="square" rtlCol="0">
            <a:spAutoFit/>
          </a:bodyPr>
          <a:lstStyle/>
          <a:p>
            <a:r>
              <a:rPr lang="en-IN" dirty="0">
                <a:latin typeface="Times New Roman" panose="02020603050405020304" pitchFamily="18" charset="0"/>
                <a:cs typeface="Times New Roman" panose="02020603050405020304" pitchFamily="18" charset="0"/>
              </a:rPr>
              <a:t>Cross Sectional Study</a:t>
            </a:r>
          </a:p>
        </p:txBody>
      </p:sp>
    </p:spTree>
    <p:extLst>
      <p:ext uri="{BB962C8B-B14F-4D97-AF65-F5344CB8AC3E}">
        <p14:creationId xmlns:p14="http://schemas.microsoft.com/office/powerpoint/2010/main" val="29985322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CA6BE06-A9EF-579D-138F-76C4438456EE}"/>
                  </a:ext>
                </a:extLst>
              </p:cNvPr>
              <p:cNvSpPr>
                <a:spLocks noGrp="1"/>
              </p:cNvSpPr>
              <p:nvPr>
                <p:ph idx="1"/>
              </p:nvPr>
            </p:nvSpPr>
            <p:spPr>
              <a:xfrm>
                <a:off x="838200" y="550606"/>
                <a:ext cx="10515600" cy="5626357"/>
              </a:xfrm>
            </p:spPr>
            <p:txBody>
              <a:bodyPr/>
              <a:lstStyle/>
              <a:p>
                <a:pPr>
                  <a:buClr>
                    <a:srgbClr val="0070C0"/>
                  </a:buClr>
                </a:pPr>
                <a:r>
                  <a:rPr lang="en-IN" dirty="0">
                    <a:solidFill>
                      <a:srgbClr val="0070C0"/>
                    </a:solidFill>
                    <a:latin typeface="Times New Roman" panose="02020603050405020304" pitchFamily="18" charset="0"/>
                    <a:cs typeface="Times New Roman" panose="02020603050405020304" pitchFamily="18" charset="0"/>
                  </a:rPr>
                  <a:t>For rare events/diseases:</a:t>
                </a:r>
              </a:p>
              <a:p>
                <a:pPr>
                  <a:buClr>
                    <a:srgbClr val="0070C0"/>
                  </a:buClr>
                </a:pPr>
                <a:endParaRPr lang="en-IN" dirty="0">
                  <a:solidFill>
                    <a:srgbClr val="0070C0"/>
                  </a:solidFill>
                  <a:latin typeface="Times New Roman" panose="02020603050405020304" pitchFamily="18" charset="0"/>
                  <a:cs typeface="Times New Roman" panose="02020603050405020304" pitchFamily="18" charset="0"/>
                </a:endParaRPr>
              </a:p>
              <a:p>
                <a:pPr marL="0" indent="0">
                  <a:buNone/>
                </a:pPr>
                <a:r>
                  <a:rPr lang="en-IN" dirty="0">
                    <a:latin typeface="Times New Roman" panose="02020603050405020304" pitchFamily="18" charset="0"/>
                    <a:cs typeface="Times New Roman" panose="02020603050405020304" pitchFamily="18" charset="0"/>
                  </a:rPr>
                  <a:t>				When </a:t>
                </a:r>
                <a14:m>
                  <m:oMath xmlns:m="http://schemas.openxmlformats.org/officeDocument/2006/math">
                    <m:r>
                      <a:rPr lang="en-IN" i="1">
                        <a:latin typeface="Cambria Math" panose="02040503050406030204" pitchFamily="18" charset="0"/>
                        <a:cs typeface="Times New Roman" panose="02020603050405020304" pitchFamily="18" charset="0"/>
                      </a:rPr>
                      <m:t>𝑝</m:t>
                    </m:r>
                    <m:r>
                      <a:rPr lang="en-IN" i="1">
                        <a:latin typeface="Cambria Math" panose="02040503050406030204" pitchFamily="18" charset="0"/>
                        <a:cs typeface="Times New Roman" panose="02020603050405020304" pitchFamily="18" charset="0"/>
                      </a:rPr>
                      <m:t> &lt;10%</m:t>
                    </m:r>
                  </m:oMath>
                </a14:m>
                <a:r>
                  <a:rPr lang="en-IN" dirty="0">
                    <a:latin typeface="Times New Roman" panose="02020603050405020304" pitchFamily="18" charset="0"/>
                    <a:cs typeface="Times New Roman" panose="02020603050405020304" pitchFamily="18" charset="0"/>
                  </a:rPr>
                  <a:t>		</a:t>
                </a:r>
              </a:p>
              <a:p>
                <a:pPr marL="0" indent="0">
                  <a:buNone/>
                </a:pPr>
                <a:r>
                  <a:rPr lang="en-IN" dirty="0">
                    <a:latin typeface="Times New Roman" panose="02020603050405020304" pitchFamily="18" charset="0"/>
                    <a:cs typeface="Times New Roman" panose="02020603050405020304" pitchFamily="18" charset="0"/>
                  </a:rPr>
                  <a:t>					</a:t>
                </a:r>
                <a14:m>
                  <m:oMath xmlns:m="http://schemas.openxmlformats.org/officeDocument/2006/math">
                    <m:r>
                      <a:rPr lang="en-IN" b="0" i="1" smtClean="0">
                        <a:latin typeface="Cambria Math" panose="02040503050406030204" pitchFamily="18" charset="0"/>
                        <a:cs typeface="Times New Roman" panose="02020603050405020304" pitchFamily="18" charset="0"/>
                      </a:rPr>
                      <m:t>𝑑</m:t>
                    </m:r>
                    <m:r>
                      <a:rPr lang="en-IN" b="0" i="1" smtClean="0">
                        <a:latin typeface="Cambria Math" panose="02040503050406030204" pitchFamily="18" charset="0"/>
                        <a:cs typeface="Times New Roman" panose="02020603050405020304" pitchFamily="18" charset="0"/>
                      </a:rPr>
                      <m:t>=</m:t>
                    </m:r>
                    <m:r>
                      <a:rPr lang="en-IN" b="0" i="1" smtClean="0">
                        <a:latin typeface="Cambria Math" panose="02040503050406030204" pitchFamily="18" charset="0"/>
                        <a:cs typeface="Times New Roman" panose="02020603050405020304" pitchFamily="18" charset="0"/>
                      </a:rPr>
                      <m:t>𝑝</m:t>
                    </m:r>
                    <m:r>
                      <a:rPr lang="en-IN" b="0" i="1" smtClean="0">
                        <a:latin typeface="Cambria Math" panose="02040503050406030204" pitchFamily="18" charset="0"/>
                        <a:cs typeface="Times New Roman" panose="02020603050405020304" pitchFamily="18" charset="0"/>
                      </a:rPr>
                      <m:t>/2</m:t>
                    </m:r>
                  </m:oMath>
                </a14:m>
                <a:endParaRPr lang="en-IN" dirty="0">
                  <a:latin typeface="Times New Roman" panose="02020603050405020304" pitchFamily="18" charset="0"/>
                  <a:cs typeface="Times New Roman" panose="02020603050405020304" pitchFamily="18" charset="0"/>
                </a:endParaRPr>
              </a:p>
              <a:p>
                <a:pPr marL="0" indent="0">
                  <a:buNone/>
                </a:pPr>
                <a:endParaRPr lang="en-IN" dirty="0">
                  <a:latin typeface="Times New Roman" panose="02020603050405020304" pitchFamily="18" charset="0"/>
                  <a:cs typeface="Times New Roman" panose="02020603050405020304" pitchFamily="18" charset="0"/>
                </a:endParaRPr>
              </a:p>
              <a:p>
                <a:pPr>
                  <a:buClr>
                    <a:srgbClr val="0070C0"/>
                  </a:buClr>
                </a:pPr>
                <a:r>
                  <a:rPr lang="en-IN" dirty="0">
                    <a:solidFill>
                      <a:srgbClr val="0070C0"/>
                    </a:solidFill>
                    <a:latin typeface="Times New Roman" panose="02020603050405020304" pitchFamily="18" charset="0"/>
                    <a:cs typeface="Times New Roman" panose="02020603050405020304" pitchFamily="18" charset="0"/>
                  </a:rPr>
                  <a:t>For common events/diseases:</a:t>
                </a:r>
              </a:p>
              <a:p>
                <a:pPr marL="0" indent="0">
                  <a:buNone/>
                </a:pPr>
                <a:r>
                  <a:rPr lang="en-IN" dirty="0">
                    <a:latin typeface="Times New Roman" panose="02020603050405020304" pitchFamily="18" charset="0"/>
                    <a:cs typeface="Times New Roman" panose="02020603050405020304" pitchFamily="18" charset="0"/>
                  </a:rPr>
                  <a:t>				When </a:t>
                </a:r>
                <a14:m>
                  <m:oMath xmlns:m="http://schemas.openxmlformats.org/officeDocument/2006/math">
                    <m:r>
                      <a:rPr lang="en-IN" i="1">
                        <a:latin typeface="Cambria Math" panose="02040503050406030204" pitchFamily="18" charset="0"/>
                        <a:cs typeface="Times New Roman" panose="02020603050405020304" pitchFamily="18" charset="0"/>
                      </a:rPr>
                      <m:t>𝑝</m:t>
                    </m:r>
                    <m:r>
                      <a:rPr lang="en-IN" i="1" smtClean="0">
                        <a:latin typeface="Cambria Math" panose="02040503050406030204" pitchFamily="18" charset="0"/>
                        <a:ea typeface="Cambria Math" panose="02040503050406030204" pitchFamily="18" charset="0"/>
                        <a:cs typeface="Times New Roman" panose="02020603050405020304" pitchFamily="18" charset="0"/>
                      </a:rPr>
                      <m:t>&gt;</m:t>
                    </m:r>
                    <m:r>
                      <a:rPr lang="en-IN" b="0" i="1" smtClean="0">
                        <a:latin typeface="Cambria Math" panose="02040503050406030204" pitchFamily="18" charset="0"/>
                        <a:ea typeface="Cambria Math" panose="02040503050406030204" pitchFamily="18" charset="0"/>
                        <a:cs typeface="Times New Roman" panose="02020603050405020304" pitchFamily="18" charset="0"/>
                      </a:rPr>
                      <m:t>9</m:t>
                    </m:r>
                    <m:r>
                      <a:rPr lang="en-IN" i="1">
                        <a:latin typeface="Cambria Math" panose="02040503050406030204" pitchFamily="18" charset="0"/>
                        <a:cs typeface="Times New Roman" panose="02020603050405020304" pitchFamily="18" charset="0"/>
                      </a:rPr>
                      <m:t>0%</m:t>
                    </m:r>
                  </m:oMath>
                </a14:m>
                <a:r>
                  <a:rPr lang="en-IN" dirty="0">
                    <a:latin typeface="Times New Roman" panose="02020603050405020304" pitchFamily="18" charset="0"/>
                    <a:cs typeface="Times New Roman" panose="02020603050405020304" pitchFamily="18" charset="0"/>
                  </a:rPr>
                  <a:t>		</a:t>
                </a:r>
              </a:p>
              <a:p>
                <a:pPr marL="0" indent="0">
                  <a:buNone/>
                </a:pPr>
                <a:r>
                  <a:rPr lang="en-IN" dirty="0">
                    <a:latin typeface="Times New Roman" panose="02020603050405020304" pitchFamily="18" charset="0"/>
                    <a:cs typeface="Times New Roman" panose="02020603050405020304" pitchFamily="18" charset="0"/>
                  </a:rPr>
                  <a:t>					</a:t>
                </a:r>
                <a14:m>
                  <m:oMath xmlns:m="http://schemas.openxmlformats.org/officeDocument/2006/math">
                    <m:r>
                      <a:rPr lang="en-IN" i="1">
                        <a:latin typeface="Cambria Math" panose="02040503050406030204" pitchFamily="18" charset="0"/>
                        <a:cs typeface="Times New Roman" panose="02020603050405020304" pitchFamily="18" charset="0"/>
                      </a:rPr>
                      <m:t>𝑑</m:t>
                    </m:r>
                    <m:r>
                      <a:rPr lang="en-IN" i="1">
                        <a:latin typeface="Cambria Math" panose="02040503050406030204" pitchFamily="18" charset="0"/>
                        <a:cs typeface="Times New Roman" panose="02020603050405020304" pitchFamily="18" charset="0"/>
                      </a:rPr>
                      <m:t>=(1−</m:t>
                    </m:r>
                    <m:r>
                      <a:rPr lang="en-IN" i="1">
                        <a:latin typeface="Cambria Math" panose="02040503050406030204" pitchFamily="18" charset="0"/>
                        <a:cs typeface="Times New Roman" panose="02020603050405020304" pitchFamily="18" charset="0"/>
                      </a:rPr>
                      <m:t>𝑝</m:t>
                    </m:r>
                    <m:r>
                      <a:rPr lang="en-IN" b="0" i="1" smtClean="0">
                        <a:latin typeface="Cambria Math" panose="02040503050406030204" pitchFamily="18" charset="0"/>
                        <a:cs typeface="Times New Roman" panose="02020603050405020304" pitchFamily="18" charset="0"/>
                      </a:rPr>
                      <m:t>)</m:t>
                    </m:r>
                    <m:r>
                      <a:rPr lang="en-IN" i="1">
                        <a:latin typeface="Cambria Math" panose="02040503050406030204" pitchFamily="18" charset="0"/>
                        <a:cs typeface="Times New Roman" panose="02020603050405020304" pitchFamily="18" charset="0"/>
                      </a:rPr>
                      <m:t>/2</m:t>
                    </m:r>
                  </m:oMath>
                </a14:m>
                <a:endParaRPr lang="en-IN" dirty="0">
                  <a:latin typeface="Times New Roman" panose="02020603050405020304" pitchFamily="18" charset="0"/>
                  <a:cs typeface="Times New Roman" panose="02020603050405020304" pitchFamily="18" charset="0"/>
                </a:endParaRPr>
              </a:p>
              <a:p>
                <a:pPr marL="0" indent="0">
                  <a:buNone/>
                </a:pPr>
                <a:endParaRPr lang="en-IN" dirty="0">
                  <a:latin typeface="Times New Roman" panose="02020603050405020304" pitchFamily="18" charset="0"/>
                  <a:cs typeface="Times New Roman" panose="02020603050405020304" pitchFamily="18" charset="0"/>
                </a:endParaRPr>
              </a:p>
              <a:p>
                <a:pPr marL="0" indent="0">
                  <a:buNone/>
                </a:pPr>
                <a:endParaRPr lang="en-IN" dirty="0">
                  <a:latin typeface="Times New Roman" panose="02020603050405020304" pitchFamily="18" charset="0"/>
                  <a:cs typeface="Times New Roman" panose="02020603050405020304" pitchFamily="18" charset="0"/>
                </a:endParaRPr>
              </a:p>
              <a:p>
                <a:pPr marL="0" indent="0">
                  <a:buNone/>
                </a:pPr>
                <a:endParaRPr lang="en-IN"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1CA6BE06-A9EF-579D-138F-76C4438456EE}"/>
                  </a:ext>
                </a:extLst>
              </p:cNvPr>
              <p:cNvSpPr>
                <a:spLocks noGrp="1" noRot="1" noChangeAspect="1" noMove="1" noResize="1" noEditPoints="1" noAdjustHandles="1" noChangeArrowheads="1" noChangeShapeType="1" noTextEdit="1"/>
              </p:cNvSpPr>
              <p:nvPr>
                <p:ph idx="1"/>
              </p:nvPr>
            </p:nvSpPr>
            <p:spPr>
              <a:xfrm>
                <a:off x="838200" y="550606"/>
                <a:ext cx="10515600" cy="5626357"/>
              </a:xfrm>
              <a:blipFill>
                <a:blip r:embed="rId2"/>
                <a:stretch>
                  <a:fillRect l="-1043" t="-1842"/>
                </a:stretch>
              </a:blipFill>
            </p:spPr>
            <p:txBody>
              <a:bodyPr/>
              <a:lstStyle/>
              <a:p>
                <a:r>
                  <a:rPr lang="en-IN">
                    <a:noFill/>
                  </a:rPr>
                  <a:t> </a:t>
                </a:r>
              </a:p>
            </p:txBody>
          </p:sp>
        </mc:Fallback>
      </mc:AlternateContent>
      <p:sp>
        <p:nvSpPr>
          <p:cNvPr id="4" name="Rectangle 3">
            <a:extLst>
              <a:ext uri="{FF2B5EF4-FFF2-40B4-BE49-F238E27FC236}">
                <a16:creationId xmlns:a16="http://schemas.microsoft.com/office/drawing/2014/main" id="{3544285D-B08A-5335-8DC1-F48A5254251A}"/>
              </a:ext>
            </a:extLst>
          </p:cNvPr>
          <p:cNvSpPr/>
          <p:nvPr/>
        </p:nvSpPr>
        <p:spPr>
          <a:xfrm>
            <a:off x="0" y="0"/>
            <a:ext cx="12192000" cy="6858000"/>
          </a:xfrm>
          <a:prstGeom prst="rect">
            <a:avLst/>
          </a:prstGeom>
          <a:noFill/>
          <a:ln w="76200">
            <a:solidFill>
              <a:schemeClr val="accent4">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9116232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D0556DA-67A8-C209-4019-E26AAED207AC}"/>
                  </a:ext>
                </a:extLst>
              </p:cNvPr>
              <p:cNvSpPr>
                <a:spLocks noGrp="1"/>
              </p:cNvSpPr>
              <p:nvPr>
                <p:ph idx="1"/>
              </p:nvPr>
            </p:nvSpPr>
            <p:spPr>
              <a:xfrm>
                <a:off x="707923" y="481781"/>
                <a:ext cx="10645877" cy="5695182"/>
              </a:xfrm>
              <a:noFill/>
              <a:ln>
                <a:noFill/>
              </a:ln>
            </p:spPr>
            <p:txBody>
              <a:bodyPr>
                <a:normAutofit fontScale="92500" lnSpcReduction="20000"/>
              </a:bodyPr>
              <a:lstStyle/>
              <a:p>
                <a:pPr marL="0" indent="0" algn="just">
                  <a:lnSpc>
                    <a:spcPct val="150000"/>
                  </a:lnSpc>
                  <a:buNone/>
                </a:pPr>
                <a:r>
                  <a:rPr lang="en-US" sz="2600" b="1" dirty="0">
                    <a:latin typeface="Times New Roman" panose="02020603050405020304" pitchFamily="18" charset="0"/>
                    <a:cs typeface="Times New Roman" panose="02020603050405020304" pitchFamily="18" charset="0"/>
                  </a:rPr>
                  <a:t>Q3. </a:t>
                </a:r>
                <a:r>
                  <a:rPr lang="en-US" sz="2600" dirty="0">
                    <a:latin typeface="Times New Roman" panose="02020603050405020304" pitchFamily="18" charset="0"/>
                    <a:cs typeface="Times New Roman" panose="02020603050405020304" pitchFamily="18" charset="0"/>
                  </a:rPr>
                  <a:t>The current prevalence of malaria in a community is expected to be around 40%. Hence, to estimate the current prevalence of malaria in that community, how many persons should be included in the study at 5% level of significance and absolute allowable error as 10%?</a:t>
                </a:r>
              </a:p>
              <a:p>
                <a:pPr marL="0" indent="0" algn="just">
                  <a:lnSpc>
                    <a:spcPct val="150000"/>
                  </a:lnSpc>
                  <a:buNone/>
                </a:pPr>
                <a:r>
                  <a:rPr lang="en-US" sz="2600" b="1" dirty="0">
                    <a:latin typeface="Times New Roman" panose="02020603050405020304" pitchFamily="18" charset="0"/>
                    <a:cs typeface="Times New Roman" panose="02020603050405020304" pitchFamily="18" charset="0"/>
                  </a:rPr>
                  <a:t>Cal</a:t>
                </a:r>
                <a:r>
                  <a:rPr lang="en-US" sz="2600" dirty="0">
                    <a:latin typeface="Times New Roman" panose="02020603050405020304" pitchFamily="18" charset="0"/>
                    <a:cs typeface="Times New Roman" panose="02020603050405020304" pitchFamily="18" charset="0"/>
                  </a:rPr>
                  <a:t>. We have:  </a:t>
                </a:r>
                <a:r>
                  <a:rPr lang="en-US" sz="2600" b="1" dirty="0">
                    <a:latin typeface="Times New Roman" panose="02020603050405020304" pitchFamily="18" charset="0"/>
                    <a:cs typeface="Times New Roman" panose="02020603050405020304" pitchFamily="18" charset="0"/>
                  </a:rPr>
                  <a:t>prevalence</a:t>
                </a:r>
                <a:r>
                  <a:rPr lang="en-US" sz="2600" dirty="0">
                    <a:latin typeface="Times New Roman" panose="02020603050405020304" pitchFamily="18" charset="0"/>
                    <a:cs typeface="Times New Roman" panose="02020603050405020304" pitchFamily="18" charset="0"/>
                  </a:rPr>
                  <a:t>, p</a:t>
                </a:r>
                <a14:m>
                  <m:oMath xmlns:m="http://schemas.openxmlformats.org/officeDocument/2006/math">
                    <m:r>
                      <a:rPr lang="en-US" sz="2600" i="1">
                        <a:latin typeface="Cambria Math" panose="02040503050406030204" pitchFamily="18" charset="0"/>
                        <a:cs typeface="Times New Roman" panose="02020603050405020304" pitchFamily="18" charset="0"/>
                      </a:rPr>
                      <m:t>=0.40,</m:t>
                    </m:r>
                  </m:oMath>
                </a14:m>
                <a:r>
                  <a:rPr lang="en-US" sz="2600" dirty="0">
                    <a:latin typeface="Times New Roman" panose="02020603050405020304" pitchFamily="18" charset="0"/>
                    <a:cs typeface="Times New Roman" panose="02020603050405020304" pitchFamily="18" charset="0"/>
                  </a:rPr>
                  <a:t>  </a:t>
                </a:r>
                <a:r>
                  <a:rPr lang="en-US" sz="2600" b="1" dirty="0">
                    <a:latin typeface="Times New Roman" panose="02020603050405020304" pitchFamily="18" charset="0"/>
                    <a:cs typeface="Times New Roman" panose="02020603050405020304" pitchFamily="18" charset="0"/>
                  </a:rPr>
                  <a:t>absolute allowable error</a:t>
                </a:r>
                <a:r>
                  <a:rPr lang="en-US" sz="2600" dirty="0">
                    <a:latin typeface="Times New Roman" panose="02020603050405020304" pitchFamily="18" charset="0"/>
                    <a:cs typeface="Times New Roman" panose="02020603050405020304" pitchFamily="18" charset="0"/>
                  </a:rPr>
                  <a:t>, d </a:t>
                </a:r>
                <a14:m>
                  <m:oMath xmlns:m="http://schemas.openxmlformats.org/officeDocument/2006/math">
                    <m:r>
                      <a:rPr lang="en-US" sz="2600" i="1">
                        <a:latin typeface="Cambria Math" panose="02040503050406030204" pitchFamily="18" charset="0"/>
                        <a:cs typeface="Times New Roman" panose="02020603050405020304" pitchFamily="18" charset="0"/>
                      </a:rPr>
                      <m:t>=0.10</m:t>
                    </m:r>
                  </m:oMath>
                </a14:m>
                <a:endParaRPr lang="en-US" sz="2600" dirty="0">
                  <a:latin typeface="Times New Roman" panose="02020603050405020304" pitchFamily="18" charset="0"/>
                  <a:cs typeface="Times New Roman" panose="02020603050405020304" pitchFamily="18" charset="0"/>
                </a:endParaRPr>
              </a:p>
              <a:p>
                <a:pPr marL="0" indent="0" algn="just">
                  <a:lnSpc>
                    <a:spcPct val="150000"/>
                  </a:lnSpc>
                  <a:buNone/>
                </a:pPr>
                <a14:m>
                  <m:oMathPara xmlns:m="http://schemas.openxmlformats.org/officeDocument/2006/math">
                    <m:oMathParaPr>
                      <m:jc m:val="centerGroup"/>
                    </m:oMathParaPr>
                    <m:oMath xmlns:m="http://schemas.openxmlformats.org/officeDocument/2006/math">
                      <m:r>
                        <a:rPr lang="en-US" sz="2600">
                          <a:latin typeface="Cambria Math" panose="02040503050406030204" pitchFamily="18" charset="0"/>
                        </a:rPr>
                        <m:t>𝑛</m:t>
                      </m:r>
                      <m:r>
                        <a:rPr lang="en-US" sz="2600">
                          <a:latin typeface="Cambria Math" panose="02040503050406030204" pitchFamily="18" charset="0"/>
                        </a:rPr>
                        <m:t>=</m:t>
                      </m:r>
                      <m:f>
                        <m:fPr>
                          <m:ctrlPr>
                            <a:rPr lang="en-US" sz="2600" i="1">
                              <a:latin typeface="Cambria Math" panose="02040503050406030204" pitchFamily="18" charset="0"/>
                            </a:rPr>
                          </m:ctrlPr>
                        </m:fPr>
                        <m:num>
                          <m:sSup>
                            <m:sSupPr>
                              <m:ctrlPr>
                                <a:rPr lang="en-US" sz="2600" i="1">
                                  <a:latin typeface="Cambria Math" panose="02040503050406030204" pitchFamily="18" charset="0"/>
                                </a:rPr>
                              </m:ctrlPr>
                            </m:sSupPr>
                            <m:e>
                              <m:d>
                                <m:dPr>
                                  <m:ctrlPr>
                                    <a:rPr lang="en-US" sz="2600" i="1">
                                      <a:latin typeface="Cambria Math" panose="02040503050406030204" pitchFamily="18" charset="0"/>
                                    </a:rPr>
                                  </m:ctrlPr>
                                </m:dPr>
                                <m:e>
                                  <m:sSub>
                                    <m:sSubPr>
                                      <m:ctrlPr>
                                        <a:rPr lang="en-US" sz="2600" i="1">
                                          <a:latin typeface="Cambria Math" panose="02040503050406030204" pitchFamily="18" charset="0"/>
                                        </a:rPr>
                                      </m:ctrlPr>
                                    </m:sSubPr>
                                    <m:e>
                                      <m:r>
                                        <a:rPr lang="en-US" sz="2600">
                                          <a:latin typeface="Cambria Math" panose="02040503050406030204" pitchFamily="18" charset="0"/>
                                        </a:rPr>
                                        <m:t>𝑍</m:t>
                                      </m:r>
                                    </m:e>
                                    <m:sub>
                                      <m:r>
                                        <a:rPr lang="en-US" sz="2600">
                                          <a:latin typeface="Cambria Math" panose="02040503050406030204" pitchFamily="18" charset="0"/>
                                        </a:rPr>
                                        <m:t>1−</m:t>
                                      </m:r>
                                      <m:f>
                                        <m:fPr>
                                          <m:type m:val="lin"/>
                                          <m:ctrlPr>
                                            <a:rPr lang="en-US" sz="2600" i="1">
                                              <a:latin typeface="Cambria Math" panose="02040503050406030204" pitchFamily="18" charset="0"/>
                                            </a:rPr>
                                          </m:ctrlPr>
                                        </m:fPr>
                                        <m:num>
                                          <m:r>
                                            <a:rPr lang="en-US" sz="2600">
                                              <a:latin typeface="Cambria Math" panose="02040503050406030204" pitchFamily="18" charset="0"/>
                                            </a:rPr>
                                            <m:t>𝛼</m:t>
                                          </m:r>
                                        </m:num>
                                        <m:den>
                                          <m:r>
                                            <a:rPr lang="en-US" sz="2600">
                                              <a:latin typeface="Cambria Math" panose="02040503050406030204" pitchFamily="18" charset="0"/>
                                            </a:rPr>
                                            <m:t>2</m:t>
                                          </m:r>
                                        </m:den>
                                      </m:f>
                                    </m:sub>
                                  </m:sSub>
                                </m:e>
                              </m:d>
                            </m:e>
                            <m:sup>
                              <m:r>
                                <a:rPr lang="en-US" sz="2600">
                                  <a:latin typeface="Cambria Math" panose="02040503050406030204" pitchFamily="18" charset="0"/>
                                </a:rPr>
                                <m:t>2</m:t>
                              </m:r>
                            </m:sup>
                          </m:sSup>
                          <m:r>
                            <a:rPr lang="en-US" sz="2600">
                              <a:latin typeface="Cambria Math" panose="02040503050406030204" pitchFamily="18" charset="0"/>
                            </a:rPr>
                            <m:t> </m:t>
                          </m:r>
                          <m:r>
                            <a:rPr lang="en-US" sz="2600">
                              <a:latin typeface="Cambria Math" panose="02040503050406030204" pitchFamily="18" charset="0"/>
                            </a:rPr>
                            <m:t>𝑝</m:t>
                          </m:r>
                          <m:r>
                            <a:rPr lang="en-US" sz="2600">
                              <a:latin typeface="Cambria Math" panose="02040503050406030204" pitchFamily="18" charset="0"/>
                            </a:rPr>
                            <m:t>(1−</m:t>
                          </m:r>
                          <m:r>
                            <a:rPr lang="en-US" sz="2600">
                              <a:latin typeface="Cambria Math" panose="02040503050406030204" pitchFamily="18" charset="0"/>
                            </a:rPr>
                            <m:t>𝑝</m:t>
                          </m:r>
                          <m:r>
                            <a:rPr lang="en-US" sz="2600">
                              <a:latin typeface="Cambria Math" panose="02040503050406030204" pitchFamily="18" charset="0"/>
                            </a:rPr>
                            <m:t>)</m:t>
                          </m:r>
                        </m:num>
                        <m:den>
                          <m:sSup>
                            <m:sSupPr>
                              <m:ctrlPr>
                                <a:rPr lang="en-US" sz="2600" i="1">
                                  <a:latin typeface="Cambria Math" panose="02040503050406030204" pitchFamily="18" charset="0"/>
                                </a:rPr>
                              </m:ctrlPr>
                            </m:sSupPr>
                            <m:e>
                              <m:r>
                                <a:rPr lang="en-IN" sz="2600" b="0" i="1" smtClean="0">
                                  <a:latin typeface="Cambria Math" panose="02040503050406030204" pitchFamily="18" charset="0"/>
                                </a:rPr>
                                <m:t>𝑑</m:t>
                              </m:r>
                            </m:e>
                            <m:sup>
                              <m:r>
                                <a:rPr lang="en-US" sz="2600">
                                  <a:latin typeface="Cambria Math" panose="02040503050406030204" pitchFamily="18" charset="0"/>
                                </a:rPr>
                                <m:t>2</m:t>
                              </m:r>
                            </m:sup>
                          </m:sSup>
                        </m:den>
                      </m:f>
                    </m:oMath>
                  </m:oMathPara>
                </a14:m>
                <a:endParaRPr lang="en-US" sz="2600" i="1" dirty="0">
                  <a:latin typeface="Cambria Math" panose="02040503050406030204" pitchFamily="18" charset="0"/>
                  <a:cs typeface="Sabon Next LT" panose="02000500000000000000" pitchFamily="2" charset="0"/>
                </a:endParaRPr>
              </a:p>
              <a:p>
                <a:pPr marL="0" indent="0" algn="just">
                  <a:lnSpc>
                    <a:spcPct val="150000"/>
                  </a:lnSpc>
                  <a:buNone/>
                </a:pPr>
                <a14:m>
                  <m:oMathPara xmlns:m="http://schemas.openxmlformats.org/officeDocument/2006/math">
                    <m:oMathParaPr>
                      <m:jc m:val="centerGroup"/>
                    </m:oMathParaPr>
                    <m:oMath xmlns:m="http://schemas.openxmlformats.org/officeDocument/2006/math">
                      <m:r>
                        <a:rPr lang="en-US" sz="2600" i="1">
                          <a:latin typeface="Cambria Math" panose="02040503050406030204" pitchFamily="18" charset="0"/>
                          <a:cs typeface="Sabon Next LT" panose="02000500000000000000" pitchFamily="2" charset="0"/>
                        </a:rPr>
                        <m:t>𝑛</m:t>
                      </m:r>
                      <m:r>
                        <a:rPr lang="en-US" sz="2600" i="1">
                          <a:latin typeface="Cambria Math" panose="02040503050406030204" pitchFamily="18" charset="0"/>
                          <a:cs typeface="Sabon Next LT" panose="02000500000000000000" pitchFamily="2" charset="0"/>
                        </a:rPr>
                        <m:t>=</m:t>
                      </m:r>
                      <m:d>
                        <m:dPr>
                          <m:ctrlPr>
                            <a:rPr lang="en-US" sz="2600" i="1">
                              <a:latin typeface="Cambria Math" panose="02040503050406030204" pitchFamily="18" charset="0"/>
                            </a:rPr>
                          </m:ctrlPr>
                        </m:dPr>
                        <m:e>
                          <m:f>
                            <m:fPr>
                              <m:ctrlPr>
                                <a:rPr lang="en-US" sz="2600" i="1">
                                  <a:latin typeface="Cambria Math" panose="02040503050406030204" pitchFamily="18" charset="0"/>
                                </a:rPr>
                              </m:ctrlPr>
                            </m:fPr>
                            <m:num>
                              <m:d>
                                <m:dPr>
                                  <m:ctrlPr>
                                    <a:rPr lang="en-US" sz="2600" i="1">
                                      <a:latin typeface="Cambria Math" panose="02040503050406030204" pitchFamily="18" charset="0"/>
                                    </a:rPr>
                                  </m:ctrlPr>
                                </m:dPr>
                                <m:e>
                                  <m:sSup>
                                    <m:sSupPr>
                                      <m:ctrlPr>
                                        <a:rPr lang="en-US" sz="2600" i="1">
                                          <a:latin typeface="Cambria Math" panose="02040503050406030204" pitchFamily="18" charset="0"/>
                                        </a:rPr>
                                      </m:ctrlPr>
                                    </m:sSupPr>
                                    <m:e>
                                      <m:r>
                                        <a:rPr lang="en-US" sz="2600" i="1">
                                          <a:latin typeface="Cambria Math" panose="02040503050406030204" pitchFamily="18" charset="0"/>
                                        </a:rPr>
                                        <m:t>1.96</m:t>
                                      </m:r>
                                    </m:e>
                                    <m:sup>
                                      <m:r>
                                        <a:rPr lang="en-US" sz="2600" i="1">
                                          <a:latin typeface="Cambria Math" panose="02040503050406030204" pitchFamily="18" charset="0"/>
                                        </a:rPr>
                                        <m:t>2</m:t>
                                      </m:r>
                                    </m:sup>
                                  </m:sSup>
                                </m:e>
                              </m:d>
                              <m:r>
                                <a:rPr lang="en-US" sz="2600" i="1">
                                  <a:latin typeface="Cambria Math" panose="02040503050406030204" pitchFamily="18" charset="0"/>
                                </a:rPr>
                                <m:t>∗0.40(1−0.40)</m:t>
                              </m:r>
                            </m:num>
                            <m:den>
                              <m:sSup>
                                <m:sSupPr>
                                  <m:ctrlPr>
                                    <a:rPr lang="en-US" sz="2600" i="1">
                                      <a:latin typeface="Cambria Math" panose="02040503050406030204" pitchFamily="18" charset="0"/>
                                    </a:rPr>
                                  </m:ctrlPr>
                                </m:sSupPr>
                                <m:e>
                                  <m:r>
                                    <a:rPr lang="en-US" sz="2600" i="1">
                                      <a:latin typeface="Cambria Math" panose="02040503050406030204" pitchFamily="18" charset="0"/>
                                    </a:rPr>
                                    <m:t>0.10</m:t>
                                  </m:r>
                                </m:e>
                                <m:sup>
                                  <m:r>
                                    <a:rPr lang="en-US" sz="2600" i="1">
                                      <a:latin typeface="Cambria Math" panose="02040503050406030204" pitchFamily="18" charset="0"/>
                                    </a:rPr>
                                    <m:t>2</m:t>
                                  </m:r>
                                </m:sup>
                              </m:sSup>
                            </m:den>
                          </m:f>
                        </m:e>
                      </m:d>
                    </m:oMath>
                  </m:oMathPara>
                </a14:m>
                <a:endParaRPr lang="en-US" sz="2600" i="1" dirty="0">
                  <a:latin typeface="Cambria Math" panose="02040503050406030204" pitchFamily="18" charset="0"/>
                  <a:cs typeface="Sabon Next LT" panose="02000500000000000000" pitchFamily="2" charset="0"/>
                </a:endParaRPr>
              </a:p>
              <a:p>
                <a:pPr marL="0" indent="0" algn="just">
                  <a:lnSpc>
                    <a:spcPct val="150000"/>
                  </a:lnSpc>
                  <a:buNone/>
                </a:pPr>
                <a14:m>
                  <m:oMathPara xmlns:m="http://schemas.openxmlformats.org/officeDocument/2006/math">
                    <m:oMathParaPr>
                      <m:jc m:val="centerGroup"/>
                    </m:oMathParaPr>
                    <m:oMath xmlns:m="http://schemas.openxmlformats.org/officeDocument/2006/math">
                      <m:r>
                        <a:rPr lang="en-US" sz="2600" i="1">
                          <a:latin typeface="Cambria Math" panose="02040503050406030204" pitchFamily="18" charset="0"/>
                          <a:cs typeface="Times New Roman" panose="02020603050405020304" pitchFamily="18" charset="0"/>
                        </a:rPr>
                        <m:t>𝑛</m:t>
                      </m:r>
                      <m:r>
                        <a:rPr lang="en-US" sz="2600" i="1">
                          <a:latin typeface="Cambria Math" panose="02040503050406030204" pitchFamily="18" charset="0"/>
                          <a:cs typeface="Times New Roman" panose="02020603050405020304" pitchFamily="18" charset="0"/>
                        </a:rPr>
                        <m:t>=92</m:t>
                      </m:r>
                    </m:oMath>
                  </m:oMathPara>
                </a14:m>
                <a:endParaRPr lang="en-US" sz="2600" dirty="0">
                  <a:latin typeface="Times New Roman" panose="02020603050405020304" pitchFamily="18" charset="0"/>
                  <a:cs typeface="Times New Roman" panose="02020603050405020304" pitchFamily="18" charset="0"/>
                </a:endParaRPr>
              </a:p>
              <a:p>
                <a:endParaRPr lang="en-IN" sz="2400" dirty="0"/>
              </a:p>
            </p:txBody>
          </p:sp>
        </mc:Choice>
        <mc:Fallback xmlns="">
          <p:sp>
            <p:nvSpPr>
              <p:cNvPr id="3" name="Content Placeholder 2">
                <a:extLst>
                  <a:ext uri="{FF2B5EF4-FFF2-40B4-BE49-F238E27FC236}">
                    <a16:creationId xmlns:a16="http://schemas.microsoft.com/office/drawing/2014/main" id="{AD0556DA-67A8-C209-4019-E26AAED207AC}"/>
                  </a:ext>
                </a:extLst>
              </p:cNvPr>
              <p:cNvSpPr>
                <a:spLocks noGrp="1" noRot="1" noChangeAspect="1" noMove="1" noResize="1" noEditPoints="1" noAdjustHandles="1" noChangeArrowheads="1" noChangeShapeType="1" noTextEdit="1"/>
              </p:cNvSpPr>
              <p:nvPr>
                <p:ph idx="1"/>
              </p:nvPr>
            </p:nvSpPr>
            <p:spPr>
              <a:xfrm>
                <a:off x="707923" y="481781"/>
                <a:ext cx="10645877" cy="5695182"/>
              </a:xfrm>
              <a:blipFill>
                <a:blip r:embed="rId2"/>
                <a:stretch>
                  <a:fillRect l="-859" r="-859"/>
                </a:stretch>
              </a:blipFill>
              <a:ln>
                <a:noFill/>
              </a:ln>
            </p:spPr>
            <p:txBody>
              <a:bodyPr/>
              <a:lstStyle/>
              <a:p>
                <a:r>
                  <a:rPr lang="en-IN">
                    <a:noFill/>
                  </a:rPr>
                  <a:t> </a:t>
                </a:r>
              </a:p>
            </p:txBody>
          </p:sp>
        </mc:Fallback>
      </mc:AlternateContent>
      <p:sp>
        <p:nvSpPr>
          <p:cNvPr id="4" name="Rectangle 3">
            <a:extLst>
              <a:ext uri="{FF2B5EF4-FFF2-40B4-BE49-F238E27FC236}">
                <a16:creationId xmlns:a16="http://schemas.microsoft.com/office/drawing/2014/main" id="{9C25D9C7-C9FD-5AFB-D423-C9DE56C61B0E}"/>
              </a:ext>
            </a:extLst>
          </p:cNvPr>
          <p:cNvSpPr/>
          <p:nvPr/>
        </p:nvSpPr>
        <p:spPr>
          <a:xfrm>
            <a:off x="0" y="0"/>
            <a:ext cx="12192000" cy="6858000"/>
          </a:xfrm>
          <a:prstGeom prst="rect">
            <a:avLst/>
          </a:prstGeom>
          <a:noFill/>
          <a:ln w="76200">
            <a:solidFill>
              <a:schemeClr val="accent4">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02698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FDBD7-2DDE-4730-CE35-47539B1401B5}"/>
              </a:ext>
            </a:extLst>
          </p:cNvPr>
          <p:cNvSpPr>
            <a:spLocks noGrp="1"/>
          </p:cNvSpPr>
          <p:nvPr>
            <p:ph type="title"/>
          </p:nvPr>
        </p:nvSpPr>
        <p:spPr>
          <a:xfrm>
            <a:off x="599767" y="365125"/>
            <a:ext cx="10903974" cy="1325563"/>
          </a:xfrm>
          <a:solidFill>
            <a:schemeClr val="bg1"/>
          </a:solidFill>
          <a:ln>
            <a:noFill/>
          </a:ln>
        </p:spPr>
        <p:txBody>
          <a:bodyPr>
            <a:normAutofit/>
          </a:bodyPr>
          <a:lstStyle/>
          <a:p>
            <a:pPr algn="ctr"/>
            <a:r>
              <a:rPr lang="en-US" sz="4800" dirty="0">
                <a:solidFill>
                  <a:srgbClr val="0070C0"/>
                </a:solidFill>
                <a:latin typeface="Times New Roman" panose="02020603050405020304" pitchFamily="18" charset="0"/>
                <a:cs typeface="Times New Roman" panose="02020603050405020304" pitchFamily="18" charset="0"/>
              </a:rPr>
              <a:t>Basic Terminologies</a:t>
            </a:r>
            <a:endParaRPr lang="en-IN" sz="4800"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EEF04EB-79FF-CC7D-0FF3-4F2905F15B9B}"/>
              </a:ext>
            </a:extLst>
          </p:cNvPr>
          <p:cNvSpPr>
            <a:spLocks noGrp="1"/>
          </p:cNvSpPr>
          <p:nvPr>
            <p:ph idx="1"/>
          </p:nvPr>
        </p:nvSpPr>
        <p:spPr>
          <a:xfrm>
            <a:off x="599768" y="1825625"/>
            <a:ext cx="10903974" cy="4667250"/>
          </a:xfrm>
          <a:solidFill>
            <a:schemeClr val="bg1"/>
          </a:solidFill>
          <a:ln>
            <a:noFill/>
          </a:ln>
        </p:spPr>
        <p:style>
          <a:lnRef idx="2">
            <a:schemeClr val="dk1"/>
          </a:lnRef>
          <a:fillRef idx="1">
            <a:schemeClr val="lt1"/>
          </a:fillRef>
          <a:effectRef idx="0">
            <a:schemeClr val="dk1"/>
          </a:effectRef>
          <a:fontRef idx="minor">
            <a:schemeClr val="dk1"/>
          </a:fontRef>
        </p:style>
        <p:txBody>
          <a:bodyPr>
            <a:normAutofit/>
          </a:bodyPr>
          <a:lstStyle/>
          <a:p>
            <a:pPr algn="just">
              <a:buClr>
                <a:srgbClr val="0070C0"/>
              </a:buClr>
            </a:pPr>
            <a:r>
              <a:rPr lang="en-US" b="1" dirty="0">
                <a:latin typeface="Times New Roman" panose="02020603050405020304" pitchFamily="18" charset="0"/>
                <a:cs typeface="Times New Roman" panose="02020603050405020304" pitchFamily="18" charset="0"/>
              </a:rPr>
              <a:t>Population:  </a:t>
            </a:r>
            <a:r>
              <a:rPr lang="en-US" dirty="0">
                <a:latin typeface="Times New Roman" panose="02020603050405020304" pitchFamily="18" charset="0"/>
                <a:cs typeface="Times New Roman" panose="02020603050405020304" pitchFamily="18" charset="0"/>
              </a:rPr>
              <a:t>It refers to the group of people, items or units under investigation and includes every individual.</a:t>
            </a:r>
          </a:p>
          <a:p>
            <a:pPr algn="just">
              <a:buClr>
                <a:srgbClr val="0070C0"/>
              </a:buClr>
            </a:pPr>
            <a:endParaRPr lang="en-US" dirty="0">
              <a:latin typeface="Times New Roman" panose="02020603050405020304" pitchFamily="18" charset="0"/>
              <a:cs typeface="Times New Roman" panose="02020603050405020304" pitchFamily="18" charset="0"/>
            </a:endParaRPr>
          </a:p>
          <a:p>
            <a:pPr algn="just">
              <a:buClr>
                <a:srgbClr val="0070C0"/>
              </a:buClr>
            </a:pPr>
            <a:r>
              <a:rPr lang="en-US" altLang="en-US" b="1" dirty="0">
                <a:latin typeface="Times New Roman" panose="02020603050405020304" pitchFamily="18" charset="0"/>
                <a:cs typeface="Times New Roman" panose="02020603050405020304" pitchFamily="18" charset="0"/>
              </a:rPr>
              <a:t>Sampling Unit: </a:t>
            </a:r>
            <a:r>
              <a:rPr lang="en-US" dirty="0">
                <a:latin typeface="Times New Roman" panose="02020603050405020304" pitchFamily="18" charset="0"/>
                <a:cs typeface="Times New Roman" panose="02020603050405020304" pitchFamily="18" charset="0"/>
              </a:rPr>
              <a:t>Sampling units are the individual entities that are selected from a larger population to be included in a sample.</a:t>
            </a:r>
          </a:p>
          <a:p>
            <a:pPr algn="just">
              <a:buClr>
                <a:srgbClr val="0070C0"/>
              </a:buClr>
            </a:pPr>
            <a:endParaRPr lang="en-US" altLang="en-US" dirty="0">
              <a:latin typeface="Times New Roman" panose="02020603050405020304" pitchFamily="18" charset="0"/>
              <a:cs typeface="Times New Roman" panose="02020603050405020304" pitchFamily="18" charset="0"/>
            </a:endParaRPr>
          </a:p>
          <a:p>
            <a:pPr algn="just">
              <a:buClr>
                <a:srgbClr val="0070C0"/>
              </a:buClr>
            </a:pPr>
            <a:r>
              <a:rPr lang="en-US" b="1" dirty="0">
                <a:latin typeface="Times New Roman" panose="02020603050405020304" pitchFamily="18" charset="0"/>
                <a:cs typeface="Times New Roman" panose="02020603050405020304" pitchFamily="18" charset="0"/>
              </a:rPr>
              <a:t>Sample: </a:t>
            </a:r>
            <a:r>
              <a:rPr lang="en-US" dirty="0">
                <a:latin typeface="Times New Roman" panose="02020603050405020304" pitchFamily="18" charset="0"/>
                <a:cs typeface="Times New Roman" panose="02020603050405020304" pitchFamily="18" charset="0"/>
              </a:rPr>
              <a:t>A collection consisting of a part or subset of the objects or individuals of population which is selected for the purpose, representing the population.</a:t>
            </a:r>
          </a:p>
          <a:p>
            <a:pPr>
              <a:buClr>
                <a:srgbClr val="0070C0"/>
              </a:buClr>
            </a:pPr>
            <a:endParaRPr lang="en-US" dirty="0">
              <a:latin typeface="Times New Roman" panose="02020603050405020304" pitchFamily="18" charset="0"/>
              <a:cs typeface="Times New Roman" panose="02020603050405020304" pitchFamily="18" charset="0"/>
            </a:endParaRPr>
          </a:p>
          <a:p>
            <a:endParaRPr lang="en-IN" dirty="0"/>
          </a:p>
        </p:txBody>
      </p:sp>
      <p:sp>
        <p:nvSpPr>
          <p:cNvPr id="4" name="Rectangle 3">
            <a:extLst>
              <a:ext uri="{FF2B5EF4-FFF2-40B4-BE49-F238E27FC236}">
                <a16:creationId xmlns:a16="http://schemas.microsoft.com/office/drawing/2014/main" id="{C6A7AAE4-0E03-C671-989F-E669BA2586AD}"/>
              </a:ext>
            </a:extLst>
          </p:cNvPr>
          <p:cNvSpPr/>
          <p:nvPr/>
        </p:nvSpPr>
        <p:spPr>
          <a:xfrm>
            <a:off x="0" y="0"/>
            <a:ext cx="12192000" cy="6858000"/>
          </a:xfrm>
          <a:prstGeom prst="rect">
            <a:avLst/>
          </a:prstGeom>
          <a:noFill/>
          <a:ln w="76200">
            <a:solidFill>
              <a:schemeClr val="accent4">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2481589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235A2-9CB1-CBF3-007D-442C616C175B}"/>
              </a:ext>
            </a:extLst>
          </p:cNvPr>
          <p:cNvSpPr>
            <a:spLocks noGrp="1"/>
          </p:cNvSpPr>
          <p:nvPr>
            <p:ph type="title"/>
          </p:nvPr>
        </p:nvSpPr>
        <p:spPr>
          <a:xfrm>
            <a:off x="838200" y="365125"/>
            <a:ext cx="10704870" cy="1375185"/>
          </a:xfrm>
          <a:noFill/>
          <a:ln>
            <a:noFill/>
          </a:ln>
        </p:spPr>
        <p:txBody>
          <a:bodyPr>
            <a:normAutofit/>
          </a:bodyPr>
          <a:lstStyle/>
          <a:p>
            <a:pPr algn="ctr"/>
            <a:r>
              <a:rPr lang="en-US" sz="4800" dirty="0">
                <a:solidFill>
                  <a:srgbClr val="0070C0"/>
                </a:solidFill>
                <a:latin typeface="Times New Roman" panose="02020603050405020304" pitchFamily="18" charset="0"/>
                <a:cs typeface="Times New Roman" panose="02020603050405020304" pitchFamily="18" charset="0"/>
              </a:rPr>
              <a:t>Comparison of two Proportions </a:t>
            </a:r>
            <a:br>
              <a:rPr lang="en-US" sz="4800" dirty="0">
                <a:solidFill>
                  <a:srgbClr val="0070C0"/>
                </a:solidFill>
                <a:latin typeface="Times New Roman" panose="02020603050405020304" pitchFamily="18" charset="0"/>
                <a:cs typeface="Times New Roman" panose="02020603050405020304" pitchFamily="18" charset="0"/>
              </a:rPr>
            </a:br>
            <a:r>
              <a:rPr lang="en-IN" sz="2200" dirty="0">
                <a:solidFill>
                  <a:srgbClr val="0070C0"/>
                </a:solidFill>
                <a:latin typeface="Times New Roman" panose="02020603050405020304" pitchFamily="18" charset="0"/>
                <a:cs typeface="Times New Roman" panose="02020603050405020304" pitchFamily="18" charset="0"/>
              </a:rPr>
              <a:t>(For Qualitative variables)</a:t>
            </a:r>
            <a:endParaRPr lang="en-IN" sz="2200" dirty="0">
              <a:solidFill>
                <a:srgbClr val="0070C0"/>
              </a:solidFill>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D4545AC-2CF4-47A5-CEDD-18FC818DB695}"/>
                  </a:ext>
                </a:extLst>
              </p:cNvPr>
              <p:cNvSpPr>
                <a:spLocks noGrp="1"/>
              </p:cNvSpPr>
              <p:nvPr>
                <p:ph idx="1"/>
              </p:nvPr>
            </p:nvSpPr>
            <p:spPr>
              <a:xfrm>
                <a:off x="838199" y="1825625"/>
                <a:ext cx="10704871" cy="4761988"/>
              </a:xfrm>
              <a:noFill/>
              <a:ln>
                <a:noFill/>
              </a:ln>
            </p:spPr>
            <p:txBody>
              <a:bodyPr>
                <a:normAutofit fontScale="92500" lnSpcReduction="10000"/>
              </a:bodyPr>
              <a:lstStyle/>
              <a:p>
                <a:pPr marL="0" indent="0">
                  <a:buNone/>
                </a:pPr>
                <a:r>
                  <a:rPr lang="en-US" dirty="0">
                    <a:latin typeface="Times New Roman" panose="02020603050405020304" pitchFamily="18" charset="0"/>
                    <a:cs typeface="Times New Roman" panose="02020603050405020304" pitchFamily="18" charset="0"/>
                  </a:rPr>
                  <a:t>To calculate sample size requirement for comparing proportions of an event between two groups (e.g. treatment and control groups):</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r>
                        <a:rPr lang="en-US" smtClean="0">
                          <a:solidFill>
                            <a:srgbClr val="0070C0"/>
                          </a:solidFill>
                          <a:latin typeface="Cambria Math" panose="02040503050406030204" pitchFamily="18" charset="0"/>
                        </a:rPr>
                        <m:t>𝑛</m:t>
                      </m:r>
                      <m:r>
                        <a:rPr lang="en-US" smtClean="0">
                          <a:solidFill>
                            <a:srgbClr val="0070C0"/>
                          </a:solidFill>
                          <a:latin typeface="Cambria Math" panose="02040503050406030204" pitchFamily="18" charset="0"/>
                        </a:rPr>
                        <m:t>=</m:t>
                      </m:r>
                      <m:f>
                        <m:fPr>
                          <m:ctrlPr>
                            <a:rPr lang="en-US" i="1">
                              <a:solidFill>
                                <a:srgbClr val="0070C0"/>
                              </a:solidFill>
                              <a:latin typeface="Cambria Math" panose="02040503050406030204" pitchFamily="18" charset="0"/>
                            </a:rPr>
                          </m:ctrlPr>
                        </m:fPr>
                        <m:num>
                          <m:sSup>
                            <m:sSupPr>
                              <m:ctrlPr>
                                <a:rPr lang="en-US" i="1">
                                  <a:solidFill>
                                    <a:srgbClr val="0070C0"/>
                                  </a:solidFill>
                                  <a:latin typeface="Cambria Math" panose="02040503050406030204" pitchFamily="18" charset="0"/>
                                </a:rPr>
                              </m:ctrlPr>
                            </m:sSupPr>
                            <m:e>
                              <m:d>
                                <m:dPr>
                                  <m:begChr m:val="["/>
                                  <m:endChr m:val="]"/>
                                  <m:ctrlPr>
                                    <a:rPr lang="en-US" i="1">
                                      <a:solidFill>
                                        <a:srgbClr val="0070C0"/>
                                      </a:solidFill>
                                      <a:latin typeface="Cambria Math" panose="02040503050406030204" pitchFamily="18" charset="0"/>
                                    </a:rPr>
                                  </m:ctrlPr>
                                </m:dPr>
                                <m:e>
                                  <m:sSub>
                                    <m:sSubPr>
                                      <m:ctrlPr>
                                        <a:rPr lang="en-US" i="1">
                                          <a:solidFill>
                                            <a:srgbClr val="0070C0"/>
                                          </a:solidFill>
                                          <a:latin typeface="Cambria Math" panose="02040503050406030204" pitchFamily="18" charset="0"/>
                                        </a:rPr>
                                      </m:ctrlPr>
                                    </m:sSubPr>
                                    <m:e>
                                      <m:r>
                                        <a:rPr lang="en-US">
                                          <a:solidFill>
                                            <a:srgbClr val="0070C0"/>
                                          </a:solidFill>
                                          <a:latin typeface="Cambria Math" panose="02040503050406030204" pitchFamily="18" charset="0"/>
                                        </a:rPr>
                                        <m:t>𝑍</m:t>
                                      </m:r>
                                    </m:e>
                                    <m:sub>
                                      <m:r>
                                        <a:rPr lang="en-US">
                                          <a:solidFill>
                                            <a:srgbClr val="0070C0"/>
                                          </a:solidFill>
                                          <a:latin typeface="Cambria Math" panose="02040503050406030204" pitchFamily="18" charset="0"/>
                                        </a:rPr>
                                        <m:t>1−</m:t>
                                      </m:r>
                                      <m:f>
                                        <m:fPr>
                                          <m:type m:val="lin"/>
                                          <m:ctrlPr>
                                            <a:rPr lang="en-US" i="1">
                                              <a:solidFill>
                                                <a:srgbClr val="0070C0"/>
                                              </a:solidFill>
                                              <a:latin typeface="Cambria Math" panose="02040503050406030204" pitchFamily="18" charset="0"/>
                                            </a:rPr>
                                          </m:ctrlPr>
                                        </m:fPr>
                                        <m:num>
                                          <m:r>
                                            <a:rPr lang="en-US">
                                              <a:solidFill>
                                                <a:srgbClr val="0070C0"/>
                                              </a:solidFill>
                                              <a:latin typeface="Cambria Math" panose="02040503050406030204" pitchFamily="18" charset="0"/>
                                            </a:rPr>
                                            <m:t>𝛼</m:t>
                                          </m:r>
                                        </m:num>
                                        <m:den>
                                          <m:r>
                                            <a:rPr lang="en-US">
                                              <a:solidFill>
                                                <a:srgbClr val="0070C0"/>
                                              </a:solidFill>
                                              <a:latin typeface="Cambria Math" panose="02040503050406030204" pitchFamily="18" charset="0"/>
                                            </a:rPr>
                                            <m:t>2</m:t>
                                          </m:r>
                                        </m:den>
                                      </m:f>
                                    </m:sub>
                                  </m:sSub>
                                  <m:rad>
                                    <m:radPr>
                                      <m:degHide m:val="on"/>
                                      <m:ctrlPr>
                                        <a:rPr lang="en-US" i="1">
                                          <a:solidFill>
                                            <a:srgbClr val="0070C0"/>
                                          </a:solidFill>
                                          <a:latin typeface="Cambria Math" panose="02040503050406030204" pitchFamily="18" charset="0"/>
                                        </a:rPr>
                                      </m:ctrlPr>
                                    </m:radPr>
                                    <m:deg/>
                                    <m:e>
                                      <m:r>
                                        <a:rPr lang="en-US">
                                          <a:solidFill>
                                            <a:srgbClr val="0070C0"/>
                                          </a:solidFill>
                                          <a:latin typeface="Cambria Math" panose="02040503050406030204" pitchFamily="18" charset="0"/>
                                        </a:rPr>
                                        <m:t>2</m:t>
                                      </m:r>
                                      <m:r>
                                        <a:rPr lang="en-US">
                                          <a:solidFill>
                                            <a:srgbClr val="0070C0"/>
                                          </a:solidFill>
                                          <a:latin typeface="Cambria Math" panose="02040503050406030204" pitchFamily="18" charset="0"/>
                                        </a:rPr>
                                        <m:t>𝑝</m:t>
                                      </m:r>
                                      <m:r>
                                        <a:rPr lang="en-US">
                                          <a:solidFill>
                                            <a:srgbClr val="0070C0"/>
                                          </a:solidFill>
                                          <a:latin typeface="Cambria Math" panose="02040503050406030204" pitchFamily="18" charset="0"/>
                                        </a:rPr>
                                        <m:t>(1−</m:t>
                                      </m:r>
                                      <m:r>
                                        <a:rPr lang="en-US">
                                          <a:solidFill>
                                            <a:srgbClr val="0070C0"/>
                                          </a:solidFill>
                                          <a:latin typeface="Cambria Math" panose="02040503050406030204" pitchFamily="18" charset="0"/>
                                        </a:rPr>
                                        <m:t>𝑝</m:t>
                                      </m:r>
                                      <m:r>
                                        <a:rPr lang="en-US">
                                          <a:solidFill>
                                            <a:srgbClr val="0070C0"/>
                                          </a:solidFill>
                                          <a:latin typeface="Cambria Math" panose="02040503050406030204" pitchFamily="18" charset="0"/>
                                        </a:rPr>
                                        <m:t>)</m:t>
                                      </m:r>
                                    </m:e>
                                  </m:rad>
                                  <m:r>
                                    <a:rPr lang="en-US">
                                      <a:solidFill>
                                        <a:srgbClr val="0070C0"/>
                                      </a:solidFill>
                                      <a:latin typeface="Cambria Math" panose="02040503050406030204" pitchFamily="18" charset="0"/>
                                    </a:rPr>
                                    <m:t>+ </m:t>
                                  </m:r>
                                  <m:sSub>
                                    <m:sSubPr>
                                      <m:ctrlPr>
                                        <a:rPr lang="en-US" i="1">
                                          <a:solidFill>
                                            <a:srgbClr val="0070C0"/>
                                          </a:solidFill>
                                          <a:latin typeface="Cambria Math" panose="02040503050406030204" pitchFamily="18" charset="0"/>
                                        </a:rPr>
                                      </m:ctrlPr>
                                    </m:sSubPr>
                                    <m:e>
                                      <m:r>
                                        <a:rPr lang="en-US">
                                          <a:solidFill>
                                            <a:srgbClr val="0070C0"/>
                                          </a:solidFill>
                                          <a:latin typeface="Cambria Math" panose="02040503050406030204" pitchFamily="18" charset="0"/>
                                        </a:rPr>
                                        <m:t>𝑍</m:t>
                                      </m:r>
                                    </m:e>
                                    <m:sub>
                                      <m:r>
                                        <a:rPr lang="en-US">
                                          <a:solidFill>
                                            <a:srgbClr val="0070C0"/>
                                          </a:solidFill>
                                          <a:latin typeface="Cambria Math" panose="02040503050406030204" pitchFamily="18" charset="0"/>
                                        </a:rPr>
                                        <m:t>1−</m:t>
                                      </m:r>
                                      <m:r>
                                        <a:rPr lang="en-US">
                                          <a:solidFill>
                                            <a:srgbClr val="0070C0"/>
                                          </a:solidFill>
                                          <a:latin typeface="Cambria Math" panose="02040503050406030204" pitchFamily="18" charset="0"/>
                                        </a:rPr>
                                        <m:t>𝛽</m:t>
                                      </m:r>
                                    </m:sub>
                                  </m:sSub>
                                  <m:rad>
                                    <m:radPr>
                                      <m:degHide m:val="on"/>
                                      <m:ctrlPr>
                                        <a:rPr lang="en-US" i="1">
                                          <a:solidFill>
                                            <a:srgbClr val="0070C0"/>
                                          </a:solidFill>
                                          <a:latin typeface="Cambria Math" panose="02040503050406030204" pitchFamily="18" charset="0"/>
                                        </a:rPr>
                                      </m:ctrlPr>
                                    </m:radPr>
                                    <m:deg/>
                                    <m:e>
                                      <m:sSub>
                                        <m:sSubPr>
                                          <m:ctrlPr>
                                            <a:rPr lang="en-US" i="1">
                                              <a:solidFill>
                                                <a:srgbClr val="0070C0"/>
                                              </a:solidFill>
                                              <a:latin typeface="Cambria Math" panose="02040503050406030204" pitchFamily="18" charset="0"/>
                                            </a:rPr>
                                          </m:ctrlPr>
                                        </m:sSubPr>
                                        <m:e>
                                          <m:r>
                                            <a:rPr lang="en-US">
                                              <a:solidFill>
                                                <a:srgbClr val="0070C0"/>
                                              </a:solidFill>
                                              <a:latin typeface="Cambria Math" panose="02040503050406030204" pitchFamily="18" charset="0"/>
                                            </a:rPr>
                                            <m:t>𝑝</m:t>
                                          </m:r>
                                        </m:e>
                                        <m:sub>
                                          <m:r>
                                            <a:rPr lang="en-US">
                                              <a:solidFill>
                                                <a:srgbClr val="0070C0"/>
                                              </a:solidFill>
                                              <a:latin typeface="Cambria Math" panose="02040503050406030204" pitchFamily="18" charset="0"/>
                                            </a:rPr>
                                            <m:t>1</m:t>
                                          </m:r>
                                        </m:sub>
                                      </m:sSub>
                                      <m:d>
                                        <m:dPr>
                                          <m:ctrlPr>
                                            <a:rPr lang="en-US" i="1">
                                              <a:solidFill>
                                                <a:srgbClr val="0070C0"/>
                                              </a:solidFill>
                                              <a:latin typeface="Cambria Math" panose="02040503050406030204" pitchFamily="18" charset="0"/>
                                            </a:rPr>
                                          </m:ctrlPr>
                                        </m:dPr>
                                        <m:e>
                                          <m:r>
                                            <a:rPr lang="en-US">
                                              <a:solidFill>
                                                <a:srgbClr val="0070C0"/>
                                              </a:solidFill>
                                              <a:latin typeface="Cambria Math" panose="02040503050406030204" pitchFamily="18" charset="0"/>
                                            </a:rPr>
                                            <m:t>1−</m:t>
                                          </m:r>
                                          <m:sSub>
                                            <m:sSubPr>
                                              <m:ctrlPr>
                                                <a:rPr lang="en-US" i="1">
                                                  <a:solidFill>
                                                    <a:srgbClr val="0070C0"/>
                                                  </a:solidFill>
                                                  <a:latin typeface="Cambria Math" panose="02040503050406030204" pitchFamily="18" charset="0"/>
                                                </a:rPr>
                                              </m:ctrlPr>
                                            </m:sSubPr>
                                            <m:e>
                                              <m:r>
                                                <a:rPr lang="en-US">
                                                  <a:solidFill>
                                                    <a:srgbClr val="0070C0"/>
                                                  </a:solidFill>
                                                  <a:latin typeface="Cambria Math" panose="02040503050406030204" pitchFamily="18" charset="0"/>
                                                </a:rPr>
                                                <m:t>𝑝</m:t>
                                              </m:r>
                                            </m:e>
                                            <m:sub>
                                              <m:r>
                                                <a:rPr lang="en-US">
                                                  <a:solidFill>
                                                    <a:srgbClr val="0070C0"/>
                                                  </a:solidFill>
                                                  <a:latin typeface="Cambria Math" panose="02040503050406030204" pitchFamily="18" charset="0"/>
                                                </a:rPr>
                                                <m:t>1</m:t>
                                              </m:r>
                                            </m:sub>
                                          </m:sSub>
                                        </m:e>
                                      </m:d>
                                      <m:r>
                                        <a:rPr lang="en-US">
                                          <a:solidFill>
                                            <a:srgbClr val="0070C0"/>
                                          </a:solidFill>
                                          <a:latin typeface="Cambria Math" panose="02040503050406030204" pitchFamily="18" charset="0"/>
                                        </a:rPr>
                                        <m:t>+</m:t>
                                      </m:r>
                                      <m:sSub>
                                        <m:sSubPr>
                                          <m:ctrlPr>
                                            <a:rPr lang="en-US" i="1">
                                              <a:solidFill>
                                                <a:srgbClr val="0070C0"/>
                                              </a:solidFill>
                                              <a:latin typeface="Cambria Math" panose="02040503050406030204" pitchFamily="18" charset="0"/>
                                            </a:rPr>
                                          </m:ctrlPr>
                                        </m:sSubPr>
                                        <m:e>
                                          <m:r>
                                            <a:rPr lang="en-US">
                                              <a:solidFill>
                                                <a:srgbClr val="0070C0"/>
                                              </a:solidFill>
                                              <a:latin typeface="Cambria Math" panose="02040503050406030204" pitchFamily="18" charset="0"/>
                                            </a:rPr>
                                            <m:t>𝑝</m:t>
                                          </m:r>
                                        </m:e>
                                        <m:sub>
                                          <m:r>
                                            <a:rPr lang="en-US">
                                              <a:solidFill>
                                                <a:srgbClr val="0070C0"/>
                                              </a:solidFill>
                                              <a:latin typeface="Cambria Math" panose="02040503050406030204" pitchFamily="18" charset="0"/>
                                            </a:rPr>
                                            <m:t>2</m:t>
                                          </m:r>
                                        </m:sub>
                                      </m:sSub>
                                      <m:r>
                                        <a:rPr lang="en-US">
                                          <a:solidFill>
                                            <a:srgbClr val="0070C0"/>
                                          </a:solidFill>
                                          <a:latin typeface="Cambria Math" panose="02040503050406030204" pitchFamily="18" charset="0"/>
                                        </a:rPr>
                                        <m:t>(1−</m:t>
                                      </m:r>
                                      <m:sSub>
                                        <m:sSubPr>
                                          <m:ctrlPr>
                                            <a:rPr lang="en-US" i="1">
                                              <a:solidFill>
                                                <a:srgbClr val="0070C0"/>
                                              </a:solidFill>
                                              <a:latin typeface="Cambria Math" panose="02040503050406030204" pitchFamily="18" charset="0"/>
                                            </a:rPr>
                                          </m:ctrlPr>
                                        </m:sSubPr>
                                        <m:e>
                                          <m:r>
                                            <a:rPr lang="en-US">
                                              <a:solidFill>
                                                <a:srgbClr val="0070C0"/>
                                              </a:solidFill>
                                              <a:latin typeface="Cambria Math" panose="02040503050406030204" pitchFamily="18" charset="0"/>
                                            </a:rPr>
                                            <m:t>𝑝</m:t>
                                          </m:r>
                                        </m:e>
                                        <m:sub>
                                          <m:r>
                                            <a:rPr lang="en-US">
                                              <a:solidFill>
                                                <a:srgbClr val="0070C0"/>
                                              </a:solidFill>
                                              <a:latin typeface="Cambria Math" panose="02040503050406030204" pitchFamily="18" charset="0"/>
                                            </a:rPr>
                                            <m:t>2</m:t>
                                          </m:r>
                                        </m:sub>
                                      </m:sSub>
                                      <m:r>
                                        <a:rPr lang="en-US">
                                          <a:solidFill>
                                            <a:srgbClr val="0070C0"/>
                                          </a:solidFill>
                                          <a:latin typeface="Cambria Math" panose="02040503050406030204" pitchFamily="18" charset="0"/>
                                        </a:rPr>
                                        <m:t>)</m:t>
                                      </m:r>
                                    </m:e>
                                  </m:rad>
                                </m:e>
                              </m:d>
                            </m:e>
                            <m:sup>
                              <m:r>
                                <a:rPr lang="en-US">
                                  <a:solidFill>
                                    <a:srgbClr val="0070C0"/>
                                  </a:solidFill>
                                  <a:latin typeface="Cambria Math" panose="02040503050406030204" pitchFamily="18" charset="0"/>
                                </a:rPr>
                                <m:t>2</m:t>
                              </m:r>
                            </m:sup>
                          </m:sSup>
                        </m:num>
                        <m:den>
                          <m:sSup>
                            <m:sSupPr>
                              <m:ctrlPr>
                                <a:rPr lang="en-US" i="1">
                                  <a:solidFill>
                                    <a:srgbClr val="0070C0"/>
                                  </a:solidFill>
                                  <a:latin typeface="Cambria Math" panose="02040503050406030204" pitchFamily="18" charset="0"/>
                                </a:rPr>
                              </m:ctrlPr>
                            </m:sSupPr>
                            <m:e>
                              <m:r>
                                <a:rPr lang="en-US">
                                  <a:solidFill>
                                    <a:srgbClr val="0070C0"/>
                                  </a:solidFill>
                                  <a:latin typeface="Cambria Math" panose="02040503050406030204" pitchFamily="18" charset="0"/>
                                </a:rPr>
                                <m:t>(</m:t>
                              </m:r>
                              <m:sSub>
                                <m:sSubPr>
                                  <m:ctrlPr>
                                    <a:rPr lang="en-US" i="1">
                                      <a:solidFill>
                                        <a:srgbClr val="0070C0"/>
                                      </a:solidFill>
                                      <a:latin typeface="Cambria Math" panose="02040503050406030204" pitchFamily="18" charset="0"/>
                                    </a:rPr>
                                  </m:ctrlPr>
                                </m:sSubPr>
                                <m:e>
                                  <m:r>
                                    <a:rPr lang="en-US">
                                      <a:solidFill>
                                        <a:srgbClr val="0070C0"/>
                                      </a:solidFill>
                                      <a:latin typeface="Cambria Math" panose="02040503050406030204" pitchFamily="18" charset="0"/>
                                    </a:rPr>
                                    <m:t>𝑝</m:t>
                                  </m:r>
                                </m:e>
                                <m:sub>
                                  <m:r>
                                    <a:rPr lang="en-US">
                                      <a:solidFill>
                                        <a:srgbClr val="0070C0"/>
                                      </a:solidFill>
                                      <a:latin typeface="Cambria Math" panose="02040503050406030204" pitchFamily="18" charset="0"/>
                                    </a:rPr>
                                    <m:t>1</m:t>
                                  </m:r>
                                </m:sub>
                              </m:sSub>
                              <m:r>
                                <a:rPr lang="en-US">
                                  <a:solidFill>
                                    <a:srgbClr val="0070C0"/>
                                  </a:solidFill>
                                  <a:latin typeface="Cambria Math" panose="02040503050406030204" pitchFamily="18" charset="0"/>
                                </a:rPr>
                                <m:t>−</m:t>
                              </m:r>
                              <m:sSub>
                                <m:sSubPr>
                                  <m:ctrlPr>
                                    <a:rPr lang="en-US" i="1">
                                      <a:solidFill>
                                        <a:srgbClr val="0070C0"/>
                                      </a:solidFill>
                                      <a:latin typeface="Cambria Math" panose="02040503050406030204" pitchFamily="18" charset="0"/>
                                    </a:rPr>
                                  </m:ctrlPr>
                                </m:sSubPr>
                                <m:e>
                                  <m:r>
                                    <a:rPr lang="en-US">
                                      <a:solidFill>
                                        <a:srgbClr val="0070C0"/>
                                      </a:solidFill>
                                      <a:latin typeface="Cambria Math" panose="02040503050406030204" pitchFamily="18" charset="0"/>
                                    </a:rPr>
                                    <m:t>𝑝</m:t>
                                  </m:r>
                                </m:e>
                                <m:sub>
                                  <m:r>
                                    <a:rPr lang="en-US">
                                      <a:solidFill>
                                        <a:srgbClr val="0070C0"/>
                                      </a:solidFill>
                                      <a:latin typeface="Cambria Math" panose="02040503050406030204" pitchFamily="18" charset="0"/>
                                    </a:rPr>
                                    <m:t>2</m:t>
                                  </m:r>
                                </m:sub>
                              </m:sSub>
                              <m:r>
                                <a:rPr lang="en-US">
                                  <a:solidFill>
                                    <a:srgbClr val="0070C0"/>
                                  </a:solidFill>
                                  <a:latin typeface="Cambria Math" panose="02040503050406030204" pitchFamily="18" charset="0"/>
                                </a:rPr>
                                <m:t>)</m:t>
                              </m:r>
                            </m:e>
                            <m:sup>
                              <m:r>
                                <a:rPr lang="en-US">
                                  <a:solidFill>
                                    <a:srgbClr val="0070C0"/>
                                  </a:solidFill>
                                  <a:latin typeface="Cambria Math" panose="02040503050406030204" pitchFamily="18" charset="0"/>
                                </a:rPr>
                                <m:t>2</m:t>
                              </m:r>
                            </m:sup>
                          </m:sSup>
                        </m:den>
                      </m:f>
                    </m:oMath>
                  </m:oMathPara>
                </a14:m>
                <a:endParaRPr lang="en-IN" dirty="0"/>
              </a:p>
              <a:p>
                <a:endParaRPr lang="en-US" sz="2400" b="1" i="1" dirty="0">
                  <a:latin typeface="Cambria Math" panose="02040503050406030204" pitchFamily="18" charset="0"/>
                  <a:cs typeface="Sabon Next LT" panose="02000500000000000000" pitchFamily="2" charset="0"/>
                </a:endParaRPr>
              </a:p>
              <a:p>
                <a:pPr algn="just">
                  <a:lnSpc>
                    <a:spcPct val="120000"/>
                  </a:lnSpc>
                  <a:buClr>
                    <a:srgbClr val="0070C0"/>
                  </a:buClr>
                </a:pPr>
                <a14:m>
                  <m:oMath xmlns:m="http://schemas.openxmlformats.org/officeDocument/2006/math">
                    <m:sSub>
                      <m:sSubPr>
                        <m:ctrlPr>
                          <a:rPr lang="en-US" sz="2400" b="1" i="1">
                            <a:latin typeface="Cambria Math" panose="02040503050406030204" pitchFamily="18" charset="0"/>
                            <a:cs typeface="Sabon Next LT" panose="02000500000000000000" pitchFamily="2" charset="0"/>
                          </a:rPr>
                        </m:ctrlPr>
                      </m:sSubPr>
                      <m:e>
                        <m:r>
                          <a:rPr lang="en-US" sz="2400" b="1" i="1">
                            <a:latin typeface="Cambria Math" panose="02040503050406030204" pitchFamily="18" charset="0"/>
                            <a:cs typeface="Sabon Next LT" panose="02000500000000000000" pitchFamily="2" charset="0"/>
                          </a:rPr>
                          <m:t>𝒁</m:t>
                        </m:r>
                      </m:e>
                      <m:sub>
                        <m:r>
                          <a:rPr lang="en-US" sz="2400" b="1" i="1">
                            <a:latin typeface="Cambria Math" panose="02040503050406030204" pitchFamily="18" charset="0"/>
                            <a:cs typeface="Sabon Next LT" panose="02000500000000000000" pitchFamily="2" charset="0"/>
                          </a:rPr>
                          <m:t>𝟏</m:t>
                        </m:r>
                        <m:r>
                          <a:rPr lang="en-US" sz="2400" b="1" i="1">
                            <a:latin typeface="Cambria Math" panose="02040503050406030204" pitchFamily="18" charset="0"/>
                            <a:cs typeface="Sabon Next LT" panose="02000500000000000000" pitchFamily="2" charset="0"/>
                          </a:rPr>
                          <m:t>−</m:t>
                        </m:r>
                        <m:f>
                          <m:fPr>
                            <m:type m:val="lin"/>
                            <m:ctrlPr>
                              <a:rPr lang="en-US" sz="2400" b="1" i="1">
                                <a:latin typeface="Cambria Math" panose="02040503050406030204" pitchFamily="18" charset="0"/>
                                <a:cs typeface="Sabon Next LT" panose="02000500000000000000" pitchFamily="2" charset="0"/>
                              </a:rPr>
                            </m:ctrlPr>
                          </m:fPr>
                          <m:num>
                            <m:r>
                              <a:rPr lang="en-US" sz="2400" b="1" i="1">
                                <a:latin typeface="Cambria Math" panose="02040503050406030204" pitchFamily="18" charset="0"/>
                                <a:ea typeface="Cambria Math" panose="02040503050406030204" pitchFamily="18" charset="0"/>
                                <a:cs typeface="Sabon Next LT" panose="02000500000000000000" pitchFamily="2" charset="0"/>
                              </a:rPr>
                              <m:t>𝜶</m:t>
                            </m:r>
                          </m:num>
                          <m:den>
                            <m:r>
                              <a:rPr lang="en-US" sz="2400" b="1" i="1">
                                <a:latin typeface="Cambria Math" panose="02040503050406030204" pitchFamily="18" charset="0"/>
                                <a:cs typeface="Sabon Next LT" panose="02000500000000000000" pitchFamily="2" charset="0"/>
                              </a:rPr>
                              <m:t>𝟐</m:t>
                            </m:r>
                          </m:den>
                        </m:f>
                      </m:sub>
                    </m:sSub>
                    <m:r>
                      <a:rPr lang="en-US" sz="2400" i="1">
                        <a:latin typeface="Cambria Math" panose="02040503050406030204" pitchFamily="18" charset="0"/>
                        <a:cs typeface="Sabon Next LT" panose="02000500000000000000" pitchFamily="2" charset="0"/>
                      </a:rPr>
                      <m:t>=</m:t>
                    </m:r>
                  </m:oMath>
                </a14:m>
                <a:r>
                  <a:rPr lang="en-US" sz="2400" dirty="0">
                    <a:latin typeface="Times New Roman" panose="02020603050405020304" pitchFamily="18" charset="0"/>
                    <a:cs typeface="Times New Roman" panose="02020603050405020304" pitchFamily="18" charset="0"/>
                  </a:rPr>
                  <a:t> Value of the normal deviate at considered level of confidence</a:t>
                </a:r>
              </a:p>
              <a:p>
                <a:pPr algn="just">
                  <a:lnSpc>
                    <a:spcPct val="120000"/>
                  </a:lnSpc>
                  <a:buClr>
                    <a:srgbClr val="0070C0"/>
                  </a:buClr>
                </a:pPr>
                <a14:m>
                  <m:oMath xmlns:m="http://schemas.openxmlformats.org/officeDocument/2006/math">
                    <m:sSub>
                      <m:sSubPr>
                        <m:ctrlPr>
                          <a:rPr lang="en-US" sz="2400" b="1" i="1">
                            <a:latin typeface="Cambria Math" panose="02040503050406030204" pitchFamily="18" charset="0"/>
                            <a:cs typeface="Sabon Next LT" panose="02000500000000000000" pitchFamily="2" charset="0"/>
                          </a:rPr>
                        </m:ctrlPr>
                      </m:sSubPr>
                      <m:e>
                        <m:r>
                          <a:rPr lang="en-US" sz="2400" b="1" i="1">
                            <a:latin typeface="Cambria Math" panose="02040503050406030204" pitchFamily="18" charset="0"/>
                            <a:cs typeface="Sabon Next LT" panose="02000500000000000000" pitchFamily="2" charset="0"/>
                          </a:rPr>
                          <m:t>𝒁</m:t>
                        </m:r>
                      </m:e>
                      <m:sub>
                        <m:r>
                          <a:rPr lang="en-US" sz="2400" b="1" i="1">
                            <a:latin typeface="Cambria Math" panose="02040503050406030204" pitchFamily="18" charset="0"/>
                            <a:cs typeface="Sabon Next LT" panose="02000500000000000000" pitchFamily="2" charset="0"/>
                          </a:rPr>
                          <m:t>𝟏</m:t>
                        </m:r>
                        <m:r>
                          <a:rPr lang="en-US" sz="2400" b="1" i="1">
                            <a:latin typeface="Cambria Math" panose="02040503050406030204" pitchFamily="18" charset="0"/>
                            <a:cs typeface="Sabon Next LT" panose="02000500000000000000" pitchFamily="2" charset="0"/>
                          </a:rPr>
                          <m:t>−</m:t>
                        </m:r>
                        <m:r>
                          <a:rPr lang="en-US" sz="2400" b="1" i="1">
                            <a:latin typeface="Cambria Math" panose="02040503050406030204" pitchFamily="18" charset="0"/>
                            <a:ea typeface="Cambria Math" panose="02040503050406030204" pitchFamily="18" charset="0"/>
                            <a:cs typeface="Sabon Next LT" panose="02000500000000000000" pitchFamily="2" charset="0"/>
                          </a:rPr>
                          <m:t>𝜷</m:t>
                        </m:r>
                      </m:sub>
                    </m:sSub>
                    <m:r>
                      <a:rPr lang="en-US" sz="2400" i="1">
                        <a:latin typeface="Cambria Math" panose="02040503050406030204" pitchFamily="18" charset="0"/>
                        <a:ea typeface="Cambria Math" panose="02040503050406030204" pitchFamily="18" charset="0"/>
                        <a:cs typeface="Sabon Next LT" panose="02000500000000000000" pitchFamily="2" charset="0"/>
                      </a:rPr>
                      <m:t>=</m:t>
                    </m:r>
                  </m:oMath>
                </a14:m>
                <a:r>
                  <a:rPr lang="en-US" sz="2400" dirty="0">
                    <a:latin typeface="Times New Roman" panose="02020603050405020304" pitchFamily="18" charset="0"/>
                    <a:cs typeface="Times New Roman" panose="02020603050405020304" pitchFamily="18" charset="0"/>
                  </a:rPr>
                  <a:t> Value of the normal deviate at considered power of the study</a:t>
                </a:r>
                <a:endParaRPr lang="en-US" sz="2400" b="1" i="1" dirty="0">
                  <a:latin typeface="Cambria Math" panose="02040503050406030204" pitchFamily="18" charset="0"/>
                  <a:cs typeface="Sabon Next LT" panose="02000500000000000000" pitchFamily="2" charset="0"/>
                </a:endParaRPr>
              </a:p>
              <a:p>
                <a:pPr>
                  <a:buClr>
                    <a:srgbClr val="0070C0"/>
                  </a:buClr>
                </a:pPr>
                <a14:m>
                  <m:oMath xmlns:m="http://schemas.openxmlformats.org/officeDocument/2006/math">
                    <m:r>
                      <a:rPr lang="en-US" sz="2400" b="1" i="1">
                        <a:latin typeface="Cambria Math" panose="02040503050406030204" pitchFamily="18" charset="0"/>
                        <a:cs typeface="Sabon Next LT" panose="02000500000000000000" pitchFamily="2" charset="0"/>
                      </a:rPr>
                      <m:t>𝒑</m:t>
                    </m:r>
                    <m:r>
                      <a:rPr lang="en-US" sz="2400" i="1">
                        <a:latin typeface="Cambria Math" panose="02040503050406030204" pitchFamily="18" charset="0"/>
                        <a:cs typeface="Sabon Next LT" panose="02000500000000000000" pitchFamily="2" charset="0"/>
                      </a:rPr>
                      <m:t>=</m:t>
                    </m:r>
                  </m:oMath>
                </a14:m>
                <a:r>
                  <a:rPr lang="en-US" sz="2400" dirty="0">
                    <a:latin typeface="Times New Roman" panose="02020603050405020304" pitchFamily="18" charset="0"/>
                    <a:cs typeface="Times New Roman" panose="02020603050405020304" pitchFamily="18" charset="0"/>
                  </a:rPr>
                  <a:t> Expected proportion of the event in the study group</a:t>
                </a:r>
              </a:p>
              <a:p>
                <a:pPr lvl="0">
                  <a:lnSpc>
                    <a:spcPct val="100000"/>
                  </a:lnSpc>
                  <a:spcBef>
                    <a:spcPts val="0"/>
                  </a:spcBef>
                  <a:buClr>
                    <a:srgbClr val="0070C0"/>
                  </a:buClr>
                  <a:defRPr/>
                </a:pPr>
                <a14:m>
                  <m:oMath xmlns:m="http://schemas.openxmlformats.org/officeDocument/2006/math">
                    <m:sSub>
                      <m:sSubPr>
                        <m:ctrlPr>
                          <a:rPr lang="en-US" sz="2400" b="1" i="1">
                            <a:latin typeface="Cambria Math" panose="02040503050406030204" pitchFamily="18" charset="0"/>
                          </a:rPr>
                        </m:ctrlPr>
                      </m:sSubPr>
                      <m:e>
                        <m:r>
                          <a:rPr lang="en-US" sz="2400" b="1" i="1">
                            <a:latin typeface="Cambria Math" panose="02040503050406030204" pitchFamily="18" charset="0"/>
                          </a:rPr>
                          <m:t>𝒑</m:t>
                        </m:r>
                      </m:e>
                      <m:sub>
                        <m:r>
                          <a:rPr lang="en-US" sz="2400" b="1" i="1">
                            <a:latin typeface="Cambria Math" panose="02040503050406030204" pitchFamily="18" charset="0"/>
                          </a:rPr>
                          <m:t>𝟏</m:t>
                        </m:r>
                      </m:sub>
                    </m:sSub>
                    <m:r>
                      <a:rPr lang="en-IN" sz="2400" b="1" i="1" smtClean="0">
                        <a:latin typeface="Cambria Math" panose="02040503050406030204" pitchFamily="18" charset="0"/>
                      </a:rPr>
                      <m:t>= </m:t>
                    </m:r>
                  </m:oMath>
                </a14:m>
                <a:r>
                  <a:rPr lang="en-US" sz="2400" dirty="0">
                    <a:latin typeface="Times New Roman" panose="02020603050405020304" pitchFamily="18" charset="0"/>
                    <a:cs typeface="Times New Roman" panose="02020603050405020304" pitchFamily="18" charset="0"/>
                  </a:rPr>
                  <a:t>Expected proportion of the event in the study group 1</a:t>
                </a:r>
              </a:p>
              <a:p>
                <a:pPr lvl="0">
                  <a:lnSpc>
                    <a:spcPct val="100000"/>
                  </a:lnSpc>
                  <a:spcBef>
                    <a:spcPts val="0"/>
                  </a:spcBef>
                  <a:buClr>
                    <a:srgbClr val="0070C0"/>
                  </a:buClr>
                  <a:defRPr/>
                </a:pPr>
                <a14:m>
                  <m:oMath xmlns:m="http://schemas.openxmlformats.org/officeDocument/2006/math">
                    <m:sSub>
                      <m:sSubPr>
                        <m:ctrlPr>
                          <a:rPr lang="en-US" sz="2400" b="1" i="1">
                            <a:latin typeface="Cambria Math" panose="02040503050406030204" pitchFamily="18" charset="0"/>
                          </a:rPr>
                        </m:ctrlPr>
                      </m:sSubPr>
                      <m:e>
                        <m:r>
                          <a:rPr lang="en-US" sz="2400" b="1" i="1">
                            <a:latin typeface="Cambria Math" panose="02040503050406030204" pitchFamily="18" charset="0"/>
                          </a:rPr>
                          <m:t>𝒑</m:t>
                        </m:r>
                      </m:e>
                      <m:sub>
                        <m:r>
                          <a:rPr lang="en-US" sz="2400" b="1">
                            <a:latin typeface="Cambria Math" panose="02040503050406030204" pitchFamily="18" charset="0"/>
                          </a:rPr>
                          <m:t>𝟐</m:t>
                        </m:r>
                      </m:sub>
                    </m:sSub>
                    <m:r>
                      <a:rPr lang="en-US" sz="2400" i="1">
                        <a:latin typeface="Cambria Math" panose="02040503050406030204" pitchFamily="18" charset="0"/>
                      </a:rPr>
                      <m:t>=</m:t>
                    </m:r>
                    <m:r>
                      <a:rPr lang="en-IN" sz="2400" b="0" i="1" smtClean="0">
                        <a:latin typeface="Cambria Math" panose="02040503050406030204" pitchFamily="18" charset="0"/>
                      </a:rPr>
                      <m:t> </m:t>
                    </m:r>
                  </m:oMath>
                </a14:m>
                <a:r>
                  <a:rPr lang="en-US" sz="2400" dirty="0">
                    <a:latin typeface="Times New Roman" panose="02020603050405020304" pitchFamily="18" charset="0"/>
                    <a:cs typeface="Times New Roman" panose="02020603050405020304" pitchFamily="18" charset="0"/>
                  </a:rPr>
                  <a:t>Expected proportion of the event in the study group 2</a:t>
                </a:r>
              </a:p>
              <a:p>
                <a:pPr marL="0" indent="0">
                  <a:buNone/>
                </a:pPr>
                <a:endParaRPr lang="en-IN" dirty="0"/>
              </a:p>
            </p:txBody>
          </p:sp>
        </mc:Choice>
        <mc:Fallback xmlns="">
          <p:sp>
            <p:nvSpPr>
              <p:cNvPr id="3" name="Content Placeholder 2">
                <a:extLst>
                  <a:ext uri="{FF2B5EF4-FFF2-40B4-BE49-F238E27FC236}">
                    <a16:creationId xmlns:a16="http://schemas.microsoft.com/office/drawing/2014/main" id="{7D4545AC-2CF4-47A5-CEDD-18FC818DB695}"/>
                  </a:ext>
                </a:extLst>
              </p:cNvPr>
              <p:cNvSpPr>
                <a:spLocks noGrp="1" noRot="1" noChangeAspect="1" noMove="1" noResize="1" noEditPoints="1" noAdjustHandles="1" noChangeArrowheads="1" noChangeShapeType="1" noTextEdit="1"/>
              </p:cNvSpPr>
              <p:nvPr>
                <p:ph idx="1"/>
              </p:nvPr>
            </p:nvSpPr>
            <p:spPr>
              <a:xfrm>
                <a:off x="838199" y="1825625"/>
                <a:ext cx="10704871" cy="4761988"/>
              </a:xfrm>
              <a:blipFill>
                <a:blip r:embed="rId2"/>
                <a:stretch>
                  <a:fillRect l="-968" t="-2813"/>
                </a:stretch>
              </a:blipFill>
              <a:ln>
                <a:noFill/>
              </a:ln>
            </p:spPr>
            <p:txBody>
              <a:bodyPr/>
              <a:lstStyle/>
              <a:p>
                <a:r>
                  <a:rPr lang="en-IN">
                    <a:noFill/>
                  </a:rPr>
                  <a:t> </a:t>
                </a:r>
              </a:p>
            </p:txBody>
          </p:sp>
        </mc:Fallback>
      </mc:AlternateContent>
      <p:sp>
        <p:nvSpPr>
          <p:cNvPr id="4" name="Rectangle 3">
            <a:extLst>
              <a:ext uri="{FF2B5EF4-FFF2-40B4-BE49-F238E27FC236}">
                <a16:creationId xmlns:a16="http://schemas.microsoft.com/office/drawing/2014/main" id="{211BE301-D6A4-C94D-1454-B9C39370B354}"/>
              </a:ext>
            </a:extLst>
          </p:cNvPr>
          <p:cNvSpPr/>
          <p:nvPr/>
        </p:nvSpPr>
        <p:spPr>
          <a:xfrm>
            <a:off x="0" y="0"/>
            <a:ext cx="12192000" cy="6858000"/>
          </a:xfrm>
          <a:prstGeom prst="rect">
            <a:avLst/>
          </a:prstGeom>
          <a:noFill/>
          <a:ln w="76200">
            <a:solidFill>
              <a:schemeClr val="accent4">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180A1814-B2BC-BE29-5227-FC516A896129}"/>
              </a:ext>
            </a:extLst>
          </p:cNvPr>
          <p:cNvSpPr txBox="1"/>
          <p:nvPr/>
        </p:nvSpPr>
        <p:spPr>
          <a:xfrm>
            <a:off x="9700178" y="137802"/>
            <a:ext cx="2320412" cy="369332"/>
          </a:xfrm>
          <a:prstGeom prst="rect">
            <a:avLst/>
          </a:prstGeom>
          <a:noFill/>
          <a:ln>
            <a:noFill/>
          </a:ln>
        </p:spPr>
        <p:txBody>
          <a:bodyPr wrap="square" rtlCol="0">
            <a:spAutoFit/>
          </a:bodyPr>
          <a:lstStyle/>
          <a:p>
            <a:r>
              <a:rPr lang="en-IN" dirty="0">
                <a:latin typeface="Times New Roman" panose="02020603050405020304" pitchFamily="18" charset="0"/>
                <a:cs typeface="Times New Roman" panose="02020603050405020304" pitchFamily="18" charset="0"/>
              </a:rPr>
              <a:t>Cross Sectional Study</a:t>
            </a:r>
          </a:p>
        </p:txBody>
      </p:sp>
    </p:spTree>
    <p:extLst>
      <p:ext uri="{BB962C8B-B14F-4D97-AF65-F5344CB8AC3E}">
        <p14:creationId xmlns:p14="http://schemas.microsoft.com/office/powerpoint/2010/main" val="16055504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44DFAAD-9C54-0691-9F46-D4F01141727E}"/>
                  </a:ext>
                </a:extLst>
              </p:cNvPr>
              <p:cNvSpPr>
                <a:spLocks noGrp="1"/>
              </p:cNvSpPr>
              <p:nvPr>
                <p:ph idx="1"/>
              </p:nvPr>
            </p:nvSpPr>
            <p:spPr>
              <a:xfrm>
                <a:off x="668594" y="294968"/>
                <a:ext cx="10982632" cy="6467698"/>
              </a:xfrm>
              <a:noFill/>
              <a:ln>
                <a:noFill/>
              </a:ln>
            </p:spPr>
            <p:txBody>
              <a:bodyPr/>
              <a:lstStyle/>
              <a:p>
                <a:pPr marL="0" indent="0" algn="just">
                  <a:lnSpc>
                    <a:spcPct val="150000"/>
                  </a:lnSpc>
                  <a:buNone/>
                </a:pPr>
                <a:r>
                  <a:rPr lang="en-US" sz="2000" b="1" dirty="0">
                    <a:latin typeface="Times New Roman" panose="02020603050405020304" pitchFamily="18" charset="0"/>
                    <a:cs typeface="Times New Roman" panose="02020603050405020304" pitchFamily="18" charset="0"/>
                  </a:rPr>
                  <a:t>Q4. </a:t>
                </a:r>
                <a:r>
                  <a:rPr lang="en-US" sz="2000" dirty="0">
                    <a:latin typeface="Times New Roman" panose="02020603050405020304" pitchFamily="18" charset="0"/>
                    <a:cs typeface="Times New Roman" panose="02020603050405020304" pitchFamily="18" charset="0"/>
                  </a:rPr>
                  <a:t>Children attending public schools have expected dental problem among them as 80%. In another group of children attending government/municipal corporation schools, 70% are expected to have this problem. How many children should be included from each group to determine whether this difference is significant at 5% level if we wish to have 80% chance of detecting the difference if it is real?  </a:t>
                </a:r>
                <a:endParaRPr lang="en-US" sz="2000" b="1" dirty="0">
                  <a:latin typeface="Times New Roman" panose="02020603050405020304" pitchFamily="18" charset="0"/>
                  <a:cs typeface="Times New Roman" panose="02020603050405020304" pitchFamily="18" charset="0"/>
                </a:endParaRPr>
              </a:p>
              <a:p>
                <a:pPr marL="0" indent="0" algn="just">
                  <a:lnSpc>
                    <a:spcPct val="150000"/>
                  </a:lnSpc>
                  <a:buNone/>
                </a:pPr>
                <a:r>
                  <a:rPr lang="en-US" sz="2000" b="1" dirty="0">
                    <a:latin typeface="Times New Roman" panose="02020603050405020304" pitchFamily="18" charset="0"/>
                    <a:cs typeface="Times New Roman" panose="02020603050405020304" pitchFamily="18" charset="0"/>
                  </a:rPr>
                  <a:t>Cal</a:t>
                </a:r>
                <a:r>
                  <a:rPr lang="en-US" sz="2000" dirty="0">
                    <a:latin typeface="Times New Roman" panose="02020603050405020304" pitchFamily="18" charset="0"/>
                    <a:cs typeface="Times New Roman" panose="02020603050405020304" pitchFamily="18" charset="0"/>
                  </a:rPr>
                  <a:t>. We have,  </a:t>
                </a:r>
                <a14:m>
                  <m:oMath xmlns:m="http://schemas.openxmlformats.org/officeDocument/2006/math">
                    <m:sSub>
                      <m:sSubPr>
                        <m:ctrlPr>
                          <a:rPr lang="en-US" sz="2000" i="1">
                            <a:latin typeface="Cambria Math" panose="02040503050406030204" pitchFamily="18" charset="0"/>
                            <a:cs typeface="Times New Roman" panose="02020603050405020304" pitchFamily="18" charset="0"/>
                          </a:rPr>
                        </m:ctrlPr>
                      </m:sSubPr>
                      <m:e>
                        <m:r>
                          <a:rPr lang="en-US" sz="2000" i="1">
                            <a:latin typeface="Cambria Math" panose="02040503050406030204" pitchFamily="18" charset="0"/>
                            <a:cs typeface="Times New Roman" panose="02020603050405020304" pitchFamily="18" charset="0"/>
                          </a:rPr>
                          <m:t>𝑝</m:t>
                        </m:r>
                      </m:e>
                      <m:sub>
                        <m:r>
                          <a:rPr lang="en-US" sz="2000" i="1">
                            <a:latin typeface="Cambria Math" panose="02040503050406030204" pitchFamily="18" charset="0"/>
                            <a:cs typeface="Times New Roman" panose="02020603050405020304" pitchFamily="18" charset="0"/>
                          </a:rPr>
                          <m:t>1</m:t>
                        </m:r>
                      </m:sub>
                    </m:sSub>
                    <m:r>
                      <a:rPr lang="en-US" sz="2000" i="1">
                        <a:latin typeface="Cambria Math" panose="02040503050406030204" pitchFamily="18" charset="0"/>
                        <a:cs typeface="Times New Roman" panose="02020603050405020304" pitchFamily="18" charset="0"/>
                      </a:rPr>
                      <m:t>=0.8,</m:t>
                    </m:r>
                    <m:sSub>
                      <m:sSubPr>
                        <m:ctrlPr>
                          <a:rPr lang="en-US" sz="2000" i="1">
                            <a:latin typeface="Cambria Math" panose="02040503050406030204" pitchFamily="18" charset="0"/>
                            <a:cs typeface="Times New Roman" panose="02020603050405020304" pitchFamily="18" charset="0"/>
                          </a:rPr>
                        </m:ctrlPr>
                      </m:sSubPr>
                      <m:e>
                        <m:r>
                          <a:rPr lang="en-US" sz="2000" i="1">
                            <a:latin typeface="Cambria Math" panose="02040503050406030204" pitchFamily="18" charset="0"/>
                            <a:cs typeface="Times New Roman" panose="02020603050405020304" pitchFamily="18" charset="0"/>
                          </a:rPr>
                          <m:t>𝑝</m:t>
                        </m:r>
                      </m:e>
                      <m:sub>
                        <m:r>
                          <a:rPr lang="en-US" sz="2000" i="1">
                            <a:latin typeface="Cambria Math" panose="02040503050406030204" pitchFamily="18" charset="0"/>
                            <a:cs typeface="Times New Roman" panose="02020603050405020304" pitchFamily="18" charset="0"/>
                          </a:rPr>
                          <m:t>2</m:t>
                        </m:r>
                      </m:sub>
                    </m:sSub>
                    <m:r>
                      <a:rPr lang="en-US" sz="2000" i="1">
                        <a:latin typeface="Cambria Math" panose="02040503050406030204" pitchFamily="18" charset="0"/>
                        <a:cs typeface="Times New Roman" panose="02020603050405020304" pitchFamily="18" charset="0"/>
                      </a:rPr>
                      <m:t>=0.7     ⇒</m:t>
                    </m:r>
                    <m:r>
                      <a:rPr lang="en-US" sz="2000" i="1">
                        <a:latin typeface="Cambria Math" panose="02040503050406030204" pitchFamily="18" charset="0"/>
                        <a:cs typeface="Times New Roman" panose="02020603050405020304" pitchFamily="18" charset="0"/>
                      </a:rPr>
                      <m:t>𝑝</m:t>
                    </m:r>
                    <m:r>
                      <a:rPr lang="en-US" sz="2000" i="1">
                        <a:latin typeface="Cambria Math" panose="02040503050406030204" pitchFamily="18" charset="0"/>
                        <a:cs typeface="Times New Roman" panose="02020603050405020304" pitchFamily="18" charset="0"/>
                      </a:rPr>
                      <m:t>= </m:t>
                    </m:r>
                    <m:f>
                      <m:fPr>
                        <m:ctrlPr>
                          <a:rPr lang="en-US" sz="2000" i="1">
                            <a:latin typeface="Cambria Math" panose="02040503050406030204" pitchFamily="18" charset="0"/>
                            <a:cs typeface="Times New Roman" panose="02020603050405020304" pitchFamily="18" charset="0"/>
                          </a:rPr>
                        </m:ctrlPr>
                      </m:fPr>
                      <m:num>
                        <m:sSub>
                          <m:sSubPr>
                            <m:ctrlPr>
                              <a:rPr lang="en-US" sz="2000" i="1">
                                <a:latin typeface="Cambria Math" panose="02040503050406030204" pitchFamily="18" charset="0"/>
                                <a:cs typeface="Times New Roman" panose="02020603050405020304" pitchFamily="18" charset="0"/>
                              </a:rPr>
                            </m:ctrlPr>
                          </m:sSubPr>
                          <m:e>
                            <m:r>
                              <a:rPr lang="en-US" sz="2000" i="1">
                                <a:latin typeface="Cambria Math" panose="02040503050406030204" pitchFamily="18" charset="0"/>
                                <a:cs typeface="Times New Roman" panose="02020603050405020304" pitchFamily="18" charset="0"/>
                              </a:rPr>
                              <m:t>𝑝</m:t>
                            </m:r>
                          </m:e>
                          <m:sub>
                            <m:r>
                              <a:rPr lang="en-US" sz="2000" i="1">
                                <a:latin typeface="Cambria Math" panose="02040503050406030204" pitchFamily="18" charset="0"/>
                                <a:cs typeface="Times New Roman" panose="02020603050405020304" pitchFamily="18" charset="0"/>
                              </a:rPr>
                              <m:t>1</m:t>
                            </m:r>
                          </m:sub>
                        </m:sSub>
                        <m:r>
                          <a:rPr lang="en-US" sz="2000" i="1">
                            <a:latin typeface="Cambria Math" panose="02040503050406030204" pitchFamily="18" charset="0"/>
                            <a:cs typeface="Times New Roman" panose="02020603050405020304" pitchFamily="18" charset="0"/>
                          </a:rPr>
                          <m:t>+</m:t>
                        </m:r>
                        <m:sSub>
                          <m:sSubPr>
                            <m:ctrlPr>
                              <a:rPr lang="en-US" sz="2000" i="1">
                                <a:latin typeface="Cambria Math" panose="02040503050406030204" pitchFamily="18" charset="0"/>
                                <a:cs typeface="Times New Roman" panose="02020603050405020304" pitchFamily="18" charset="0"/>
                              </a:rPr>
                            </m:ctrlPr>
                          </m:sSubPr>
                          <m:e>
                            <m:r>
                              <a:rPr lang="en-US" sz="2000" i="1">
                                <a:latin typeface="Cambria Math" panose="02040503050406030204" pitchFamily="18" charset="0"/>
                                <a:cs typeface="Times New Roman" panose="02020603050405020304" pitchFamily="18" charset="0"/>
                              </a:rPr>
                              <m:t>𝑝</m:t>
                            </m:r>
                          </m:e>
                          <m:sub>
                            <m:r>
                              <a:rPr lang="en-US" sz="2000" i="1">
                                <a:latin typeface="Cambria Math" panose="02040503050406030204" pitchFamily="18" charset="0"/>
                                <a:cs typeface="Times New Roman" panose="02020603050405020304" pitchFamily="18" charset="0"/>
                              </a:rPr>
                              <m:t>2</m:t>
                            </m:r>
                          </m:sub>
                        </m:sSub>
                      </m:num>
                      <m:den>
                        <m:r>
                          <a:rPr lang="en-US" sz="2000" i="1">
                            <a:latin typeface="Cambria Math" panose="02040503050406030204" pitchFamily="18" charset="0"/>
                            <a:cs typeface="Times New Roman" panose="02020603050405020304" pitchFamily="18" charset="0"/>
                          </a:rPr>
                          <m:t>2</m:t>
                        </m:r>
                      </m:den>
                    </m:f>
                    <m:r>
                      <a:rPr lang="en-US" sz="2000" i="1">
                        <a:latin typeface="Cambria Math" panose="02040503050406030204" pitchFamily="18" charset="0"/>
                        <a:cs typeface="Times New Roman" panose="02020603050405020304" pitchFamily="18" charset="0"/>
                      </a:rPr>
                      <m:t>= </m:t>
                    </m:r>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cs typeface="Times New Roman" panose="02020603050405020304" pitchFamily="18" charset="0"/>
                          </a:rPr>
                          <m:t>0.8+0.7</m:t>
                        </m:r>
                      </m:num>
                      <m:den>
                        <m:r>
                          <a:rPr lang="en-US" sz="2000" i="1">
                            <a:latin typeface="Cambria Math" panose="02040503050406030204" pitchFamily="18" charset="0"/>
                            <a:cs typeface="Times New Roman" panose="02020603050405020304" pitchFamily="18" charset="0"/>
                          </a:rPr>
                          <m:t>2</m:t>
                        </m:r>
                      </m:den>
                    </m:f>
                    <m:r>
                      <a:rPr lang="en-US" sz="2000" i="1">
                        <a:latin typeface="Cambria Math" panose="02040503050406030204" pitchFamily="18" charset="0"/>
                        <a:cs typeface="Times New Roman" panose="02020603050405020304" pitchFamily="18" charset="0"/>
                      </a:rPr>
                      <m:t>=0.75 </m:t>
                    </m:r>
                  </m:oMath>
                </a14:m>
                <a:endParaRPr lang="en-US" sz="2000" dirty="0">
                  <a:latin typeface="Times New Roman" panose="02020603050405020304" pitchFamily="18" charset="0"/>
                  <a:cs typeface="Times New Roman" panose="02020603050405020304" pitchFamily="18" charset="0"/>
                </a:endParaRPr>
              </a:p>
              <a:p>
                <a:endParaRPr lang="en-IN" dirty="0"/>
              </a:p>
            </p:txBody>
          </p:sp>
        </mc:Choice>
        <mc:Fallback xmlns="">
          <p:sp>
            <p:nvSpPr>
              <p:cNvPr id="3" name="Content Placeholder 2">
                <a:extLst>
                  <a:ext uri="{FF2B5EF4-FFF2-40B4-BE49-F238E27FC236}">
                    <a16:creationId xmlns:a16="http://schemas.microsoft.com/office/drawing/2014/main" id="{344DFAAD-9C54-0691-9F46-D4F01141727E}"/>
                  </a:ext>
                </a:extLst>
              </p:cNvPr>
              <p:cNvSpPr>
                <a:spLocks noGrp="1" noRot="1" noChangeAspect="1" noMove="1" noResize="1" noEditPoints="1" noAdjustHandles="1" noChangeArrowheads="1" noChangeShapeType="1" noTextEdit="1"/>
              </p:cNvSpPr>
              <p:nvPr>
                <p:ph idx="1"/>
              </p:nvPr>
            </p:nvSpPr>
            <p:spPr>
              <a:xfrm>
                <a:off x="668594" y="294968"/>
                <a:ext cx="10982632" cy="6467698"/>
              </a:xfrm>
              <a:blipFill>
                <a:blip r:embed="rId2"/>
                <a:stretch>
                  <a:fillRect l="-611" r="-555"/>
                </a:stretch>
              </a:blipFill>
              <a:ln>
                <a:no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A587194-2EFD-D83D-3F6A-37B80EB8E7B6}"/>
                  </a:ext>
                </a:extLst>
              </p:cNvPr>
              <p:cNvSpPr txBox="1"/>
              <p:nvPr/>
            </p:nvSpPr>
            <p:spPr>
              <a:xfrm>
                <a:off x="914400" y="3005932"/>
                <a:ext cx="5120640" cy="3761158"/>
              </a:xfrm>
              <a:prstGeom prst="rect">
                <a:avLst/>
              </a:prstGeom>
              <a:noFill/>
              <a:ln>
                <a:solidFill>
                  <a:schemeClr val="tx1"/>
                </a:solidFill>
              </a:ln>
            </p:spPr>
            <p:txBody>
              <a:bodyPr wrap="square" rtlCol="0">
                <a:spAutoFit/>
              </a:bodyPr>
              <a:lstStyle/>
              <a:p>
                <a:pPr algn="just">
                  <a:lnSpc>
                    <a:spcPct val="150000"/>
                  </a:lnSpc>
                </a:pPr>
                <a:r>
                  <a:rPr lang="en-US" b="1" dirty="0">
                    <a:latin typeface="Times New Roman" panose="02020603050405020304" pitchFamily="18" charset="0"/>
                    <a:cs typeface="Times New Roman" panose="02020603050405020304" pitchFamily="18" charset="0"/>
                  </a:rPr>
                  <a:t>(a). For a two-sided test:</a:t>
                </a:r>
                <a:endParaRPr lang="en-US" b="1" i="1" dirty="0">
                  <a:latin typeface="Cambria Math" panose="02040503050406030204" pitchFamily="18" charset="0"/>
                  <a:cs typeface="Sabon Next LT" panose="02000500000000000000" pitchFamily="2" charset="0"/>
                </a:endParaRPr>
              </a:p>
              <a:p>
                <a:pPr algn="just">
                  <a:lnSpc>
                    <a:spcPct val="150000"/>
                  </a:lnSpc>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cs typeface="Sabon Next LT" panose="02000500000000000000" pitchFamily="2" charset="0"/>
                        </a:rPr>
                        <m:t>𝑛</m:t>
                      </m:r>
                      <m:r>
                        <a:rPr lang="en-US" sz="1600" i="1">
                          <a:latin typeface="Cambria Math" panose="02040503050406030204" pitchFamily="18" charset="0"/>
                          <a:cs typeface="Sabon Next LT" panose="02000500000000000000" pitchFamily="2" charset="0"/>
                        </a:rPr>
                        <m:t>=</m:t>
                      </m:r>
                      <m:f>
                        <m:fPr>
                          <m:ctrlPr>
                            <a:rPr lang="en-US" sz="1600" i="1">
                              <a:latin typeface="Cambria Math" panose="02040503050406030204" pitchFamily="18" charset="0"/>
                            </a:rPr>
                          </m:ctrlPr>
                        </m:fPr>
                        <m:num>
                          <m:sSup>
                            <m:sSupPr>
                              <m:ctrlPr>
                                <a:rPr lang="en-US" sz="1600" i="1">
                                  <a:latin typeface="Cambria Math" panose="02040503050406030204" pitchFamily="18" charset="0"/>
                                </a:rPr>
                              </m:ctrlPr>
                            </m:sSupPr>
                            <m:e>
                              <m:d>
                                <m:dPr>
                                  <m:begChr m:val="["/>
                                  <m:endChr m:val="]"/>
                                  <m:ctrlPr>
                                    <a:rPr lang="en-US" sz="1600" i="1">
                                      <a:latin typeface="Cambria Math" panose="02040503050406030204" pitchFamily="18" charset="0"/>
                                    </a:rPr>
                                  </m:ctrlPr>
                                </m:dPr>
                                <m:e>
                                  <m:eqArr>
                                    <m:eqArrPr>
                                      <m:ctrlPr>
                                        <a:rPr lang="en-US" sz="1600" i="1">
                                          <a:latin typeface="Cambria Math" panose="02040503050406030204" pitchFamily="18" charset="0"/>
                                        </a:rPr>
                                      </m:ctrlPr>
                                    </m:eqArrPr>
                                    <m:e>
                                      <m:sSub>
                                        <m:sSubPr>
                                          <m:ctrlPr>
                                            <a:rPr lang="en-US" sz="1600" i="1">
                                              <a:latin typeface="Cambria Math" panose="02040503050406030204" pitchFamily="18" charset="0"/>
                                            </a:rPr>
                                          </m:ctrlPr>
                                        </m:sSubPr>
                                        <m:e>
                                          <m:r>
                                            <a:rPr lang="en-US" sz="1600">
                                              <a:latin typeface="Cambria Math" panose="02040503050406030204" pitchFamily="18" charset="0"/>
                                            </a:rPr>
                                            <m:t>𝑍</m:t>
                                          </m:r>
                                        </m:e>
                                        <m:sub>
                                          <m:r>
                                            <a:rPr lang="en-US" sz="1600">
                                              <a:latin typeface="Cambria Math" panose="02040503050406030204" pitchFamily="18" charset="0"/>
                                            </a:rPr>
                                            <m:t>1−</m:t>
                                          </m:r>
                                          <m:f>
                                            <m:fPr>
                                              <m:type m:val="lin"/>
                                              <m:ctrlPr>
                                                <a:rPr lang="en-US" sz="1600" i="1">
                                                  <a:latin typeface="Cambria Math" panose="02040503050406030204" pitchFamily="18" charset="0"/>
                                                </a:rPr>
                                              </m:ctrlPr>
                                            </m:fPr>
                                            <m:num>
                                              <m:r>
                                                <a:rPr lang="en-US" sz="1600">
                                                  <a:latin typeface="Cambria Math" panose="02040503050406030204" pitchFamily="18" charset="0"/>
                                                </a:rPr>
                                                <m:t>𝛼</m:t>
                                              </m:r>
                                            </m:num>
                                            <m:den>
                                              <m:r>
                                                <a:rPr lang="en-US" sz="1600">
                                                  <a:latin typeface="Cambria Math" panose="02040503050406030204" pitchFamily="18" charset="0"/>
                                                </a:rPr>
                                                <m:t>2</m:t>
                                              </m:r>
                                            </m:den>
                                          </m:f>
                                        </m:sub>
                                      </m:sSub>
                                      <m:rad>
                                        <m:radPr>
                                          <m:degHide m:val="on"/>
                                          <m:ctrlPr>
                                            <a:rPr lang="en-US" sz="1600" i="1">
                                              <a:latin typeface="Cambria Math" panose="02040503050406030204" pitchFamily="18" charset="0"/>
                                            </a:rPr>
                                          </m:ctrlPr>
                                        </m:radPr>
                                        <m:deg/>
                                        <m:e>
                                          <m:r>
                                            <a:rPr lang="en-US" sz="1600">
                                              <a:latin typeface="Cambria Math" panose="02040503050406030204" pitchFamily="18" charset="0"/>
                                            </a:rPr>
                                            <m:t>2</m:t>
                                          </m:r>
                                          <m:r>
                                            <a:rPr lang="en-US" sz="1600">
                                              <a:latin typeface="Cambria Math" panose="02040503050406030204" pitchFamily="18" charset="0"/>
                                            </a:rPr>
                                            <m:t>𝑝</m:t>
                                          </m:r>
                                          <m:r>
                                            <a:rPr lang="en-US" sz="1600">
                                              <a:latin typeface="Cambria Math" panose="02040503050406030204" pitchFamily="18" charset="0"/>
                                            </a:rPr>
                                            <m:t>(1−</m:t>
                                          </m:r>
                                          <m:r>
                                            <a:rPr lang="en-US" sz="1600">
                                              <a:latin typeface="Cambria Math" panose="02040503050406030204" pitchFamily="18" charset="0"/>
                                            </a:rPr>
                                            <m:t>𝑝</m:t>
                                          </m:r>
                                          <m:r>
                                            <a:rPr lang="en-US" sz="1600">
                                              <a:latin typeface="Cambria Math" panose="02040503050406030204" pitchFamily="18" charset="0"/>
                                            </a:rPr>
                                            <m:t>)</m:t>
                                          </m:r>
                                        </m:e>
                                      </m:rad>
                                    </m:e>
                                    <m:e>
                                      <m:r>
                                        <a:rPr lang="en-US" sz="1600">
                                          <a:latin typeface="Cambria Math" panose="02040503050406030204" pitchFamily="18" charset="0"/>
                                        </a:rPr>
                                        <m:t>+ </m:t>
                                      </m:r>
                                      <m:sSub>
                                        <m:sSubPr>
                                          <m:ctrlPr>
                                            <a:rPr lang="en-US" sz="1600" i="1">
                                              <a:latin typeface="Cambria Math" panose="02040503050406030204" pitchFamily="18" charset="0"/>
                                            </a:rPr>
                                          </m:ctrlPr>
                                        </m:sSubPr>
                                        <m:e>
                                          <m:r>
                                            <a:rPr lang="en-US" sz="1600">
                                              <a:latin typeface="Cambria Math" panose="02040503050406030204" pitchFamily="18" charset="0"/>
                                            </a:rPr>
                                            <m:t>𝑍</m:t>
                                          </m:r>
                                        </m:e>
                                        <m:sub>
                                          <m:r>
                                            <a:rPr lang="en-US" sz="1600">
                                              <a:latin typeface="Cambria Math" panose="02040503050406030204" pitchFamily="18" charset="0"/>
                                            </a:rPr>
                                            <m:t>1−</m:t>
                                          </m:r>
                                          <m:r>
                                            <a:rPr lang="en-US" sz="1600">
                                              <a:latin typeface="Cambria Math" panose="02040503050406030204" pitchFamily="18" charset="0"/>
                                            </a:rPr>
                                            <m:t>𝛽</m:t>
                                          </m:r>
                                        </m:sub>
                                      </m:sSub>
                                      <m:rad>
                                        <m:radPr>
                                          <m:degHide m:val="on"/>
                                          <m:ctrlPr>
                                            <a:rPr lang="en-US" sz="1600" i="1">
                                              <a:latin typeface="Cambria Math" panose="02040503050406030204" pitchFamily="18" charset="0"/>
                                            </a:rPr>
                                          </m:ctrlPr>
                                        </m:radPr>
                                        <m:deg/>
                                        <m:e>
                                          <m:sSub>
                                            <m:sSubPr>
                                              <m:ctrlPr>
                                                <a:rPr lang="en-US" sz="1600" i="1">
                                                  <a:latin typeface="Cambria Math" panose="02040503050406030204" pitchFamily="18" charset="0"/>
                                                </a:rPr>
                                              </m:ctrlPr>
                                            </m:sSubPr>
                                            <m:e>
                                              <m:r>
                                                <a:rPr lang="en-US" sz="1600">
                                                  <a:latin typeface="Cambria Math" panose="02040503050406030204" pitchFamily="18" charset="0"/>
                                                </a:rPr>
                                                <m:t>𝑝</m:t>
                                              </m:r>
                                            </m:e>
                                            <m:sub>
                                              <m:r>
                                                <a:rPr lang="en-US" sz="1600">
                                                  <a:latin typeface="Cambria Math" panose="02040503050406030204" pitchFamily="18" charset="0"/>
                                                </a:rPr>
                                                <m:t>1</m:t>
                                              </m:r>
                                            </m:sub>
                                          </m:sSub>
                                          <m:d>
                                            <m:dPr>
                                              <m:ctrlPr>
                                                <a:rPr lang="en-US" sz="1600" i="1">
                                                  <a:latin typeface="Cambria Math" panose="02040503050406030204" pitchFamily="18" charset="0"/>
                                                </a:rPr>
                                              </m:ctrlPr>
                                            </m:dPr>
                                            <m:e>
                                              <m:r>
                                                <a:rPr lang="en-US" sz="1600">
                                                  <a:latin typeface="Cambria Math" panose="02040503050406030204" pitchFamily="18" charset="0"/>
                                                </a:rPr>
                                                <m:t>1−</m:t>
                                              </m:r>
                                              <m:sSub>
                                                <m:sSubPr>
                                                  <m:ctrlPr>
                                                    <a:rPr lang="en-US" sz="1600" i="1">
                                                      <a:latin typeface="Cambria Math" panose="02040503050406030204" pitchFamily="18" charset="0"/>
                                                    </a:rPr>
                                                  </m:ctrlPr>
                                                </m:sSubPr>
                                                <m:e>
                                                  <m:r>
                                                    <a:rPr lang="en-US" sz="1600">
                                                      <a:latin typeface="Cambria Math" panose="02040503050406030204" pitchFamily="18" charset="0"/>
                                                    </a:rPr>
                                                    <m:t>𝑝</m:t>
                                                  </m:r>
                                                </m:e>
                                                <m:sub>
                                                  <m:r>
                                                    <a:rPr lang="en-US" sz="1600">
                                                      <a:latin typeface="Cambria Math" panose="02040503050406030204" pitchFamily="18" charset="0"/>
                                                    </a:rPr>
                                                    <m:t>1</m:t>
                                                  </m:r>
                                                </m:sub>
                                              </m:sSub>
                                            </m:e>
                                          </m:d>
                                          <m:r>
                                            <a:rPr lang="en-US" sz="1600">
                                              <a:latin typeface="Cambria Math" panose="02040503050406030204" pitchFamily="18" charset="0"/>
                                            </a:rPr>
                                            <m:t>+</m:t>
                                          </m:r>
                                          <m:sSub>
                                            <m:sSubPr>
                                              <m:ctrlPr>
                                                <a:rPr lang="en-US" sz="1600" i="1">
                                                  <a:latin typeface="Cambria Math" panose="02040503050406030204" pitchFamily="18" charset="0"/>
                                                </a:rPr>
                                              </m:ctrlPr>
                                            </m:sSubPr>
                                            <m:e>
                                              <m:r>
                                                <a:rPr lang="en-US" sz="1600">
                                                  <a:latin typeface="Cambria Math" panose="02040503050406030204" pitchFamily="18" charset="0"/>
                                                </a:rPr>
                                                <m:t>𝑝</m:t>
                                              </m:r>
                                            </m:e>
                                            <m:sub>
                                              <m:r>
                                                <a:rPr lang="en-US" sz="1600">
                                                  <a:latin typeface="Cambria Math" panose="02040503050406030204" pitchFamily="18" charset="0"/>
                                                </a:rPr>
                                                <m:t>2</m:t>
                                              </m:r>
                                            </m:sub>
                                          </m:sSub>
                                          <m:r>
                                            <a:rPr lang="en-US" sz="1600">
                                              <a:latin typeface="Cambria Math" panose="02040503050406030204" pitchFamily="18" charset="0"/>
                                            </a:rPr>
                                            <m:t>(1−</m:t>
                                          </m:r>
                                          <m:sSub>
                                            <m:sSubPr>
                                              <m:ctrlPr>
                                                <a:rPr lang="en-US" sz="1600" i="1">
                                                  <a:latin typeface="Cambria Math" panose="02040503050406030204" pitchFamily="18" charset="0"/>
                                                </a:rPr>
                                              </m:ctrlPr>
                                            </m:sSubPr>
                                            <m:e>
                                              <m:r>
                                                <a:rPr lang="en-US" sz="1600">
                                                  <a:latin typeface="Cambria Math" panose="02040503050406030204" pitchFamily="18" charset="0"/>
                                                </a:rPr>
                                                <m:t>𝑝</m:t>
                                              </m:r>
                                            </m:e>
                                            <m:sub>
                                              <m:r>
                                                <a:rPr lang="en-US" sz="1600">
                                                  <a:latin typeface="Cambria Math" panose="02040503050406030204" pitchFamily="18" charset="0"/>
                                                </a:rPr>
                                                <m:t>2</m:t>
                                              </m:r>
                                            </m:sub>
                                          </m:sSub>
                                          <m:r>
                                            <a:rPr lang="en-US" sz="1600">
                                              <a:latin typeface="Cambria Math" panose="02040503050406030204" pitchFamily="18" charset="0"/>
                                            </a:rPr>
                                            <m:t>)</m:t>
                                          </m:r>
                                        </m:e>
                                      </m:rad>
                                    </m:e>
                                  </m:eqArr>
                                </m:e>
                              </m:d>
                            </m:e>
                            <m:sup>
                              <m:r>
                                <a:rPr lang="en-US" sz="1600">
                                  <a:latin typeface="Cambria Math" panose="02040503050406030204" pitchFamily="18" charset="0"/>
                                </a:rPr>
                                <m:t>2</m:t>
                              </m:r>
                            </m:sup>
                          </m:sSup>
                        </m:num>
                        <m:den>
                          <m:sSup>
                            <m:sSupPr>
                              <m:ctrlPr>
                                <a:rPr lang="en-US" sz="1600" i="1">
                                  <a:latin typeface="Cambria Math" panose="02040503050406030204" pitchFamily="18" charset="0"/>
                                </a:rPr>
                              </m:ctrlPr>
                            </m:sSupPr>
                            <m:e>
                              <m:r>
                                <a:rPr lang="en-US" sz="1600">
                                  <a:latin typeface="Cambria Math" panose="02040503050406030204" pitchFamily="18" charset="0"/>
                                </a:rPr>
                                <m:t>(</m:t>
                              </m:r>
                              <m:sSub>
                                <m:sSubPr>
                                  <m:ctrlPr>
                                    <a:rPr lang="en-US" sz="1600" i="1">
                                      <a:latin typeface="Cambria Math" panose="02040503050406030204" pitchFamily="18" charset="0"/>
                                    </a:rPr>
                                  </m:ctrlPr>
                                </m:sSubPr>
                                <m:e>
                                  <m:r>
                                    <a:rPr lang="en-US" sz="1600">
                                      <a:latin typeface="Cambria Math" panose="02040503050406030204" pitchFamily="18" charset="0"/>
                                    </a:rPr>
                                    <m:t>𝑝</m:t>
                                  </m:r>
                                </m:e>
                                <m:sub>
                                  <m:r>
                                    <a:rPr lang="en-US" sz="1600">
                                      <a:latin typeface="Cambria Math" panose="02040503050406030204" pitchFamily="18" charset="0"/>
                                    </a:rPr>
                                    <m:t>1</m:t>
                                  </m:r>
                                </m:sub>
                              </m:sSub>
                              <m:r>
                                <a:rPr lang="en-US" sz="1600">
                                  <a:latin typeface="Cambria Math" panose="02040503050406030204" pitchFamily="18" charset="0"/>
                                </a:rPr>
                                <m:t>−</m:t>
                              </m:r>
                              <m:sSub>
                                <m:sSubPr>
                                  <m:ctrlPr>
                                    <a:rPr lang="en-US" sz="1600" i="1">
                                      <a:latin typeface="Cambria Math" panose="02040503050406030204" pitchFamily="18" charset="0"/>
                                    </a:rPr>
                                  </m:ctrlPr>
                                </m:sSubPr>
                                <m:e>
                                  <m:r>
                                    <a:rPr lang="en-US" sz="1600">
                                      <a:latin typeface="Cambria Math" panose="02040503050406030204" pitchFamily="18" charset="0"/>
                                    </a:rPr>
                                    <m:t>𝑝</m:t>
                                  </m:r>
                                </m:e>
                                <m:sub>
                                  <m:r>
                                    <a:rPr lang="en-US" sz="1600">
                                      <a:latin typeface="Cambria Math" panose="02040503050406030204" pitchFamily="18" charset="0"/>
                                    </a:rPr>
                                    <m:t>2</m:t>
                                  </m:r>
                                </m:sub>
                              </m:sSub>
                              <m:r>
                                <a:rPr lang="en-US" sz="1600">
                                  <a:latin typeface="Cambria Math" panose="02040503050406030204" pitchFamily="18" charset="0"/>
                                </a:rPr>
                                <m:t>)</m:t>
                              </m:r>
                            </m:e>
                            <m:sup>
                              <m:r>
                                <a:rPr lang="en-US" sz="1600">
                                  <a:latin typeface="Cambria Math" panose="02040503050406030204" pitchFamily="18" charset="0"/>
                                </a:rPr>
                                <m:t>2</m:t>
                              </m:r>
                            </m:sup>
                          </m:sSup>
                        </m:den>
                      </m:f>
                    </m:oMath>
                  </m:oMathPara>
                </a14:m>
                <a:endParaRPr lang="en-US" sz="1600" i="1" dirty="0">
                  <a:latin typeface="Cambria Math" panose="02040503050406030204" pitchFamily="18" charset="0"/>
                  <a:cs typeface="Sabon Next LT" panose="02000500000000000000" pitchFamily="2" charset="0"/>
                </a:endParaRPr>
              </a:p>
              <a:p>
                <a:pPr algn="just">
                  <a:lnSpc>
                    <a:spcPct val="150000"/>
                  </a:lnSpc>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cs typeface="Sabon Next LT" panose="02000500000000000000" pitchFamily="2" charset="0"/>
                        </a:rPr>
                        <m:t>𝑛</m:t>
                      </m:r>
                      <m:r>
                        <a:rPr lang="en-US" sz="1600" i="1">
                          <a:latin typeface="Cambria Math" panose="02040503050406030204" pitchFamily="18" charset="0"/>
                          <a:cs typeface="Sabon Next LT" panose="02000500000000000000" pitchFamily="2" charset="0"/>
                        </a:rPr>
                        <m:t>= </m:t>
                      </m:r>
                      <m:f>
                        <m:fPr>
                          <m:ctrlPr>
                            <a:rPr lang="en-US" sz="1600" b="0" i="1" smtClean="0">
                              <a:latin typeface="Cambria Math" panose="02040503050406030204" pitchFamily="18" charset="0"/>
                            </a:rPr>
                          </m:ctrlPr>
                        </m:fPr>
                        <m:num>
                          <m:sSup>
                            <m:sSupPr>
                              <m:ctrlPr>
                                <a:rPr lang="en-US" sz="1600" b="0" i="1" smtClean="0">
                                  <a:latin typeface="Cambria Math" panose="02040503050406030204" pitchFamily="18" charset="0"/>
                                </a:rPr>
                              </m:ctrlPr>
                            </m:sSupPr>
                            <m:e>
                              <m:d>
                                <m:dPr>
                                  <m:begChr m:val="["/>
                                  <m:endChr m:val="]"/>
                                  <m:ctrlPr>
                                    <a:rPr lang="en-US" sz="1600" i="1">
                                      <a:latin typeface="Cambria Math" panose="02040503050406030204" pitchFamily="18" charset="0"/>
                                    </a:rPr>
                                  </m:ctrlPr>
                                </m:dPr>
                                <m:e>
                                  <m:eqArr>
                                    <m:eqArrPr>
                                      <m:ctrlPr>
                                        <a:rPr lang="en-US" sz="1600" i="1">
                                          <a:latin typeface="Cambria Math" panose="02040503050406030204" pitchFamily="18" charset="0"/>
                                        </a:rPr>
                                      </m:ctrlPr>
                                    </m:eqArrPr>
                                    <m:e>
                                      <m:r>
                                        <a:rPr lang="en-US" sz="1600" i="1">
                                          <a:latin typeface="Cambria Math" panose="02040503050406030204" pitchFamily="18" charset="0"/>
                                        </a:rPr>
                                        <m:t>1.96</m:t>
                                      </m:r>
                                      <m:rad>
                                        <m:radPr>
                                          <m:degHide m:val="on"/>
                                          <m:ctrlPr>
                                            <a:rPr lang="en-US" sz="1600" i="1">
                                              <a:latin typeface="Cambria Math" panose="02040503050406030204" pitchFamily="18" charset="0"/>
                                            </a:rPr>
                                          </m:ctrlPr>
                                        </m:radPr>
                                        <m:deg/>
                                        <m:e>
                                          <m:r>
                                            <a:rPr lang="en-US" sz="1600" i="1">
                                              <a:latin typeface="Cambria Math" panose="02040503050406030204" pitchFamily="18" charset="0"/>
                                            </a:rPr>
                                            <m:t>2∗0.75∗(1−0.75)</m:t>
                                          </m:r>
                                        </m:e>
                                      </m:rad>
                                      <m:r>
                                        <a:rPr lang="en-US" sz="1600" i="1">
                                          <a:latin typeface="Cambria Math" panose="02040503050406030204" pitchFamily="18" charset="0"/>
                                        </a:rPr>
                                        <m:t>+</m:t>
                                      </m:r>
                                    </m:e>
                                    <m:e>
                                      <m:r>
                                        <a:rPr lang="en-US" sz="1600" i="1">
                                          <a:latin typeface="Cambria Math" panose="02040503050406030204" pitchFamily="18" charset="0"/>
                                        </a:rPr>
                                        <m:t>0.842</m:t>
                                      </m:r>
                                      <m:rad>
                                        <m:radPr>
                                          <m:degHide m:val="on"/>
                                          <m:ctrlPr>
                                            <a:rPr lang="en-US" sz="1600" i="1">
                                              <a:latin typeface="Cambria Math" panose="02040503050406030204" pitchFamily="18" charset="0"/>
                                            </a:rPr>
                                          </m:ctrlPr>
                                        </m:radPr>
                                        <m:deg/>
                                        <m:e>
                                          <m:r>
                                            <a:rPr lang="en-US" sz="1600" i="1">
                                              <a:latin typeface="Cambria Math" panose="02040503050406030204" pitchFamily="18" charset="0"/>
                                            </a:rPr>
                                            <m:t>0.80∗</m:t>
                                          </m:r>
                                          <m:d>
                                            <m:dPr>
                                              <m:ctrlPr>
                                                <a:rPr lang="en-US" sz="1600" i="1">
                                                  <a:latin typeface="Cambria Math" panose="02040503050406030204" pitchFamily="18" charset="0"/>
                                                </a:rPr>
                                              </m:ctrlPr>
                                            </m:dPr>
                                            <m:e>
                                              <m:r>
                                                <a:rPr lang="en-US" sz="1600" i="1">
                                                  <a:latin typeface="Cambria Math" panose="02040503050406030204" pitchFamily="18" charset="0"/>
                                                </a:rPr>
                                                <m:t>1−0.80</m:t>
                                              </m:r>
                                            </m:e>
                                          </m:d>
                                          <m:r>
                                            <a:rPr lang="en-US" sz="1600" i="1">
                                              <a:latin typeface="Cambria Math" panose="02040503050406030204" pitchFamily="18" charset="0"/>
                                            </a:rPr>
                                            <m:t>+0.70(1−0.70)</m:t>
                                          </m:r>
                                        </m:e>
                                      </m:rad>
                                    </m:e>
                                  </m:eqArr>
                                </m:e>
                              </m:d>
                            </m:e>
                            <m:sup>
                              <m:r>
                                <a:rPr lang="en-US" sz="1600" b="0" i="1" smtClean="0">
                                  <a:latin typeface="Cambria Math" panose="02040503050406030204" pitchFamily="18" charset="0"/>
                                </a:rPr>
                                <m:t>2</m:t>
                              </m:r>
                            </m:sup>
                          </m:sSup>
                        </m:num>
                        <m:den>
                          <m:sSup>
                            <m:sSupPr>
                              <m:ctrlPr>
                                <a:rPr lang="en-US" sz="1600" b="0" i="1" smtClean="0">
                                  <a:latin typeface="Cambria Math" panose="02040503050406030204" pitchFamily="18" charset="0"/>
                                </a:rPr>
                              </m:ctrlPr>
                            </m:sSupPr>
                            <m:e>
                              <m:d>
                                <m:dPr>
                                  <m:ctrlPr>
                                    <a:rPr lang="en-US" sz="1600" b="0" i="1" smtClean="0">
                                      <a:latin typeface="Cambria Math" panose="02040503050406030204" pitchFamily="18" charset="0"/>
                                    </a:rPr>
                                  </m:ctrlPr>
                                </m:dPr>
                                <m:e>
                                  <m:r>
                                    <a:rPr lang="en-US" sz="1600" b="0" i="1" smtClean="0">
                                      <a:latin typeface="Cambria Math" panose="02040503050406030204" pitchFamily="18" charset="0"/>
                                    </a:rPr>
                                    <m:t>0.80−0.70</m:t>
                                  </m:r>
                                </m:e>
                              </m:d>
                            </m:e>
                            <m:sup>
                              <m:r>
                                <a:rPr lang="en-US" sz="1600" b="0" i="1" smtClean="0">
                                  <a:latin typeface="Cambria Math" panose="02040503050406030204" pitchFamily="18" charset="0"/>
                                </a:rPr>
                                <m:t>2</m:t>
                              </m:r>
                            </m:sup>
                          </m:sSup>
                        </m:den>
                      </m:f>
                    </m:oMath>
                  </m:oMathPara>
                </a14:m>
                <a:endParaRPr lang="en-US" sz="1600" i="1" dirty="0">
                  <a:latin typeface="Cambria Math" panose="02040503050406030204" pitchFamily="18" charset="0"/>
                  <a:cs typeface="Sabon Next LT" panose="02000500000000000000" pitchFamily="2" charset="0"/>
                </a:endParaRPr>
              </a:p>
              <a:p>
                <a:pPr algn="just">
                  <a:lnSpc>
                    <a:spcPct val="150000"/>
                  </a:lnSpc>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cs typeface="Times New Roman" panose="02020603050405020304" pitchFamily="18" charset="0"/>
                        </a:rPr>
                        <m:t>𝑛</m:t>
                      </m:r>
                      <m:r>
                        <a:rPr lang="en-US" sz="1600" b="0" i="1" smtClean="0">
                          <a:latin typeface="Cambria Math" panose="02040503050406030204" pitchFamily="18" charset="0"/>
                          <a:cs typeface="Times New Roman" panose="02020603050405020304" pitchFamily="18" charset="0"/>
                        </a:rPr>
                        <m:t>=294</m:t>
                      </m:r>
                    </m:oMath>
                  </m:oMathPara>
                </a14:m>
                <a:endParaRPr lang="en-US" sz="1600" dirty="0">
                  <a:latin typeface="Times New Roman" panose="02020603050405020304" pitchFamily="18"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8A587194-2EFD-D83D-3F6A-37B80EB8E7B6}"/>
                  </a:ext>
                </a:extLst>
              </p:cNvPr>
              <p:cNvSpPr txBox="1">
                <a:spLocks noRot="1" noChangeAspect="1" noMove="1" noResize="1" noEditPoints="1" noAdjustHandles="1" noChangeArrowheads="1" noChangeShapeType="1" noTextEdit="1"/>
              </p:cNvSpPr>
              <p:nvPr/>
            </p:nvSpPr>
            <p:spPr>
              <a:xfrm>
                <a:off x="914400" y="3005932"/>
                <a:ext cx="5120640" cy="3761158"/>
              </a:xfrm>
              <a:prstGeom prst="rect">
                <a:avLst/>
              </a:prstGeom>
              <a:blipFill>
                <a:blip r:embed="rId3"/>
                <a:stretch>
                  <a:fillRect l="-831"/>
                </a:stretch>
              </a:blipFill>
              <a:ln>
                <a:solidFill>
                  <a:schemeClr val="tx1"/>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A104191-751A-346E-5737-DAC6B743316D}"/>
                  </a:ext>
                </a:extLst>
              </p:cNvPr>
              <p:cNvSpPr txBox="1"/>
              <p:nvPr/>
            </p:nvSpPr>
            <p:spPr>
              <a:xfrm>
                <a:off x="6764137" y="3005932"/>
                <a:ext cx="4513463" cy="3756734"/>
              </a:xfrm>
              <a:prstGeom prst="rect">
                <a:avLst/>
              </a:prstGeom>
              <a:noFill/>
              <a:ln>
                <a:solidFill>
                  <a:schemeClr val="tx1"/>
                </a:solidFill>
              </a:ln>
            </p:spPr>
            <p:txBody>
              <a:bodyPr wrap="square" rtlCol="0">
                <a:spAutoFit/>
              </a:bodyPr>
              <a:lstStyle/>
              <a:p>
                <a:pPr algn="just">
                  <a:lnSpc>
                    <a:spcPct val="150000"/>
                  </a:lnSpc>
                </a:pPr>
                <a:r>
                  <a:rPr lang="en-US" b="1" dirty="0">
                    <a:latin typeface="Times New Roman" panose="02020603050405020304" pitchFamily="18" charset="0"/>
                    <a:cs typeface="Times New Roman" panose="02020603050405020304" pitchFamily="18" charset="0"/>
                  </a:rPr>
                  <a:t>(b). For a one-sided test:</a:t>
                </a:r>
                <a:endParaRPr lang="en-US" b="1" i="1" dirty="0">
                  <a:latin typeface="Cambria Math" panose="02040503050406030204" pitchFamily="18" charset="0"/>
                  <a:cs typeface="Sabon Next LT" panose="02000500000000000000" pitchFamily="2" charset="0"/>
                </a:endParaRPr>
              </a:p>
              <a:p>
                <a:pPr algn="just">
                  <a:lnSpc>
                    <a:spcPct val="150000"/>
                  </a:lnSpc>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cs typeface="Sabon Next LT" panose="02000500000000000000" pitchFamily="2" charset="0"/>
                        </a:rPr>
                        <m:t>𝑛</m:t>
                      </m:r>
                      <m:r>
                        <a:rPr lang="en-US" sz="1600" i="1">
                          <a:latin typeface="Cambria Math" panose="02040503050406030204" pitchFamily="18" charset="0"/>
                          <a:cs typeface="Sabon Next LT" panose="02000500000000000000" pitchFamily="2" charset="0"/>
                        </a:rPr>
                        <m:t>=</m:t>
                      </m:r>
                      <m:f>
                        <m:fPr>
                          <m:ctrlPr>
                            <a:rPr lang="en-US" sz="1600" i="1">
                              <a:latin typeface="Cambria Math" panose="02040503050406030204" pitchFamily="18" charset="0"/>
                            </a:rPr>
                          </m:ctrlPr>
                        </m:fPr>
                        <m:num>
                          <m:sSup>
                            <m:sSupPr>
                              <m:ctrlPr>
                                <a:rPr lang="en-US" sz="1600" i="1">
                                  <a:latin typeface="Cambria Math" panose="02040503050406030204" pitchFamily="18" charset="0"/>
                                </a:rPr>
                              </m:ctrlPr>
                            </m:sSupPr>
                            <m:e>
                              <m:d>
                                <m:dPr>
                                  <m:begChr m:val="["/>
                                  <m:endChr m:val="]"/>
                                  <m:ctrlPr>
                                    <a:rPr lang="en-US" sz="1600" i="1">
                                      <a:latin typeface="Cambria Math" panose="02040503050406030204" pitchFamily="18" charset="0"/>
                                    </a:rPr>
                                  </m:ctrlPr>
                                </m:dPr>
                                <m:e>
                                  <m:eqArr>
                                    <m:eqArrPr>
                                      <m:ctrlPr>
                                        <a:rPr lang="en-US" sz="1600" i="1">
                                          <a:latin typeface="Cambria Math" panose="02040503050406030204" pitchFamily="18" charset="0"/>
                                        </a:rPr>
                                      </m:ctrlPr>
                                    </m:eqArrPr>
                                    <m:e>
                                      <m:sSub>
                                        <m:sSubPr>
                                          <m:ctrlPr>
                                            <a:rPr lang="en-US" sz="1600" i="1">
                                              <a:latin typeface="Cambria Math" panose="02040503050406030204" pitchFamily="18" charset="0"/>
                                            </a:rPr>
                                          </m:ctrlPr>
                                        </m:sSubPr>
                                        <m:e>
                                          <m:r>
                                            <a:rPr lang="en-US" sz="1600">
                                              <a:latin typeface="Cambria Math" panose="02040503050406030204" pitchFamily="18" charset="0"/>
                                            </a:rPr>
                                            <m:t>𝑍</m:t>
                                          </m:r>
                                        </m:e>
                                        <m:sub>
                                          <m:r>
                                            <a:rPr lang="en-US" sz="1600">
                                              <a:latin typeface="Cambria Math" panose="02040503050406030204" pitchFamily="18" charset="0"/>
                                            </a:rPr>
                                            <m:t>1−</m:t>
                                          </m:r>
                                          <m:r>
                                            <a:rPr lang="en-US" sz="1600" i="1" smtClean="0">
                                              <a:latin typeface="Cambria Math" panose="02040503050406030204" pitchFamily="18" charset="0"/>
                                              <a:ea typeface="Cambria Math" panose="02040503050406030204" pitchFamily="18" charset="0"/>
                                            </a:rPr>
                                            <m:t>𝛼</m:t>
                                          </m:r>
                                        </m:sub>
                                      </m:sSub>
                                      <m:rad>
                                        <m:radPr>
                                          <m:degHide m:val="on"/>
                                          <m:ctrlPr>
                                            <a:rPr lang="en-US" sz="1600" i="1">
                                              <a:latin typeface="Cambria Math" panose="02040503050406030204" pitchFamily="18" charset="0"/>
                                            </a:rPr>
                                          </m:ctrlPr>
                                        </m:radPr>
                                        <m:deg/>
                                        <m:e>
                                          <m:r>
                                            <a:rPr lang="en-US" sz="1600">
                                              <a:latin typeface="Cambria Math" panose="02040503050406030204" pitchFamily="18" charset="0"/>
                                            </a:rPr>
                                            <m:t>2</m:t>
                                          </m:r>
                                          <m:r>
                                            <a:rPr lang="en-US" sz="1600">
                                              <a:latin typeface="Cambria Math" panose="02040503050406030204" pitchFamily="18" charset="0"/>
                                            </a:rPr>
                                            <m:t>𝑝</m:t>
                                          </m:r>
                                          <m:r>
                                            <a:rPr lang="en-US" sz="1600">
                                              <a:latin typeface="Cambria Math" panose="02040503050406030204" pitchFamily="18" charset="0"/>
                                            </a:rPr>
                                            <m:t>(1−</m:t>
                                          </m:r>
                                          <m:r>
                                            <a:rPr lang="en-US" sz="1600">
                                              <a:latin typeface="Cambria Math" panose="02040503050406030204" pitchFamily="18" charset="0"/>
                                            </a:rPr>
                                            <m:t>𝑝</m:t>
                                          </m:r>
                                          <m:r>
                                            <a:rPr lang="en-US" sz="1600">
                                              <a:latin typeface="Cambria Math" panose="02040503050406030204" pitchFamily="18" charset="0"/>
                                            </a:rPr>
                                            <m:t>)</m:t>
                                          </m:r>
                                        </m:e>
                                      </m:rad>
                                    </m:e>
                                    <m:e>
                                      <m:r>
                                        <a:rPr lang="en-US" sz="1600">
                                          <a:latin typeface="Cambria Math" panose="02040503050406030204" pitchFamily="18" charset="0"/>
                                        </a:rPr>
                                        <m:t>+ </m:t>
                                      </m:r>
                                      <m:sSub>
                                        <m:sSubPr>
                                          <m:ctrlPr>
                                            <a:rPr lang="en-US" sz="1600" i="1">
                                              <a:latin typeface="Cambria Math" panose="02040503050406030204" pitchFamily="18" charset="0"/>
                                            </a:rPr>
                                          </m:ctrlPr>
                                        </m:sSubPr>
                                        <m:e>
                                          <m:r>
                                            <a:rPr lang="en-US" sz="1600">
                                              <a:latin typeface="Cambria Math" panose="02040503050406030204" pitchFamily="18" charset="0"/>
                                            </a:rPr>
                                            <m:t>𝑍</m:t>
                                          </m:r>
                                        </m:e>
                                        <m:sub>
                                          <m:r>
                                            <a:rPr lang="en-US" sz="1600">
                                              <a:latin typeface="Cambria Math" panose="02040503050406030204" pitchFamily="18" charset="0"/>
                                            </a:rPr>
                                            <m:t>1−</m:t>
                                          </m:r>
                                          <m:r>
                                            <a:rPr lang="en-US" sz="1600">
                                              <a:latin typeface="Cambria Math" panose="02040503050406030204" pitchFamily="18" charset="0"/>
                                            </a:rPr>
                                            <m:t>𝛽</m:t>
                                          </m:r>
                                        </m:sub>
                                      </m:sSub>
                                      <m:rad>
                                        <m:radPr>
                                          <m:degHide m:val="on"/>
                                          <m:ctrlPr>
                                            <a:rPr lang="en-US" sz="1600" i="1">
                                              <a:latin typeface="Cambria Math" panose="02040503050406030204" pitchFamily="18" charset="0"/>
                                            </a:rPr>
                                          </m:ctrlPr>
                                        </m:radPr>
                                        <m:deg/>
                                        <m:e>
                                          <m:sSub>
                                            <m:sSubPr>
                                              <m:ctrlPr>
                                                <a:rPr lang="en-US" sz="1600" i="1">
                                                  <a:latin typeface="Cambria Math" panose="02040503050406030204" pitchFamily="18" charset="0"/>
                                                </a:rPr>
                                              </m:ctrlPr>
                                            </m:sSubPr>
                                            <m:e>
                                              <m:r>
                                                <a:rPr lang="en-US" sz="1600">
                                                  <a:latin typeface="Cambria Math" panose="02040503050406030204" pitchFamily="18" charset="0"/>
                                                </a:rPr>
                                                <m:t>𝑝</m:t>
                                              </m:r>
                                            </m:e>
                                            <m:sub>
                                              <m:r>
                                                <a:rPr lang="en-US" sz="1600">
                                                  <a:latin typeface="Cambria Math" panose="02040503050406030204" pitchFamily="18" charset="0"/>
                                                </a:rPr>
                                                <m:t>1</m:t>
                                              </m:r>
                                            </m:sub>
                                          </m:sSub>
                                          <m:d>
                                            <m:dPr>
                                              <m:ctrlPr>
                                                <a:rPr lang="en-US" sz="1600" i="1">
                                                  <a:latin typeface="Cambria Math" panose="02040503050406030204" pitchFamily="18" charset="0"/>
                                                </a:rPr>
                                              </m:ctrlPr>
                                            </m:dPr>
                                            <m:e>
                                              <m:r>
                                                <a:rPr lang="en-US" sz="1600">
                                                  <a:latin typeface="Cambria Math" panose="02040503050406030204" pitchFamily="18" charset="0"/>
                                                </a:rPr>
                                                <m:t>1−</m:t>
                                              </m:r>
                                              <m:sSub>
                                                <m:sSubPr>
                                                  <m:ctrlPr>
                                                    <a:rPr lang="en-US" sz="1600" i="1">
                                                      <a:latin typeface="Cambria Math" panose="02040503050406030204" pitchFamily="18" charset="0"/>
                                                    </a:rPr>
                                                  </m:ctrlPr>
                                                </m:sSubPr>
                                                <m:e>
                                                  <m:r>
                                                    <a:rPr lang="en-US" sz="1600">
                                                      <a:latin typeface="Cambria Math" panose="02040503050406030204" pitchFamily="18" charset="0"/>
                                                    </a:rPr>
                                                    <m:t>𝑝</m:t>
                                                  </m:r>
                                                </m:e>
                                                <m:sub>
                                                  <m:r>
                                                    <a:rPr lang="en-US" sz="1600">
                                                      <a:latin typeface="Cambria Math" panose="02040503050406030204" pitchFamily="18" charset="0"/>
                                                    </a:rPr>
                                                    <m:t>1</m:t>
                                                  </m:r>
                                                </m:sub>
                                              </m:sSub>
                                            </m:e>
                                          </m:d>
                                          <m:r>
                                            <a:rPr lang="en-US" sz="1600">
                                              <a:latin typeface="Cambria Math" panose="02040503050406030204" pitchFamily="18" charset="0"/>
                                            </a:rPr>
                                            <m:t>+</m:t>
                                          </m:r>
                                          <m:sSub>
                                            <m:sSubPr>
                                              <m:ctrlPr>
                                                <a:rPr lang="en-US" sz="1600" i="1">
                                                  <a:latin typeface="Cambria Math" panose="02040503050406030204" pitchFamily="18" charset="0"/>
                                                </a:rPr>
                                              </m:ctrlPr>
                                            </m:sSubPr>
                                            <m:e>
                                              <m:r>
                                                <a:rPr lang="en-US" sz="1600">
                                                  <a:latin typeface="Cambria Math" panose="02040503050406030204" pitchFamily="18" charset="0"/>
                                                </a:rPr>
                                                <m:t>𝑝</m:t>
                                              </m:r>
                                            </m:e>
                                            <m:sub>
                                              <m:r>
                                                <a:rPr lang="en-US" sz="1600">
                                                  <a:latin typeface="Cambria Math" panose="02040503050406030204" pitchFamily="18" charset="0"/>
                                                </a:rPr>
                                                <m:t>2</m:t>
                                              </m:r>
                                            </m:sub>
                                          </m:sSub>
                                          <m:r>
                                            <a:rPr lang="en-US" sz="1600">
                                              <a:latin typeface="Cambria Math" panose="02040503050406030204" pitchFamily="18" charset="0"/>
                                            </a:rPr>
                                            <m:t>(1−</m:t>
                                          </m:r>
                                          <m:sSub>
                                            <m:sSubPr>
                                              <m:ctrlPr>
                                                <a:rPr lang="en-US" sz="1600" i="1">
                                                  <a:latin typeface="Cambria Math" panose="02040503050406030204" pitchFamily="18" charset="0"/>
                                                </a:rPr>
                                              </m:ctrlPr>
                                            </m:sSubPr>
                                            <m:e>
                                              <m:r>
                                                <a:rPr lang="en-US" sz="1600">
                                                  <a:latin typeface="Cambria Math" panose="02040503050406030204" pitchFamily="18" charset="0"/>
                                                </a:rPr>
                                                <m:t>𝑝</m:t>
                                              </m:r>
                                            </m:e>
                                            <m:sub>
                                              <m:r>
                                                <a:rPr lang="en-US" sz="1600">
                                                  <a:latin typeface="Cambria Math" panose="02040503050406030204" pitchFamily="18" charset="0"/>
                                                </a:rPr>
                                                <m:t>2</m:t>
                                              </m:r>
                                            </m:sub>
                                          </m:sSub>
                                          <m:r>
                                            <a:rPr lang="en-US" sz="1600">
                                              <a:latin typeface="Cambria Math" panose="02040503050406030204" pitchFamily="18" charset="0"/>
                                            </a:rPr>
                                            <m:t>)</m:t>
                                          </m:r>
                                        </m:e>
                                      </m:rad>
                                    </m:e>
                                  </m:eqArr>
                                </m:e>
                              </m:d>
                            </m:e>
                            <m:sup>
                              <m:r>
                                <a:rPr lang="en-US" sz="1600">
                                  <a:latin typeface="Cambria Math" panose="02040503050406030204" pitchFamily="18" charset="0"/>
                                </a:rPr>
                                <m:t>2</m:t>
                              </m:r>
                            </m:sup>
                          </m:sSup>
                        </m:num>
                        <m:den>
                          <m:sSup>
                            <m:sSupPr>
                              <m:ctrlPr>
                                <a:rPr lang="en-US" sz="1600" i="1">
                                  <a:latin typeface="Cambria Math" panose="02040503050406030204" pitchFamily="18" charset="0"/>
                                </a:rPr>
                              </m:ctrlPr>
                            </m:sSupPr>
                            <m:e>
                              <m:r>
                                <a:rPr lang="en-US" sz="1600">
                                  <a:latin typeface="Cambria Math" panose="02040503050406030204" pitchFamily="18" charset="0"/>
                                </a:rPr>
                                <m:t>(</m:t>
                              </m:r>
                              <m:sSub>
                                <m:sSubPr>
                                  <m:ctrlPr>
                                    <a:rPr lang="en-US" sz="1600" i="1">
                                      <a:latin typeface="Cambria Math" panose="02040503050406030204" pitchFamily="18" charset="0"/>
                                    </a:rPr>
                                  </m:ctrlPr>
                                </m:sSubPr>
                                <m:e>
                                  <m:r>
                                    <a:rPr lang="en-US" sz="1600">
                                      <a:latin typeface="Cambria Math" panose="02040503050406030204" pitchFamily="18" charset="0"/>
                                    </a:rPr>
                                    <m:t>𝑝</m:t>
                                  </m:r>
                                </m:e>
                                <m:sub>
                                  <m:r>
                                    <a:rPr lang="en-US" sz="1600">
                                      <a:latin typeface="Cambria Math" panose="02040503050406030204" pitchFamily="18" charset="0"/>
                                    </a:rPr>
                                    <m:t>1</m:t>
                                  </m:r>
                                </m:sub>
                              </m:sSub>
                              <m:r>
                                <a:rPr lang="en-US" sz="1600">
                                  <a:latin typeface="Cambria Math" panose="02040503050406030204" pitchFamily="18" charset="0"/>
                                </a:rPr>
                                <m:t>−</m:t>
                              </m:r>
                              <m:sSub>
                                <m:sSubPr>
                                  <m:ctrlPr>
                                    <a:rPr lang="en-US" sz="1600" i="1">
                                      <a:latin typeface="Cambria Math" panose="02040503050406030204" pitchFamily="18" charset="0"/>
                                    </a:rPr>
                                  </m:ctrlPr>
                                </m:sSubPr>
                                <m:e>
                                  <m:r>
                                    <a:rPr lang="en-US" sz="1600">
                                      <a:latin typeface="Cambria Math" panose="02040503050406030204" pitchFamily="18" charset="0"/>
                                    </a:rPr>
                                    <m:t>𝑝</m:t>
                                  </m:r>
                                </m:e>
                                <m:sub>
                                  <m:r>
                                    <a:rPr lang="en-US" sz="1600">
                                      <a:latin typeface="Cambria Math" panose="02040503050406030204" pitchFamily="18" charset="0"/>
                                    </a:rPr>
                                    <m:t>2</m:t>
                                  </m:r>
                                </m:sub>
                              </m:sSub>
                              <m:r>
                                <a:rPr lang="en-US" sz="1600">
                                  <a:latin typeface="Cambria Math" panose="02040503050406030204" pitchFamily="18" charset="0"/>
                                </a:rPr>
                                <m:t>)</m:t>
                              </m:r>
                            </m:e>
                            <m:sup>
                              <m:r>
                                <a:rPr lang="en-US" sz="1600">
                                  <a:latin typeface="Cambria Math" panose="02040503050406030204" pitchFamily="18" charset="0"/>
                                </a:rPr>
                                <m:t>2</m:t>
                              </m:r>
                            </m:sup>
                          </m:sSup>
                        </m:den>
                      </m:f>
                    </m:oMath>
                  </m:oMathPara>
                </a14:m>
                <a:endParaRPr lang="en-US" sz="1600" i="1" dirty="0">
                  <a:latin typeface="Cambria Math" panose="02040503050406030204" pitchFamily="18" charset="0"/>
                  <a:cs typeface="Sabon Next LT" panose="02000500000000000000" pitchFamily="2" charset="0"/>
                </a:endParaRPr>
              </a:p>
              <a:p>
                <a:pPr algn="just">
                  <a:lnSpc>
                    <a:spcPct val="150000"/>
                  </a:lnSpc>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cs typeface="Sabon Next LT" panose="02000500000000000000" pitchFamily="2" charset="0"/>
                        </a:rPr>
                        <m:t>𝑛</m:t>
                      </m:r>
                      <m:r>
                        <a:rPr lang="en-US" sz="1600" i="1">
                          <a:latin typeface="Cambria Math" panose="02040503050406030204" pitchFamily="18" charset="0"/>
                          <a:cs typeface="Sabon Next LT" panose="02000500000000000000" pitchFamily="2" charset="0"/>
                        </a:rPr>
                        <m:t>= </m:t>
                      </m:r>
                      <m:f>
                        <m:fPr>
                          <m:ctrlPr>
                            <a:rPr lang="en-US" sz="1600" b="0" i="1" smtClean="0">
                              <a:latin typeface="Cambria Math" panose="02040503050406030204" pitchFamily="18" charset="0"/>
                            </a:rPr>
                          </m:ctrlPr>
                        </m:fPr>
                        <m:num>
                          <m:sSup>
                            <m:sSupPr>
                              <m:ctrlPr>
                                <a:rPr lang="en-US" sz="1600" b="0" i="1" smtClean="0">
                                  <a:latin typeface="Cambria Math" panose="02040503050406030204" pitchFamily="18" charset="0"/>
                                </a:rPr>
                              </m:ctrlPr>
                            </m:sSupPr>
                            <m:e>
                              <m:d>
                                <m:dPr>
                                  <m:begChr m:val="["/>
                                  <m:endChr m:val="]"/>
                                  <m:ctrlPr>
                                    <a:rPr lang="en-US" sz="1600" i="1">
                                      <a:latin typeface="Cambria Math" panose="02040503050406030204" pitchFamily="18" charset="0"/>
                                    </a:rPr>
                                  </m:ctrlPr>
                                </m:dPr>
                                <m:e>
                                  <m:eqArr>
                                    <m:eqArrPr>
                                      <m:ctrlPr>
                                        <a:rPr lang="en-US" sz="1600" i="1">
                                          <a:latin typeface="Cambria Math" panose="02040503050406030204" pitchFamily="18" charset="0"/>
                                        </a:rPr>
                                      </m:ctrlPr>
                                    </m:eqArrPr>
                                    <m:e>
                                      <m:r>
                                        <a:rPr lang="en-US" sz="1600" i="1">
                                          <a:latin typeface="Cambria Math" panose="02040503050406030204" pitchFamily="18" charset="0"/>
                                        </a:rPr>
                                        <m:t>1.6</m:t>
                                      </m:r>
                                      <m:r>
                                        <a:rPr lang="en-US" sz="1600" b="0" i="1" smtClean="0">
                                          <a:latin typeface="Cambria Math" panose="02040503050406030204" pitchFamily="18" charset="0"/>
                                        </a:rPr>
                                        <m:t>4</m:t>
                                      </m:r>
                                      <m:rad>
                                        <m:radPr>
                                          <m:degHide m:val="on"/>
                                          <m:ctrlPr>
                                            <a:rPr lang="en-US" sz="1600" i="1">
                                              <a:latin typeface="Cambria Math" panose="02040503050406030204" pitchFamily="18" charset="0"/>
                                            </a:rPr>
                                          </m:ctrlPr>
                                        </m:radPr>
                                        <m:deg/>
                                        <m:e>
                                          <m:r>
                                            <a:rPr lang="en-US" sz="1600" i="1">
                                              <a:latin typeface="Cambria Math" panose="02040503050406030204" pitchFamily="18" charset="0"/>
                                            </a:rPr>
                                            <m:t>2∗0.75∗(1−0.75)</m:t>
                                          </m:r>
                                        </m:e>
                                      </m:rad>
                                      <m:r>
                                        <a:rPr lang="en-US" sz="1600" i="1">
                                          <a:latin typeface="Cambria Math" panose="02040503050406030204" pitchFamily="18" charset="0"/>
                                        </a:rPr>
                                        <m:t>+</m:t>
                                      </m:r>
                                    </m:e>
                                    <m:e>
                                      <m:r>
                                        <a:rPr lang="en-US" sz="1600" i="1">
                                          <a:latin typeface="Cambria Math" panose="02040503050406030204" pitchFamily="18" charset="0"/>
                                        </a:rPr>
                                        <m:t>0.842</m:t>
                                      </m:r>
                                      <m:rad>
                                        <m:radPr>
                                          <m:degHide m:val="on"/>
                                          <m:ctrlPr>
                                            <a:rPr lang="en-US" sz="1600" i="1">
                                              <a:latin typeface="Cambria Math" panose="02040503050406030204" pitchFamily="18" charset="0"/>
                                            </a:rPr>
                                          </m:ctrlPr>
                                        </m:radPr>
                                        <m:deg/>
                                        <m:e>
                                          <m:r>
                                            <a:rPr lang="en-US" sz="1600" i="1">
                                              <a:latin typeface="Cambria Math" panose="02040503050406030204" pitchFamily="18" charset="0"/>
                                            </a:rPr>
                                            <m:t>0.80∗</m:t>
                                          </m:r>
                                          <m:d>
                                            <m:dPr>
                                              <m:ctrlPr>
                                                <a:rPr lang="en-US" sz="1600" i="1">
                                                  <a:latin typeface="Cambria Math" panose="02040503050406030204" pitchFamily="18" charset="0"/>
                                                </a:rPr>
                                              </m:ctrlPr>
                                            </m:dPr>
                                            <m:e>
                                              <m:r>
                                                <a:rPr lang="en-US" sz="1600" i="1">
                                                  <a:latin typeface="Cambria Math" panose="02040503050406030204" pitchFamily="18" charset="0"/>
                                                </a:rPr>
                                                <m:t>1−0.80</m:t>
                                              </m:r>
                                            </m:e>
                                          </m:d>
                                          <m:r>
                                            <a:rPr lang="en-US" sz="1600" i="1">
                                              <a:latin typeface="Cambria Math" panose="02040503050406030204" pitchFamily="18" charset="0"/>
                                            </a:rPr>
                                            <m:t>+0.70(1−0.70)</m:t>
                                          </m:r>
                                        </m:e>
                                      </m:rad>
                                    </m:e>
                                  </m:eqArr>
                                </m:e>
                              </m:d>
                            </m:e>
                            <m:sup>
                              <m:r>
                                <a:rPr lang="en-US" sz="1600" b="0" i="1" smtClean="0">
                                  <a:latin typeface="Cambria Math" panose="02040503050406030204" pitchFamily="18" charset="0"/>
                                </a:rPr>
                                <m:t>2</m:t>
                              </m:r>
                            </m:sup>
                          </m:sSup>
                        </m:num>
                        <m:den>
                          <m:sSup>
                            <m:sSupPr>
                              <m:ctrlPr>
                                <a:rPr lang="en-US" sz="1600" b="0" i="1" smtClean="0">
                                  <a:latin typeface="Cambria Math" panose="02040503050406030204" pitchFamily="18" charset="0"/>
                                </a:rPr>
                              </m:ctrlPr>
                            </m:sSupPr>
                            <m:e>
                              <m:d>
                                <m:dPr>
                                  <m:ctrlPr>
                                    <a:rPr lang="en-US" sz="1600" b="0" i="1" smtClean="0">
                                      <a:latin typeface="Cambria Math" panose="02040503050406030204" pitchFamily="18" charset="0"/>
                                    </a:rPr>
                                  </m:ctrlPr>
                                </m:dPr>
                                <m:e>
                                  <m:r>
                                    <a:rPr lang="en-US" sz="1600" b="0" i="1" smtClean="0">
                                      <a:latin typeface="Cambria Math" panose="02040503050406030204" pitchFamily="18" charset="0"/>
                                    </a:rPr>
                                    <m:t>0.80−0.70</m:t>
                                  </m:r>
                                </m:e>
                              </m:d>
                            </m:e>
                            <m:sup>
                              <m:r>
                                <a:rPr lang="en-US" sz="1600" b="0" i="1" smtClean="0">
                                  <a:latin typeface="Cambria Math" panose="02040503050406030204" pitchFamily="18" charset="0"/>
                                </a:rPr>
                                <m:t>2</m:t>
                              </m:r>
                            </m:sup>
                          </m:sSup>
                        </m:den>
                      </m:f>
                    </m:oMath>
                  </m:oMathPara>
                </a14:m>
                <a:endParaRPr lang="en-US" sz="1600" i="1" dirty="0">
                  <a:latin typeface="Cambria Math" panose="02040503050406030204" pitchFamily="18" charset="0"/>
                  <a:cs typeface="Sabon Next LT" panose="02000500000000000000" pitchFamily="2" charset="0"/>
                </a:endParaRPr>
              </a:p>
              <a:p>
                <a:pPr algn="just">
                  <a:lnSpc>
                    <a:spcPct val="150000"/>
                  </a:lnSpc>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cs typeface="Times New Roman" panose="02020603050405020304" pitchFamily="18" charset="0"/>
                        </a:rPr>
                        <m:t>𝑛</m:t>
                      </m:r>
                      <m:r>
                        <a:rPr lang="en-US" sz="1600" b="0" i="1" smtClean="0">
                          <a:latin typeface="Cambria Math" panose="02040503050406030204" pitchFamily="18" charset="0"/>
                          <a:cs typeface="Times New Roman" panose="02020603050405020304" pitchFamily="18" charset="0"/>
                        </a:rPr>
                        <m:t>=233</m:t>
                      </m:r>
                    </m:oMath>
                  </m:oMathPara>
                </a14:m>
                <a:endParaRPr lang="en-US" sz="1600" dirty="0">
                  <a:latin typeface="Times New Roman" panose="02020603050405020304" pitchFamily="18"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6A104191-751A-346E-5737-DAC6B743316D}"/>
                  </a:ext>
                </a:extLst>
              </p:cNvPr>
              <p:cNvSpPr txBox="1">
                <a:spLocks noRot="1" noChangeAspect="1" noMove="1" noResize="1" noEditPoints="1" noAdjustHandles="1" noChangeArrowheads="1" noChangeShapeType="1" noTextEdit="1"/>
              </p:cNvSpPr>
              <p:nvPr/>
            </p:nvSpPr>
            <p:spPr>
              <a:xfrm>
                <a:off x="6764137" y="3005932"/>
                <a:ext cx="4513463" cy="3756734"/>
              </a:xfrm>
              <a:prstGeom prst="rect">
                <a:avLst/>
              </a:prstGeom>
              <a:blipFill>
                <a:blip r:embed="rId4"/>
                <a:stretch>
                  <a:fillRect l="-1078"/>
                </a:stretch>
              </a:blipFill>
              <a:ln>
                <a:solidFill>
                  <a:schemeClr val="tx1"/>
                </a:solidFill>
              </a:ln>
            </p:spPr>
            <p:txBody>
              <a:bodyPr/>
              <a:lstStyle/>
              <a:p>
                <a:r>
                  <a:rPr lang="en-IN">
                    <a:noFill/>
                  </a:rPr>
                  <a:t> </a:t>
                </a:r>
              </a:p>
            </p:txBody>
          </p:sp>
        </mc:Fallback>
      </mc:AlternateContent>
      <p:sp>
        <p:nvSpPr>
          <p:cNvPr id="7" name="Rectangle 6">
            <a:extLst>
              <a:ext uri="{FF2B5EF4-FFF2-40B4-BE49-F238E27FC236}">
                <a16:creationId xmlns:a16="http://schemas.microsoft.com/office/drawing/2014/main" id="{5EA1EF4E-1D12-084E-EFD5-3C2FB1079735}"/>
              </a:ext>
            </a:extLst>
          </p:cNvPr>
          <p:cNvSpPr/>
          <p:nvPr/>
        </p:nvSpPr>
        <p:spPr>
          <a:xfrm>
            <a:off x="0" y="0"/>
            <a:ext cx="12192000" cy="6858000"/>
          </a:xfrm>
          <a:prstGeom prst="rect">
            <a:avLst/>
          </a:prstGeom>
          <a:noFill/>
          <a:ln w="76200">
            <a:solidFill>
              <a:schemeClr val="accent4">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72333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BA473-2879-788E-82C6-89A542CC5925}"/>
              </a:ext>
            </a:extLst>
          </p:cNvPr>
          <p:cNvSpPr>
            <a:spLocks noGrp="1"/>
          </p:cNvSpPr>
          <p:nvPr>
            <p:ph type="title"/>
          </p:nvPr>
        </p:nvSpPr>
        <p:spPr>
          <a:noFill/>
          <a:ln>
            <a:noFill/>
          </a:ln>
        </p:spPr>
        <p:txBody>
          <a:bodyPr/>
          <a:lstStyle/>
          <a:p>
            <a:pPr algn="ctr"/>
            <a:r>
              <a:rPr lang="en-IN" dirty="0">
                <a:solidFill>
                  <a:srgbClr val="0070C0"/>
                </a:solidFill>
                <a:latin typeface="Times New Roman" panose="02020603050405020304" pitchFamily="18" charset="0"/>
                <a:cs typeface="Times New Roman" panose="02020603050405020304" pitchFamily="18" charset="0"/>
              </a:rPr>
              <a:t>Estimating an Odds Ratio</a:t>
            </a:r>
            <a:br>
              <a:rPr lang="en-IN" dirty="0">
                <a:solidFill>
                  <a:srgbClr val="0070C0"/>
                </a:solidFill>
                <a:latin typeface="Times New Roman" panose="02020603050405020304" pitchFamily="18" charset="0"/>
                <a:cs typeface="Times New Roman" panose="02020603050405020304" pitchFamily="18" charset="0"/>
              </a:rPr>
            </a:br>
            <a:r>
              <a:rPr lang="en-IN" sz="2400" dirty="0">
                <a:solidFill>
                  <a:srgbClr val="0070C0"/>
                </a:solidFill>
                <a:latin typeface="Times New Roman" panose="02020603050405020304" pitchFamily="18" charset="0"/>
                <a:cs typeface="Times New Roman" panose="02020603050405020304" pitchFamily="18" charset="0"/>
              </a:rPr>
              <a:t>(with specified relative precision)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5BA7649-2DB8-EC42-7F63-7F4C7154FF5F}"/>
                  </a:ext>
                </a:extLst>
              </p:cNvPr>
              <p:cNvSpPr>
                <a:spLocks noGrp="1"/>
              </p:cNvSpPr>
              <p:nvPr>
                <p:ph idx="1"/>
              </p:nvPr>
            </p:nvSpPr>
            <p:spPr>
              <a:xfrm>
                <a:off x="838200" y="1825625"/>
                <a:ext cx="10515600" cy="4830814"/>
              </a:xfrm>
              <a:noFill/>
              <a:ln>
                <a:noFill/>
              </a:ln>
            </p:spPr>
            <p:txBody>
              <a:bodyPr>
                <a:normAutofit/>
              </a:bodyPr>
              <a:lstStyle/>
              <a:p>
                <a:pPr marL="0" indent="0">
                  <a:buNone/>
                </a:pPr>
                <a:r>
                  <a:rPr lang="en-IN" dirty="0">
                    <a:latin typeface="Times New Roman" panose="02020603050405020304" pitchFamily="18" charset="0"/>
                    <a:cs typeface="Times New Roman" panose="02020603050405020304" pitchFamily="18" charset="0"/>
                  </a:rPr>
                  <a:t>An objective to estimate an odds ratio, any two of the following should we known:</a:t>
                </a:r>
              </a:p>
              <a:p>
                <a:pPr lvl="0">
                  <a:lnSpc>
                    <a:spcPct val="100000"/>
                  </a:lnSpc>
                  <a:spcBef>
                    <a:spcPts val="0"/>
                  </a:spcBef>
                  <a:buClr>
                    <a:srgbClr val="0070C0"/>
                  </a:buClr>
                  <a:defRPr/>
                </a:pPr>
                <a14:m>
                  <m:oMath xmlns:m="http://schemas.openxmlformats.org/officeDocument/2006/math">
                    <m:sSub>
                      <m:sSubPr>
                        <m:ctrlPr>
                          <a:rPr lang="en-US" sz="2400" b="1" i="1">
                            <a:latin typeface="Cambria Math" panose="02040503050406030204" pitchFamily="18" charset="0"/>
                          </a:rPr>
                        </m:ctrlPr>
                      </m:sSubPr>
                      <m:e>
                        <m:r>
                          <a:rPr lang="en-US" sz="2400" b="1" i="1">
                            <a:latin typeface="Cambria Math" panose="02040503050406030204" pitchFamily="18" charset="0"/>
                          </a:rPr>
                          <m:t>𝒑</m:t>
                        </m:r>
                      </m:e>
                      <m:sub>
                        <m:r>
                          <a:rPr lang="en-US" sz="2400" b="1" i="1">
                            <a:latin typeface="Cambria Math" panose="02040503050406030204" pitchFamily="18" charset="0"/>
                          </a:rPr>
                          <m:t>𝟏</m:t>
                        </m:r>
                      </m:sub>
                    </m:sSub>
                    <m:r>
                      <a:rPr lang="en-IN" sz="2400" b="1" i="1">
                        <a:latin typeface="Cambria Math" panose="02040503050406030204" pitchFamily="18" charset="0"/>
                      </a:rPr>
                      <m:t>= </m:t>
                    </m:r>
                  </m:oMath>
                </a14:m>
                <a:r>
                  <a:rPr lang="en-US" sz="2400" dirty="0">
                    <a:latin typeface="Times New Roman" panose="02020603050405020304" pitchFamily="18" charset="0"/>
                    <a:cs typeface="Times New Roman" panose="02020603050405020304" pitchFamily="18" charset="0"/>
                  </a:rPr>
                  <a:t>Anticipated probability of “exposure” for cases</a:t>
                </a:r>
              </a:p>
              <a:p>
                <a:pPr lvl="0">
                  <a:lnSpc>
                    <a:spcPct val="100000"/>
                  </a:lnSpc>
                  <a:spcBef>
                    <a:spcPts val="0"/>
                  </a:spcBef>
                  <a:buClr>
                    <a:srgbClr val="0070C0"/>
                  </a:buClr>
                  <a:defRPr/>
                </a:pPr>
                <a14:m>
                  <m:oMath xmlns:m="http://schemas.openxmlformats.org/officeDocument/2006/math">
                    <m:sSub>
                      <m:sSubPr>
                        <m:ctrlPr>
                          <a:rPr lang="en-US" sz="2400" b="1" i="1" smtClean="0">
                            <a:latin typeface="Cambria Math" panose="02040503050406030204" pitchFamily="18" charset="0"/>
                          </a:rPr>
                        </m:ctrlPr>
                      </m:sSubPr>
                      <m:e>
                        <m:r>
                          <a:rPr lang="en-US" sz="2400" b="1" i="1">
                            <a:latin typeface="Cambria Math" panose="02040503050406030204" pitchFamily="18" charset="0"/>
                          </a:rPr>
                          <m:t>𝒑</m:t>
                        </m:r>
                      </m:e>
                      <m:sub>
                        <m:r>
                          <a:rPr lang="en-US" sz="2400" b="1">
                            <a:latin typeface="Cambria Math" panose="02040503050406030204" pitchFamily="18" charset="0"/>
                          </a:rPr>
                          <m:t>𝟐</m:t>
                        </m:r>
                      </m:sub>
                    </m:sSub>
                    <m:r>
                      <a:rPr lang="en-US" sz="2400" i="1">
                        <a:latin typeface="Cambria Math" panose="02040503050406030204" pitchFamily="18" charset="0"/>
                      </a:rPr>
                      <m:t>=</m:t>
                    </m:r>
                    <m:r>
                      <a:rPr lang="en-IN" sz="2400" i="1">
                        <a:latin typeface="Cambria Math" panose="02040503050406030204" pitchFamily="18" charset="0"/>
                      </a:rPr>
                      <m:t> </m:t>
                    </m:r>
                  </m:oMath>
                </a14:m>
                <a:r>
                  <a:rPr lang="en-US" sz="2400" dirty="0">
                    <a:latin typeface="Times New Roman" panose="02020603050405020304" pitchFamily="18" charset="0"/>
                    <a:cs typeface="Times New Roman" panose="02020603050405020304" pitchFamily="18" charset="0"/>
                  </a:rPr>
                  <a:t>Anticipated probability of “exposure” for controls</a:t>
                </a:r>
              </a:p>
              <a:p>
                <a:pPr lvl="0">
                  <a:lnSpc>
                    <a:spcPct val="100000"/>
                  </a:lnSpc>
                  <a:spcBef>
                    <a:spcPts val="0"/>
                  </a:spcBef>
                  <a:buClr>
                    <a:srgbClr val="0070C0"/>
                  </a:buClr>
                  <a:defRPr/>
                </a:pPr>
                <a14:m>
                  <m:oMath xmlns:m="http://schemas.openxmlformats.org/officeDocument/2006/math">
                    <m:r>
                      <a:rPr lang="en-IN" sz="2400" b="1" i="1" smtClean="0">
                        <a:latin typeface="Cambria Math" panose="02040503050406030204" pitchFamily="18" charset="0"/>
                      </a:rPr>
                      <m:t>𝑶𝑹</m:t>
                    </m:r>
                    <m:r>
                      <a:rPr lang="en-IN" sz="2400" b="0" i="0" smtClean="0">
                        <a:latin typeface="Cambria Math" panose="02040503050406030204" pitchFamily="18" charset="0"/>
                      </a:rPr>
                      <m:t>=</m:t>
                    </m:r>
                    <m:f>
                      <m:fPr>
                        <m:ctrlPr>
                          <a:rPr lang="en-IN" sz="2400" b="0" i="1" smtClean="0">
                            <a:latin typeface="Cambria Math" panose="02040503050406030204" pitchFamily="18" charset="0"/>
                          </a:rPr>
                        </m:ctrlPr>
                      </m:fPr>
                      <m:num>
                        <m:f>
                          <m:fPr>
                            <m:type m:val="skw"/>
                            <m:ctrlPr>
                              <a:rPr lang="en-IN" sz="2400" b="0" i="1" smtClean="0">
                                <a:latin typeface="Cambria Math" panose="02040503050406030204" pitchFamily="18" charset="0"/>
                              </a:rPr>
                            </m:ctrlPr>
                          </m:fPr>
                          <m:num>
                            <m:sSub>
                              <m:sSubPr>
                                <m:ctrlPr>
                                  <a:rPr lang="en-US" sz="2400" b="1" i="1">
                                    <a:latin typeface="Cambria Math" panose="02040503050406030204" pitchFamily="18" charset="0"/>
                                  </a:rPr>
                                </m:ctrlPr>
                              </m:sSubPr>
                              <m:e>
                                <m:r>
                                  <a:rPr lang="en-US" sz="2400" b="1" i="1">
                                    <a:latin typeface="Cambria Math" panose="02040503050406030204" pitchFamily="18" charset="0"/>
                                  </a:rPr>
                                  <m:t>𝒑</m:t>
                                </m:r>
                              </m:e>
                              <m:sub>
                                <m:r>
                                  <a:rPr lang="en-US" sz="2400" b="1" i="1">
                                    <a:latin typeface="Cambria Math" panose="02040503050406030204" pitchFamily="18" charset="0"/>
                                  </a:rPr>
                                  <m:t>𝟏</m:t>
                                </m:r>
                              </m:sub>
                            </m:sSub>
                          </m:num>
                          <m:den>
                            <m:r>
                              <a:rPr lang="en-IN" sz="2400" b="0" i="1" smtClean="0">
                                <a:latin typeface="Cambria Math" panose="02040503050406030204" pitchFamily="18" charset="0"/>
                              </a:rPr>
                              <m:t>(1−</m:t>
                            </m:r>
                            <m:sSub>
                              <m:sSubPr>
                                <m:ctrlPr>
                                  <a:rPr lang="en-US" sz="2400" b="1" i="1">
                                    <a:latin typeface="Cambria Math" panose="02040503050406030204" pitchFamily="18" charset="0"/>
                                  </a:rPr>
                                </m:ctrlPr>
                              </m:sSubPr>
                              <m:e>
                                <m:r>
                                  <a:rPr lang="en-US" sz="2400" b="1" i="1">
                                    <a:latin typeface="Cambria Math" panose="02040503050406030204" pitchFamily="18" charset="0"/>
                                  </a:rPr>
                                  <m:t>𝒑</m:t>
                                </m:r>
                              </m:e>
                              <m:sub>
                                <m:r>
                                  <a:rPr lang="en-US" sz="2400" b="1" i="1">
                                    <a:latin typeface="Cambria Math" panose="02040503050406030204" pitchFamily="18" charset="0"/>
                                  </a:rPr>
                                  <m:t>𝟏</m:t>
                                </m:r>
                              </m:sub>
                            </m:sSub>
                            <m:r>
                              <a:rPr lang="en-IN" sz="2400" b="1" i="1" smtClean="0">
                                <a:latin typeface="Cambria Math" panose="02040503050406030204" pitchFamily="18" charset="0"/>
                              </a:rPr>
                              <m:t>)</m:t>
                            </m:r>
                          </m:den>
                        </m:f>
                      </m:num>
                      <m:den>
                        <m:f>
                          <m:fPr>
                            <m:type m:val="skw"/>
                            <m:ctrlPr>
                              <a:rPr lang="en-IN" sz="2400" b="0" i="1" smtClean="0">
                                <a:latin typeface="Cambria Math" panose="02040503050406030204" pitchFamily="18" charset="0"/>
                              </a:rPr>
                            </m:ctrlPr>
                          </m:fPr>
                          <m:num>
                            <m:sSub>
                              <m:sSubPr>
                                <m:ctrlPr>
                                  <a:rPr lang="en-US" sz="2400" b="1" i="1">
                                    <a:latin typeface="Cambria Math" panose="02040503050406030204" pitchFamily="18" charset="0"/>
                                  </a:rPr>
                                </m:ctrlPr>
                              </m:sSubPr>
                              <m:e>
                                <m:r>
                                  <a:rPr lang="en-US" sz="2400" b="1" i="1">
                                    <a:latin typeface="Cambria Math" panose="02040503050406030204" pitchFamily="18" charset="0"/>
                                  </a:rPr>
                                  <m:t>𝒑</m:t>
                                </m:r>
                              </m:e>
                              <m:sub>
                                <m:r>
                                  <a:rPr lang="en-US" sz="2400" b="1">
                                    <a:latin typeface="Cambria Math" panose="02040503050406030204" pitchFamily="18" charset="0"/>
                                  </a:rPr>
                                  <m:t>𝟐</m:t>
                                </m:r>
                              </m:sub>
                            </m:sSub>
                          </m:num>
                          <m:den>
                            <m:r>
                              <a:rPr lang="en-IN" sz="2400" b="0" i="1" smtClean="0">
                                <a:latin typeface="Cambria Math" panose="02040503050406030204" pitchFamily="18" charset="0"/>
                              </a:rPr>
                              <m:t>(1−</m:t>
                            </m:r>
                            <m:sSub>
                              <m:sSubPr>
                                <m:ctrlPr>
                                  <a:rPr lang="en-US" sz="2400" b="1" i="1">
                                    <a:latin typeface="Cambria Math" panose="02040503050406030204" pitchFamily="18" charset="0"/>
                                  </a:rPr>
                                </m:ctrlPr>
                              </m:sSubPr>
                              <m:e>
                                <m:r>
                                  <a:rPr lang="en-US" sz="2400" b="1" i="1">
                                    <a:latin typeface="Cambria Math" panose="02040503050406030204" pitchFamily="18" charset="0"/>
                                  </a:rPr>
                                  <m:t>𝒑</m:t>
                                </m:r>
                              </m:e>
                              <m:sub>
                                <m:r>
                                  <a:rPr lang="en-US" sz="2400" b="1">
                                    <a:latin typeface="Cambria Math" panose="02040503050406030204" pitchFamily="18" charset="0"/>
                                  </a:rPr>
                                  <m:t>𝟐</m:t>
                                </m:r>
                              </m:sub>
                            </m:sSub>
                            <m:r>
                              <a:rPr lang="en-IN" sz="2400" b="1" i="1" smtClean="0">
                                <a:latin typeface="Cambria Math" panose="02040503050406030204" pitchFamily="18" charset="0"/>
                              </a:rPr>
                              <m:t>)</m:t>
                            </m:r>
                          </m:den>
                        </m:f>
                      </m:den>
                    </m:f>
                    <m:r>
                      <a:rPr lang="en-IN" sz="2400" b="0" i="1" smtClean="0">
                        <a:latin typeface="Cambria Math" panose="02040503050406030204" pitchFamily="18" charset="0"/>
                      </a:rPr>
                      <m:t>=</m:t>
                    </m:r>
                  </m:oMath>
                </a14:m>
                <a:r>
                  <a:rPr lang="en-IN" sz="2400" dirty="0">
                    <a:latin typeface="Times New Roman" panose="02020603050405020304" pitchFamily="18" charset="0"/>
                    <a:cs typeface="Times New Roman" panose="02020603050405020304" pitchFamily="18" charset="0"/>
                  </a:rPr>
                  <a:t> Anticipated odds ratio</a:t>
                </a:r>
              </a:p>
              <a:p>
                <a:pPr marL="0" lvl="0" indent="0">
                  <a:lnSpc>
                    <a:spcPct val="100000"/>
                  </a:lnSpc>
                  <a:spcBef>
                    <a:spcPts val="0"/>
                  </a:spcBef>
                  <a:buClr>
                    <a:srgbClr val="0070C0"/>
                  </a:buClr>
                  <a:buNone/>
                  <a:defRPr/>
                </a:pPr>
                <a14:m>
                  <m:oMathPara xmlns:m="http://schemas.openxmlformats.org/officeDocument/2006/math">
                    <m:oMathParaPr>
                      <m:jc m:val="centerGroup"/>
                    </m:oMathParaPr>
                    <m:oMath xmlns:m="http://schemas.openxmlformats.org/officeDocument/2006/math">
                      <m:r>
                        <a:rPr lang="en-IN" b="0" i="1" smtClean="0">
                          <a:solidFill>
                            <a:srgbClr val="0070C0"/>
                          </a:solidFill>
                          <a:latin typeface="Cambria Math" panose="02040503050406030204" pitchFamily="18" charset="0"/>
                        </a:rPr>
                        <m:t>𝑛</m:t>
                      </m:r>
                      <m:r>
                        <a:rPr lang="en-US" b="0" i="1">
                          <a:solidFill>
                            <a:srgbClr val="0070C0"/>
                          </a:solidFill>
                          <a:latin typeface="Cambria Math" panose="02040503050406030204" pitchFamily="18" charset="0"/>
                        </a:rPr>
                        <m:t>=</m:t>
                      </m:r>
                      <m:f>
                        <m:fPr>
                          <m:ctrlPr>
                            <a:rPr lang="en-US" i="1" smtClean="0">
                              <a:solidFill>
                                <a:srgbClr val="0070C0"/>
                              </a:solidFill>
                              <a:latin typeface="Cambria Math" panose="02040503050406030204" pitchFamily="18" charset="0"/>
                            </a:rPr>
                          </m:ctrlPr>
                        </m:fPr>
                        <m:num>
                          <m:sSubSup>
                            <m:sSubSupPr>
                              <m:ctrlPr>
                                <a:rPr lang="en-US" i="1">
                                  <a:solidFill>
                                    <a:srgbClr val="0070C0"/>
                                  </a:solidFill>
                                  <a:latin typeface="Cambria Math" panose="02040503050406030204" pitchFamily="18" charset="0"/>
                                  <a:cs typeface="Sabon Next LT" panose="02000500000000000000" pitchFamily="2" charset="0"/>
                                </a:rPr>
                              </m:ctrlPr>
                            </m:sSubSupPr>
                            <m:e>
                              <m:r>
                                <a:rPr lang="en-US" b="0" i="1">
                                  <a:solidFill>
                                    <a:srgbClr val="0070C0"/>
                                  </a:solidFill>
                                  <a:latin typeface="Cambria Math" panose="02040503050406030204" pitchFamily="18" charset="0"/>
                                  <a:cs typeface="Sabon Next LT" panose="02000500000000000000" pitchFamily="2" charset="0"/>
                                </a:rPr>
                                <m:t>𝑍</m:t>
                              </m:r>
                            </m:e>
                            <m:sub>
                              <m:r>
                                <a:rPr lang="en-US" b="0" i="1">
                                  <a:solidFill>
                                    <a:srgbClr val="0070C0"/>
                                  </a:solidFill>
                                  <a:latin typeface="Cambria Math" panose="02040503050406030204" pitchFamily="18" charset="0"/>
                                  <a:cs typeface="Sabon Next LT" panose="02000500000000000000" pitchFamily="2" charset="0"/>
                                </a:rPr>
                                <m:t>1−</m:t>
                              </m:r>
                              <m:f>
                                <m:fPr>
                                  <m:type m:val="lin"/>
                                  <m:ctrlPr>
                                    <a:rPr lang="en-US" i="1">
                                      <a:solidFill>
                                        <a:srgbClr val="0070C0"/>
                                      </a:solidFill>
                                      <a:latin typeface="Cambria Math" panose="02040503050406030204" pitchFamily="18" charset="0"/>
                                      <a:cs typeface="Sabon Next LT" panose="02000500000000000000" pitchFamily="2" charset="0"/>
                                    </a:rPr>
                                  </m:ctrlPr>
                                </m:fPr>
                                <m:num>
                                  <m:r>
                                    <a:rPr lang="en-US" b="0" i="1">
                                      <a:solidFill>
                                        <a:srgbClr val="0070C0"/>
                                      </a:solidFill>
                                      <a:latin typeface="Cambria Math" panose="02040503050406030204" pitchFamily="18" charset="0"/>
                                      <a:ea typeface="Cambria Math" panose="02040503050406030204" pitchFamily="18" charset="0"/>
                                      <a:cs typeface="Sabon Next LT" panose="02000500000000000000" pitchFamily="2" charset="0"/>
                                    </a:rPr>
                                    <m:t>𝛼</m:t>
                                  </m:r>
                                </m:num>
                                <m:den>
                                  <m:r>
                                    <a:rPr lang="en-US" b="0" i="1">
                                      <a:solidFill>
                                        <a:srgbClr val="0070C0"/>
                                      </a:solidFill>
                                      <a:latin typeface="Cambria Math" panose="02040503050406030204" pitchFamily="18" charset="0"/>
                                      <a:cs typeface="Sabon Next LT" panose="02000500000000000000" pitchFamily="2" charset="0"/>
                                    </a:rPr>
                                    <m:t>2</m:t>
                                  </m:r>
                                </m:den>
                              </m:f>
                            </m:sub>
                            <m:sup>
                              <m:r>
                                <a:rPr lang="en-IN" b="0" i="1">
                                  <a:solidFill>
                                    <a:srgbClr val="0070C0"/>
                                  </a:solidFill>
                                  <a:latin typeface="Cambria Math" panose="02040503050406030204" pitchFamily="18" charset="0"/>
                                  <a:cs typeface="Sabon Next LT" panose="02000500000000000000" pitchFamily="2" charset="0"/>
                                </a:rPr>
                                <m:t>2</m:t>
                              </m:r>
                            </m:sup>
                          </m:sSubSup>
                          <m:d>
                            <m:dPr>
                              <m:begChr m:val="["/>
                              <m:endChr m:val="]"/>
                              <m:ctrlPr>
                                <a:rPr lang="en-IN" i="1">
                                  <a:solidFill>
                                    <a:srgbClr val="0070C0"/>
                                  </a:solidFill>
                                  <a:latin typeface="Cambria Math" panose="02040503050406030204" pitchFamily="18" charset="0"/>
                                  <a:cs typeface="Sabon Next LT" panose="02000500000000000000" pitchFamily="2" charset="0"/>
                                </a:rPr>
                              </m:ctrlPr>
                            </m:dPr>
                            <m:e>
                              <m:f>
                                <m:fPr>
                                  <m:ctrlPr>
                                    <a:rPr lang="en-IN" i="1">
                                      <a:solidFill>
                                        <a:srgbClr val="0070C0"/>
                                      </a:solidFill>
                                      <a:latin typeface="Cambria Math" panose="02040503050406030204" pitchFamily="18" charset="0"/>
                                      <a:cs typeface="Sabon Next LT" panose="02000500000000000000" pitchFamily="2" charset="0"/>
                                    </a:rPr>
                                  </m:ctrlPr>
                                </m:fPr>
                                <m:num>
                                  <m:r>
                                    <a:rPr lang="en-IN" b="0" i="1">
                                      <a:solidFill>
                                        <a:srgbClr val="0070C0"/>
                                      </a:solidFill>
                                      <a:latin typeface="Cambria Math" panose="02040503050406030204" pitchFamily="18" charset="0"/>
                                      <a:cs typeface="Sabon Next LT" panose="02000500000000000000" pitchFamily="2" charset="0"/>
                                    </a:rPr>
                                    <m:t>1</m:t>
                                  </m:r>
                                </m:num>
                                <m:den>
                                  <m:sSub>
                                    <m:sSubPr>
                                      <m:ctrlPr>
                                        <a:rPr lang="en-US" i="1">
                                          <a:solidFill>
                                            <a:srgbClr val="0070C0"/>
                                          </a:solidFill>
                                          <a:latin typeface="Cambria Math" panose="02040503050406030204" pitchFamily="18" charset="0"/>
                                        </a:rPr>
                                      </m:ctrlPr>
                                    </m:sSubPr>
                                    <m:e>
                                      <m:r>
                                        <a:rPr lang="en-US" b="0" i="1">
                                          <a:solidFill>
                                            <a:srgbClr val="0070C0"/>
                                          </a:solidFill>
                                          <a:latin typeface="Cambria Math" panose="02040503050406030204" pitchFamily="18" charset="0"/>
                                        </a:rPr>
                                        <m:t>𝑝</m:t>
                                      </m:r>
                                    </m:e>
                                    <m:sub>
                                      <m:r>
                                        <a:rPr lang="en-US" b="0" i="1">
                                          <a:solidFill>
                                            <a:srgbClr val="0070C0"/>
                                          </a:solidFill>
                                          <a:latin typeface="Cambria Math" panose="02040503050406030204" pitchFamily="18" charset="0"/>
                                        </a:rPr>
                                        <m:t>1</m:t>
                                      </m:r>
                                    </m:sub>
                                  </m:sSub>
                                  <m:sSub>
                                    <m:sSubPr>
                                      <m:ctrlPr>
                                        <a:rPr lang="en-US" i="1">
                                          <a:solidFill>
                                            <a:srgbClr val="0070C0"/>
                                          </a:solidFill>
                                          <a:latin typeface="Cambria Math" panose="02040503050406030204" pitchFamily="18" charset="0"/>
                                        </a:rPr>
                                      </m:ctrlPr>
                                    </m:sSubPr>
                                    <m:e>
                                      <m:r>
                                        <a:rPr lang="en-IN" b="0" i="1" smtClean="0">
                                          <a:solidFill>
                                            <a:srgbClr val="0070C0"/>
                                          </a:solidFill>
                                          <a:latin typeface="Cambria Math" panose="02040503050406030204" pitchFamily="18" charset="0"/>
                                        </a:rPr>
                                        <m:t>(1−</m:t>
                                      </m:r>
                                      <m:r>
                                        <a:rPr lang="en-IN" b="0" i="1" smtClean="0">
                                          <a:solidFill>
                                            <a:srgbClr val="0070C0"/>
                                          </a:solidFill>
                                          <a:latin typeface="Cambria Math" panose="02040503050406030204" pitchFamily="18" charset="0"/>
                                        </a:rPr>
                                        <m:t>𝑝</m:t>
                                      </m:r>
                                    </m:e>
                                    <m:sub>
                                      <m:r>
                                        <a:rPr lang="en-US" b="0" i="1">
                                          <a:solidFill>
                                            <a:srgbClr val="0070C0"/>
                                          </a:solidFill>
                                          <a:latin typeface="Cambria Math" panose="02040503050406030204" pitchFamily="18" charset="0"/>
                                        </a:rPr>
                                        <m:t>1</m:t>
                                      </m:r>
                                    </m:sub>
                                  </m:sSub>
                                  <m:r>
                                    <a:rPr lang="en-IN" b="0" i="1" smtClean="0">
                                      <a:solidFill>
                                        <a:srgbClr val="0070C0"/>
                                      </a:solidFill>
                                      <a:latin typeface="Cambria Math" panose="02040503050406030204" pitchFamily="18" charset="0"/>
                                    </a:rPr>
                                    <m:t>)</m:t>
                                  </m:r>
                                </m:den>
                              </m:f>
                              <m:r>
                                <a:rPr lang="en-IN" b="0" i="1">
                                  <a:solidFill>
                                    <a:srgbClr val="0070C0"/>
                                  </a:solidFill>
                                  <a:latin typeface="Cambria Math" panose="02040503050406030204" pitchFamily="18" charset="0"/>
                                  <a:cs typeface="Sabon Next LT" panose="02000500000000000000" pitchFamily="2" charset="0"/>
                                </a:rPr>
                                <m:t>+</m:t>
                              </m:r>
                              <m:f>
                                <m:fPr>
                                  <m:ctrlPr>
                                    <a:rPr lang="en-IN" i="1">
                                      <a:solidFill>
                                        <a:srgbClr val="0070C0"/>
                                      </a:solidFill>
                                      <a:latin typeface="Cambria Math" panose="02040503050406030204" pitchFamily="18" charset="0"/>
                                      <a:cs typeface="Sabon Next LT" panose="02000500000000000000" pitchFamily="2" charset="0"/>
                                    </a:rPr>
                                  </m:ctrlPr>
                                </m:fPr>
                                <m:num>
                                  <m:r>
                                    <a:rPr lang="en-IN" b="0" i="1">
                                      <a:solidFill>
                                        <a:srgbClr val="0070C0"/>
                                      </a:solidFill>
                                      <a:latin typeface="Cambria Math" panose="02040503050406030204" pitchFamily="18" charset="0"/>
                                      <a:cs typeface="Sabon Next LT" panose="02000500000000000000" pitchFamily="2" charset="0"/>
                                    </a:rPr>
                                    <m:t>1</m:t>
                                  </m:r>
                                </m:num>
                                <m:den>
                                  <m:sSub>
                                    <m:sSubPr>
                                      <m:ctrlPr>
                                        <a:rPr lang="en-US" i="1">
                                          <a:solidFill>
                                            <a:srgbClr val="0070C0"/>
                                          </a:solidFill>
                                          <a:latin typeface="Cambria Math" panose="02040503050406030204" pitchFamily="18" charset="0"/>
                                        </a:rPr>
                                      </m:ctrlPr>
                                    </m:sSubPr>
                                    <m:e>
                                      <m:r>
                                        <a:rPr lang="en-US" b="0" i="1">
                                          <a:solidFill>
                                            <a:srgbClr val="0070C0"/>
                                          </a:solidFill>
                                          <a:latin typeface="Cambria Math" panose="02040503050406030204" pitchFamily="18" charset="0"/>
                                        </a:rPr>
                                        <m:t>𝑝</m:t>
                                      </m:r>
                                    </m:e>
                                    <m:sub>
                                      <m:r>
                                        <a:rPr lang="en-IN" b="0" i="1">
                                          <a:solidFill>
                                            <a:srgbClr val="0070C0"/>
                                          </a:solidFill>
                                          <a:latin typeface="Cambria Math" panose="02040503050406030204" pitchFamily="18" charset="0"/>
                                        </a:rPr>
                                        <m:t>2</m:t>
                                      </m:r>
                                    </m:sub>
                                  </m:sSub>
                                  <m:sSub>
                                    <m:sSubPr>
                                      <m:ctrlPr>
                                        <a:rPr lang="en-US" i="1">
                                          <a:solidFill>
                                            <a:srgbClr val="0070C0"/>
                                          </a:solidFill>
                                          <a:latin typeface="Cambria Math" panose="02040503050406030204" pitchFamily="18" charset="0"/>
                                        </a:rPr>
                                      </m:ctrlPr>
                                    </m:sSubPr>
                                    <m:e>
                                      <m:r>
                                        <a:rPr lang="en-IN" i="1">
                                          <a:solidFill>
                                            <a:srgbClr val="0070C0"/>
                                          </a:solidFill>
                                          <a:latin typeface="Cambria Math" panose="02040503050406030204" pitchFamily="18" charset="0"/>
                                        </a:rPr>
                                        <m:t>(1−</m:t>
                                      </m:r>
                                      <m:r>
                                        <a:rPr lang="en-IN" i="1">
                                          <a:solidFill>
                                            <a:srgbClr val="0070C0"/>
                                          </a:solidFill>
                                          <a:latin typeface="Cambria Math" panose="02040503050406030204" pitchFamily="18" charset="0"/>
                                        </a:rPr>
                                        <m:t>𝑝</m:t>
                                      </m:r>
                                    </m:e>
                                    <m:sub>
                                      <m:r>
                                        <a:rPr lang="en-IN" b="0" i="1" smtClean="0">
                                          <a:solidFill>
                                            <a:srgbClr val="0070C0"/>
                                          </a:solidFill>
                                          <a:latin typeface="Cambria Math" panose="02040503050406030204" pitchFamily="18" charset="0"/>
                                        </a:rPr>
                                        <m:t>2</m:t>
                                      </m:r>
                                    </m:sub>
                                  </m:sSub>
                                  <m:r>
                                    <a:rPr lang="en-IN" i="1">
                                      <a:solidFill>
                                        <a:srgbClr val="0070C0"/>
                                      </a:solidFill>
                                      <a:latin typeface="Cambria Math" panose="02040503050406030204" pitchFamily="18" charset="0"/>
                                    </a:rPr>
                                    <m:t>)</m:t>
                                  </m:r>
                                </m:den>
                              </m:f>
                            </m:e>
                          </m:d>
                        </m:num>
                        <m:den>
                          <m:sSup>
                            <m:sSupPr>
                              <m:ctrlPr>
                                <a:rPr lang="en-US" i="1" smtClean="0">
                                  <a:solidFill>
                                    <a:srgbClr val="0070C0"/>
                                  </a:solidFill>
                                  <a:latin typeface="Cambria Math" panose="02040503050406030204" pitchFamily="18" charset="0"/>
                                </a:rPr>
                              </m:ctrlPr>
                            </m:sSupPr>
                            <m:e>
                              <m:d>
                                <m:dPr>
                                  <m:begChr m:val="["/>
                                  <m:endChr m:val="]"/>
                                  <m:ctrlPr>
                                    <a:rPr lang="en-US" i="1">
                                      <a:solidFill>
                                        <a:srgbClr val="0070C0"/>
                                      </a:solidFill>
                                      <a:latin typeface="Cambria Math" panose="02040503050406030204" pitchFamily="18" charset="0"/>
                                    </a:rPr>
                                  </m:ctrlPr>
                                </m:dPr>
                                <m:e>
                                  <m:func>
                                    <m:funcPr>
                                      <m:ctrlPr>
                                        <a:rPr lang="en-IN" i="1">
                                          <a:solidFill>
                                            <a:srgbClr val="0070C0"/>
                                          </a:solidFill>
                                          <a:latin typeface="Cambria Math" panose="02040503050406030204" pitchFamily="18" charset="0"/>
                                        </a:rPr>
                                      </m:ctrlPr>
                                    </m:funcPr>
                                    <m:fName>
                                      <m:r>
                                        <a:rPr lang="en-IN" b="0" i="1">
                                          <a:solidFill>
                                            <a:srgbClr val="0070C0"/>
                                          </a:solidFill>
                                          <a:latin typeface="Cambria Math" panose="02040503050406030204" pitchFamily="18" charset="0"/>
                                        </a:rPr>
                                        <m:t>𝑙𝑜𝑔</m:t>
                                      </m:r>
                                    </m:fName>
                                    <m:e>
                                      <m:r>
                                        <a:rPr lang="en-IN" b="0" i="1">
                                          <a:solidFill>
                                            <a:srgbClr val="0070C0"/>
                                          </a:solidFill>
                                          <a:latin typeface="Cambria Math" panose="02040503050406030204" pitchFamily="18" charset="0"/>
                                        </a:rPr>
                                        <m:t>(1−</m:t>
                                      </m:r>
                                      <m:r>
                                        <a:rPr lang="en-IN" b="0" i="1">
                                          <a:solidFill>
                                            <a:srgbClr val="0070C0"/>
                                          </a:solidFill>
                                          <a:latin typeface="Cambria Math" panose="02040503050406030204" pitchFamily="18" charset="0"/>
                                        </a:rPr>
                                        <m:t>𝑑</m:t>
                                      </m:r>
                                      <m:r>
                                        <a:rPr lang="en-IN" b="0" i="1">
                                          <a:solidFill>
                                            <a:srgbClr val="0070C0"/>
                                          </a:solidFill>
                                          <a:latin typeface="Cambria Math" panose="02040503050406030204" pitchFamily="18" charset="0"/>
                                        </a:rPr>
                                        <m:t>)</m:t>
                                      </m:r>
                                    </m:e>
                                  </m:func>
                                </m:e>
                              </m:d>
                            </m:e>
                            <m:sup>
                              <m:r>
                                <a:rPr lang="en-IN" b="0" i="1" smtClean="0">
                                  <a:solidFill>
                                    <a:srgbClr val="0070C0"/>
                                  </a:solidFill>
                                  <a:latin typeface="Cambria Math" panose="02040503050406030204" pitchFamily="18" charset="0"/>
                                </a:rPr>
                                <m:t>2</m:t>
                              </m:r>
                            </m:sup>
                          </m:sSup>
                        </m:den>
                      </m:f>
                    </m:oMath>
                  </m:oMathPara>
                </a14:m>
                <a:endParaRPr lang="en-IN" dirty="0">
                  <a:latin typeface="Times New Roman" panose="02020603050405020304" pitchFamily="18" charset="0"/>
                  <a:cs typeface="Times New Roman" panose="02020603050405020304" pitchFamily="18" charset="0"/>
                </a:endParaRPr>
              </a:p>
              <a:p>
                <a:pPr marL="0" lvl="0" indent="0">
                  <a:lnSpc>
                    <a:spcPct val="100000"/>
                  </a:lnSpc>
                  <a:spcBef>
                    <a:spcPts val="0"/>
                  </a:spcBef>
                  <a:buClr>
                    <a:srgbClr val="0070C0"/>
                  </a:buClr>
                  <a:buNone/>
                  <a:defRPr/>
                </a:pPr>
                <a:endParaRPr lang="en-IN" dirty="0">
                  <a:latin typeface="Times New Roman" panose="02020603050405020304" pitchFamily="18" charset="0"/>
                  <a:cs typeface="Times New Roman" panose="02020603050405020304" pitchFamily="18" charset="0"/>
                </a:endParaRPr>
              </a:p>
              <a:p>
                <a:pPr>
                  <a:lnSpc>
                    <a:spcPct val="100000"/>
                  </a:lnSpc>
                  <a:spcBef>
                    <a:spcPts val="0"/>
                  </a:spcBef>
                  <a:buClr>
                    <a:srgbClr val="0070C0"/>
                  </a:buClr>
                  <a:defRPr/>
                </a:pPr>
                <a14:m>
                  <m:oMath xmlns:m="http://schemas.openxmlformats.org/officeDocument/2006/math">
                    <m:sSub>
                      <m:sSubPr>
                        <m:ctrlPr>
                          <a:rPr lang="en-US" sz="2400" b="1" i="1">
                            <a:latin typeface="Cambria Math" panose="02040503050406030204" pitchFamily="18" charset="0"/>
                            <a:cs typeface="Sabon Next LT" panose="02000500000000000000" pitchFamily="2" charset="0"/>
                          </a:rPr>
                        </m:ctrlPr>
                      </m:sSubPr>
                      <m:e>
                        <m:r>
                          <a:rPr lang="en-US" sz="2400" b="1" i="1">
                            <a:latin typeface="Cambria Math" panose="02040503050406030204" pitchFamily="18" charset="0"/>
                            <a:cs typeface="Sabon Next LT" panose="02000500000000000000" pitchFamily="2" charset="0"/>
                          </a:rPr>
                          <m:t>𝒁</m:t>
                        </m:r>
                      </m:e>
                      <m:sub>
                        <m:r>
                          <a:rPr lang="en-US" sz="2400" b="1" i="1">
                            <a:latin typeface="Cambria Math" panose="02040503050406030204" pitchFamily="18" charset="0"/>
                            <a:cs typeface="Sabon Next LT" panose="02000500000000000000" pitchFamily="2" charset="0"/>
                          </a:rPr>
                          <m:t>𝟏</m:t>
                        </m:r>
                        <m:r>
                          <a:rPr lang="en-US" sz="2400" b="1" i="1">
                            <a:latin typeface="Cambria Math" panose="02040503050406030204" pitchFamily="18" charset="0"/>
                            <a:cs typeface="Sabon Next LT" panose="02000500000000000000" pitchFamily="2" charset="0"/>
                          </a:rPr>
                          <m:t>−</m:t>
                        </m:r>
                        <m:f>
                          <m:fPr>
                            <m:type m:val="lin"/>
                            <m:ctrlPr>
                              <a:rPr lang="en-US" sz="2400" b="1" i="1">
                                <a:latin typeface="Cambria Math" panose="02040503050406030204" pitchFamily="18" charset="0"/>
                                <a:cs typeface="Sabon Next LT" panose="02000500000000000000" pitchFamily="2" charset="0"/>
                              </a:rPr>
                            </m:ctrlPr>
                          </m:fPr>
                          <m:num>
                            <m:r>
                              <a:rPr lang="en-US" sz="2400" b="1" i="1">
                                <a:latin typeface="Cambria Math" panose="02040503050406030204" pitchFamily="18" charset="0"/>
                                <a:ea typeface="Cambria Math" panose="02040503050406030204" pitchFamily="18" charset="0"/>
                                <a:cs typeface="Sabon Next LT" panose="02000500000000000000" pitchFamily="2" charset="0"/>
                              </a:rPr>
                              <m:t>𝜶</m:t>
                            </m:r>
                          </m:num>
                          <m:den>
                            <m:r>
                              <a:rPr lang="en-US" sz="2400" b="1" i="1">
                                <a:latin typeface="Cambria Math" panose="02040503050406030204" pitchFamily="18" charset="0"/>
                                <a:cs typeface="Sabon Next LT" panose="02000500000000000000" pitchFamily="2" charset="0"/>
                              </a:rPr>
                              <m:t>𝟐</m:t>
                            </m:r>
                          </m:den>
                        </m:f>
                      </m:sub>
                    </m:sSub>
                    <m:r>
                      <a:rPr lang="en-US" sz="2400" i="1">
                        <a:latin typeface="Cambria Math" panose="02040503050406030204" pitchFamily="18" charset="0"/>
                        <a:cs typeface="Sabon Next LT" panose="02000500000000000000" pitchFamily="2" charset="0"/>
                      </a:rPr>
                      <m:t>=</m:t>
                    </m:r>
                  </m:oMath>
                </a14:m>
                <a:r>
                  <a:rPr lang="en-US" sz="2400" dirty="0">
                    <a:latin typeface="Times New Roman" panose="02020603050405020304" pitchFamily="18" charset="0"/>
                    <a:cs typeface="Times New Roman" panose="02020603050405020304" pitchFamily="18" charset="0"/>
                  </a:rPr>
                  <a:t> Value of the normal deviate at considered level of confidence</a:t>
                </a:r>
              </a:p>
              <a:p>
                <a:pPr>
                  <a:lnSpc>
                    <a:spcPct val="100000"/>
                  </a:lnSpc>
                  <a:spcBef>
                    <a:spcPts val="0"/>
                  </a:spcBef>
                  <a:buClr>
                    <a:srgbClr val="0070C0"/>
                  </a:buClr>
                  <a:defRPr/>
                </a:pPr>
                <a14:m>
                  <m:oMath xmlns:m="http://schemas.openxmlformats.org/officeDocument/2006/math">
                    <m:r>
                      <a:rPr lang="en-US" sz="2400" b="1" i="1" dirty="0">
                        <a:latin typeface="Cambria Math" panose="02040503050406030204" pitchFamily="18" charset="0"/>
                        <a:cs typeface="Sabon Next LT" panose="02000500000000000000" pitchFamily="2" charset="0"/>
                      </a:rPr>
                      <m:t>𝒅</m:t>
                    </m:r>
                    <m:r>
                      <a:rPr lang="en-IN" sz="2400" b="1" dirty="0">
                        <a:latin typeface="Cambria Math" panose="02040503050406030204" pitchFamily="18" charset="0"/>
                        <a:cs typeface="Sabon Next LT" panose="02000500000000000000" pitchFamily="2" charset="0"/>
                      </a:rPr>
                      <m:t>=</m:t>
                    </m:r>
                    <m:r>
                      <a:rPr lang="en-US" sz="2400" b="1">
                        <a:latin typeface="Cambria Math" panose="02040503050406030204" pitchFamily="18" charset="0"/>
                        <a:cs typeface="Sabon Next LT" panose="02000500000000000000" pitchFamily="2" charset="0"/>
                      </a:rPr>
                      <m:t> </m:t>
                    </m:r>
                  </m:oMath>
                </a14:m>
                <a:r>
                  <a:rPr lang="en-IN" sz="2400" dirty="0">
                    <a:latin typeface="Times New Roman" panose="02020603050405020304" pitchFamily="18" charset="0"/>
                    <a:cs typeface="Times New Roman" panose="02020603050405020304" pitchFamily="18" charset="0"/>
                  </a:rPr>
                  <a:t> relative allowable error</a:t>
                </a:r>
              </a:p>
              <a:p>
                <a:pPr marL="0" indent="0">
                  <a:lnSpc>
                    <a:spcPct val="100000"/>
                  </a:lnSpc>
                  <a:spcBef>
                    <a:spcPts val="0"/>
                  </a:spcBef>
                  <a:buClr>
                    <a:srgbClr val="0070C0"/>
                  </a:buClr>
                  <a:buNone/>
                  <a:defRPr/>
                </a:pPr>
                <a:endParaRPr lang="en-US" sz="2400" dirty="0">
                  <a:latin typeface="Times New Roman" panose="02020603050405020304" pitchFamily="18" charset="0"/>
                  <a:cs typeface="Times New Roman" panose="02020603050405020304" pitchFamily="18" charset="0"/>
                </a:endParaRPr>
              </a:p>
              <a:p>
                <a:pPr marL="0" lvl="0" indent="0">
                  <a:lnSpc>
                    <a:spcPct val="100000"/>
                  </a:lnSpc>
                  <a:spcBef>
                    <a:spcPts val="0"/>
                  </a:spcBef>
                  <a:buClr>
                    <a:srgbClr val="0070C0"/>
                  </a:buClr>
                  <a:buNone/>
                  <a:defRPr/>
                </a:pPr>
                <a:endParaRPr lang="en-IN" sz="24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F5BA7649-2DB8-EC42-7F63-7F4C7154FF5F}"/>
                  </a:ext>
                </a:extLst>
              </p:cNvPr>
              <p:cNvSpPr>
                <a:spLocks noGrp="1" noRot="1" noChangeAspect="1" noMove="1" noResize="1" noEditPoints="1" noAdjustHandles="1" noChangeArrowheads="1" noChangeShapeType="1" noTextEdit="1"/>
              </p:cNvSpPr>
              <p:nvPr>
                <p:ph idx="1"/>
              </p:nvPr>
            </p:nvSpPr>
            <p:spPr>
              <a:xfrm>
                <a:off x="838200" y="1825625"/>
                <a:ext cx="10515600" cy="4830814"/>
              </a:xfrm>
              <a:blipFill>
                <a:blip r:embed="rId2"/>
                <a:stretch>
                  <a:fillRect l="-1217" t="-2144" b="-5801"/>
                </a:stretch>
              </a:blipFill>
              <a:ln>
                <a:noFill/>
              </a:ln>
            </p:spPr>
            <p:txBody>
              <a:bodyPr/>
              <a:lstStyle/>
              <a:p>
                <a:r>
                  <a:rPr lang="en-IN">
                    <a:noFill/>
                  </a:rPr>
                  <a:t> </a:t>
                </a:r>
              </a:p>
            </p:txBody>
          </p:sp>
        </mc:Fallback>
      </mc:AlternateContent>
      <p:sp>
        <p:nvSpPr>
          <p:cNvPr id="4" name="Rectangle 3">
            <a:extLst>
              <a:ext uri="{FF2B5EF4-FFF2-40B4-BE49-F238E27FC236}">
                <a16:creationId xmlns:a16="http://schemas.microsoft.com/office/drawing/2014/main" id="{29006D15-FD04-9D04-7D14-A7B30AA28521}"/>
              </a:ext>
            </a:extLst>
          </p:cNvPr>
          <p:cNvSpPr/>
          <p:nvPr/>
        </p:nvSpPr>
        <p:spPr>
          <a:xfrm>
            <a:off x="0" y="0"/>
            <a:ext cx="12192000" cy="6858000"/>
          </a:xfrm>
          <a:prstGeom prst="rect">
            <a:avLst/>
          </a:prstGeom>
          <a:noFill/>
          <a:ln w="76200">
            <a:solidFill>
              <a:schemeClr val="accent4">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E264173E-79FF-2794-E803-D5898DEB42A3}"/>
              </a:ext>
            </a:extLst>
          </p:cNvPr>
          <p:cNvSpPr txBox="1"/>
          <p:nvPr/>
        </p:nvSpPr>
        <p:spPr>
          <a:xfrm>
            <a:off x="9944346" y="111058"/>
            <a:ext cx="2140974" cy="369332"/>
          </a:xfrm>
          <a:prstGeom prst="rect">
            <a:avLst/>
          </a:prstGeom>
          <a:noFill/>
          <a:ln>
            <a:noFill/>
          </a:ln>
        </p:spPr>
        <p:txBody>
          <a:bodyPr wrap="square" rtlCol="0">
            <a:spAutoFit/>
          </a:bodyPr>
          <a:lstStyle/>
          <a:p>
            <a:r>
              <a:rPr lang="en-IN" dirty="0">
                <a:latin typeface="Times New Roman" panose="02020603050405020304" pitchFamily="18" charset="0"/>
                <a:cs typeface="Times New Roman" panose="02020603050405020304" pitchFamily="18" charset="0"/>
              </a:rPr>
              <a:t>Case Control Study</a:t>
            </a:r>
          </a:p>
        </p:txBody>
      </p:sp>
    </p:spTree>
    <p:extLst>
      <p:ext uri="{BB962C8B-B14F-4D97-AF65-F5344CB8AC3E}">
        <p14:creationId xmlns:p14="http://schemas.microsoft.com/office/powerpoint/2010/main" val="8233101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9770B-3B87-FAD5-7CA1-4ED9DF2F79AA}"/>
              </a:ext>
            </a:extLst>
          </p:cNvPr>
          <p:cNvSpPr>
            <a:spLocks noGrp="1"/>
          </p:cNvSpPr>
          <p:nvPr>
            <p:ph type="title"/>
          </p:nvPr>
        </p:nvSpPr>
        <p:spPr>
          <a:noFill/>
          <a:ln>
            <a:noFill/>
          </a:ln>
        </p:spPr>
        <p:txBody>
          <a:bodyPr/>
          <a:lstStyle/>
          <a:p>
            <a:pPr algn="ctr"/>
            <a:r>
              <a:rPr lang="en-IN" dirty="0">
                <a:solidFill>
                  <a:srgbClr val="0070C0"/>
                </a:solidFill>
                <a:latin typeface="Times New Roman" panose="02020603050405020304" pitchFamily="18" charset="0"/>
                <a:cs typeface="Times New Roman" panose="02020603050405020304" pitchFamily="18" charset="0"/>
              </a:rPr>
              <a:t>For Qualitative Variable </a:t>
            </a:r>
            <a:br>
              <a:rPr lang="en-IN" dirty="0">
                <a:solidFill>
                  <a:srgbClr val="0070C0"/>
                </a:solidFill>
                <a:latin typeface="Times New Roman" panose="02020603050405020304" pitchFamily="18" charset="0"/>
                <a:cs typeface="Times New Roman" panose="02020603050405020304" pitchFamily="18" charset="0"/>
              </a:rPr>
            </a:br>
            <a:r>
              <a:rPr lang="en-IN" dirty="0">
                <a:solidFill>
                  <a:srgbClr val="0070C0"/>
                </a:solidFill>
                <a:latin typeface="Times New Roman" panose="02020603050405020304" pitchFamily="18" charset="0"/>
                <a:cs typeface="Times New Roman" panose="02020603050405020304" pitchFamily="18" charset="0"/>
              </a:rPr>
              <a:t>(Case Control Study)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1686B6C-446B-75CA-309F-67C34F0D85C9}"/>
                  </a:ext>
                </a:extLst>
              </p:cNvPr>
              <p:cNvSpPr>
                <a:spLocks noGrp="1"/>
              </p:cNvSpPr>
              <p:nvPr>
                <p:ph idx="1"/>
              </p:nvPr>
            </p:nvSpPr>
            <p:spPr>
              <a:noFill/>
              <a:ln>
                <a:noFill/>
              </a:ln>
            </p:spPr>
            <p:txBody>
              <a:bodyPr/>
              <a:lstStyle/>
              <a:p>
                <a:pPr marL="0" indent="0">
                  <a:buNone/>
                </a:pPr>
                <a:endParaRPr lang="en-IN" i="1" dirty="0">
                  <a:solidFill>
                    <a:srgbClr val="0070C0"/>
                  </a:solidFill>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IN" i="1" smtClean="0">
                          <a:solidFill>
                            <a:srgbClr val="0070C0"/>
                          </a:solidFill>
                          <a:latin typeface="Cambria Math" panose="02040503050406030204" pitchFamily="18" charset="0"/>
                        </a:rPr>
                        <m:t>𝑛</m:t>
                      </m:r>
                      <m:r>
                        <a:rPr lang="en-US" i="1">
                          <a:solidFill>
                            <a:srgbClr val="0070C0"/>
                          </a:solidFill>
                          <a:latin typeface="Cambria Math" panose="02040503050406030204" pitchFamily="18" charset="0"/>
                        </a:rPr>
                        <m:t>=</m:t>
                      </m:r>
                      <m:f>
                        <m:fPr>
                          <m:ctrlPr>
                            <a:rPr lang="en-US" i="1" smtClean="0">
                              <a:solidFill>
                                <a:srgbClr val="0070C0"/>
                              </a:solidFill>
                              <a:latin typeface="Cambria Math" panose="02040503050406030204" pitchFamily="18" charset="0"/>
                            </a:rPr>
                          </m:ctrlPr>
                        </m:fPr>
                        <m:num>
                          <m:r>
                            <a:rPr lang="en-IN" b="0" i="1" smtClean="0">
                              <a:solidFill>
                                <a:srgbClr val="0070C0"/>
                              </a:solidFill>
                              <a:latin typeface="Cambria Math" panose="02040503050406030204" pitchFamily="18" charset="0"/>
                            </a:rPr>
                            <m:t>𝑟</m:t>
                          </m:r>
                          <m:r>
                            <a:rPr lang="en-IN" b="0" i="1" smtClean="0">
                              <a:solidFill>
                                <a:srgbClr val="0070C0"/>
                              </a:solidFill>
                              <a:latin typeface="Cambria Math" panose="02040503050406030204" pitchFamily="18" charset="0"/>
                            </a:rPr>
                            <m:t>+1</m:t>
                          </m:r>
                        </m:num>
                        <m:den>
                          <m:r>
                            <a:rPr lang="en-IN" b="0" i="1" smtClean="0">
                              <a:solidFill>
                                <a:srgbClr val="0070C0"/>
                              </a:solidFill>
                              <a:latin typeface="Cambria Math" panose="02040503050406030204" pitchFamily="18" charset="0"/>
                            </a:rPr>
                            <m:t>𝑟</m:t>
                          </m:r>
                        </m:den>
                      </m:f>
                      <m:f>
                        <m:fPr>
                          <m:ctrlPr>
                            <a:rPr lang="en-US" i="1" smtClean="0">
                              <a:solidFill>
                                <a:srgbClr val="0070C0"/>
                              </a:solidFill>
                              <a:latin typeface="Cambria Math" panose="02040503050406030204" pitchFamily="18" charset="0"/>
                            </a:rPr>
                          </m:ctrlPr>
                        </m:fPr>
                        <m:num>
                          <m:r>
                            <a:rPr lang="en-IN" b="0" i="1" smtClean="0">
                              <a:solidFill>
                                <a:srgbClr val="0070C0"/>
                              </a:solidFill>
                              <a:latin typeface="Cambria Math" panose="02040503050406030204" pitchFamily="18" charset="0"/>
                            </a:rPr>
                            <m:t>𝑝</m:t>
                          </m:r>
                          <m:r>
                            <a:rPr lang="en-IN" b="0" i="1" smtClean="0">
                              <a:solidFill>
                                <a:srgbClr val="0070C0"/>
                              </a:solidFill>
                              <a:latin typeface="Cambria Math" panose="02040503050406030204" pitchFamily="18" charset="0"/>
                            </a:rPr>
                            <m:t>(1−</m:t>
                          </m:r>
                          <m:r>
                            <a:rPr lang="en-IN" b="0" i="1" smtClean="0">
                              <a:solidFill>
                                <a:srgbClr val="0070C0"/>
                              </a:solidFill>
                              <a:latin typeface="Cambria Math" panose="02040503050406030204" pitchFamily="18" charset="0"/>
                            </a:rPr>
                            <m:t>𝑝</m:t>
                          </m:r>
                          <m:r>
                            <a:rPr lang="en-IN" b="0" i="1" smtClean="0">
                              <a:solidFill>
                                <a:srgbClr val="0070C0"/>
                              </a:solidFill>
                              <a:latin typeface="Cambria Math" panose="02040503050406030204" pitchFamily="18" charset="0"/>
                            </a:rPr>
                            <m:t>)</m:t>
                          </m:r>
                          <m:sSup>
                            <m:sSupPr>
                              <m:ctrlPr>
                                <a:rPr lang="en-US" i="1">
                                  <a:solidFill>
                                    <a:srgbClr val="0070C0"/>
                                  </a:solidFill>
                                  <a:latin typeface="Cambria Math" panose="02040503050406030204" pitchFamily="18" charset="0"/>
                                  <a:cs typeface="Sabon Next LT" panose="02000500000000000000" pitchFamily="2" charset="0"/>
                                </a:rPr>
                              </m:ctrlPr>
                            </m:sSupPr>
                            <m:e>
                              <m:d>
                                <m:dPr>
                                  <m:begChr m:val="["/>
                                  <m:endChr m:val="]"/>
                                  <m:ctrlPr>
                                    <a:rPr lang="en-US" i="1">
                                      <a:solidFill>
                                        <a:srgbClr val="0070C0"/>
                                      </a:solidFill>
                                      <a:latin typeface="Cambria Math" panose="02040503050406030204" pitchFamily="18" charset="0"/>
                                      <a:cs typeface="Sabon Next LT" panose="02000500000000000000" pitchFamily="2" charset="0"/>
                                    </a:rPr>
                                  </m:ctrlPr>
                                </m:dPr>
                                <m:e>
                                  <m:sSub>
                                    <m:sSubPr>
                                      <m:ctrlPr>
                                        <a:rPr lang="en-US" i="1">
                                          <a:solidFill>
                                            <a:srgbClr val="0070C0"/>
                                          </a:solidFill>
                                          <a:latin typeface="Cambria Math" panose="02040503050406030204" pitchFamily="18" charset="0"/>
                                          <a:cs typeface="Sabon Next LT" panose="02000500000000000000" pitchFamily="2" charset="0"/>
                                        </a:rPr>
                                      </m:ctrlPr>
                                    </m:sSubPr>
                                    <m:e>
                                      <m:r>
                                        <a:rPr lang="en-US" i="1">
                                          <a:solidFill>
                                            <a:srgbClr val="0070C0"/>
                                          </a:solidFill>
                                          <a:latin typeface="Cambria Math" panose="02040503050406030204" pitchFamily="18" charset="0"/>
                                          <a:cs typeface="Sabon Next LT" panose="02000500000000000000" pitchFamily="2" charset="0"/>
                                        </a:rPr>
                                        <m:t>𝑍</m:t>
                                      </m:r>
                                    </m:e>
                                    <m:sub>
                                      <m:r>
                                        <a:rPr lang="en-US" i="1">
                                          <a:solidFill>
                                            <a:srgbClr val="0070C0"/>
                                          </a:solidFill>
                                          <a:latin typeface="Cambria Math" panose="02040503050406030204" pitchFamily="18" charset="0"/>
                                          <a:cs typeface="Sabon Next LT" panose="02000500000000000000" pitchFamily="2" charset="0"/>
                                        </a:rPr>
                                        <m:t>1−</m:t>
                                      </m:r>
                                      <m:f>
                                        <m:fPr>
                                          <m:type m:val="lin"/>
                                          <m:ctrlPr>
                                            <a:rPr lang="en-US" i="1">
                                              <a:solidFill>
                                                <a:srgbClr val="0070C0"/>
                                              </a:solidFill>
                                              <a:latin typeface="Cambria Math" panose="02040503050406030204" pitchFamily="18" charset="0"/>
                                              <a:cs typeface="Sabon Next LT" panose="02000500000000000000" pitchFamily="2" charset="0"/>
                                            </a:rPr>
                                          </m:ctrlPr>
                                        </m:fPr>
                                        <m:num>
                                          <m:r>
                                            <a:rPr lang="en-US" i="1">
                                              <a:solidFill>
                                                <a:srgbClr val="0070C0"/>
                                              </a:solidFill>
                                              <a:latin typeface="Cambria Math" panose="02040503050406030204" pitchFamily="18" charset="0"/>
                                              <a:ea typeface="Cambria Math" panose="02040503050406030204" pitchFamily="18" charset="0"/>
                                              <a:cs typeface="Sabon Next LT" panose="02000500000000000000" pitchFamily="2" charset="0"/>
                                            </a:rPr>
                                            <m:t>𝛼</m:t>
                                          </m:r>
                                        </m:num>
                                        <m:den>
                                          <m:r>
                                            <a:rPr lang="en-US" i="1">
                                              <a:solidFill>
                                                <a:srgbClr val="0070C0"/>
                                              </a:solidFill>
                                              <a:latin typeface="Cambria Math" panose="02040503050406030204" pitchFamily="18" charset="0"/>
                                              <a:cs typeface="Sabon Next LT" panose="02000500000000000000" pitchFamily="2" charset="0"/>
                                            </a:rPr>
                                            <m:t>2</m:t>
                                          </m:r>
                                        </m:den>
                                      </m:f>
                                    </m:sub>
                                  </m:sSub>
                                  <m:r>
                                    <a:rPr lang="en-US" i="1">
                                      <a:solidFill>
                                        <a:srgbClr val="0070C0"/>
                                      </a:solidFill>
                                      <a:latin typeface="Cambria Math" panose="02040503050406030204" pitchFamily="18" charset="0"/>
                                      <a:cs typeface="Sabon Next LT" panose="02000500000000000000" pitchFamily="2" charset="0"/>
                                    </a:rPr>
                                    <m:t>+</m:t>
                                  </m:r>
                                  <m:sSub>
                                    <m:sSubPr>
                                      <m:ctrlPr>
                                        <a:rPr lang="en-US" i="1">
                                          <a:solidFill>
                                            <a:srgbClr val="0070C0"/>
                                          </a:solidFill>
                                          <a:latin typeface="Cambria Math" panose="02040503050406030204" pitchFamily="18" charset="0"/>
                                          <a:cs typeface="Sabon Next LT" panose="02000500000000000000" pitchFamily="2" charset="0"/>
                                        </a:rPr>
                                      </m:ctrlPr>
                                    </m:sSubPr>
                                    <m:e>
                                      <m:r>
                                        <a:rPr lang="en-US" i="1">
                                          <a:solidFill>
                                            <a:srgbClr val="0070C0"/>
                                          </a:solidFill>
                                          <a:latin typeface="Cambria Math" panose="02040503050406030204" pitchFamily="18" charset="0"/>
                                          <a:cs typeface="Sabon Next LT" panose="02000500000000000000" pitchFamily="2" charset="0"/>
                                        </a:rPr>
                                        <m:t>𝑍</m:t>
                                      </m:r>
                                    </m:e>
                                    <m:sub>
                                      <m:r>
                                        <a:rPr lang="en-US" i="1">
                                          <a:solidFill>
                                            <a:srgbClr val="0070C0"/>
                                          </a:solidFill>
                                          <a:latin typeface="Cambria Math" panose="02040503050406030204" pitchFamily="18" charset="0"/>
                                          <a:cs typeface="Sabon Next LT" panose="02000500000000000000" pitchFamily="2" charset="0"/>
                                        </a:rPr>
                                        <m:t>1−</m:t>
                                      </m:r>
                                      <m:r>
                                        <a:rPr lang="en-US" i="1">
                                          <a:solidFill>
                                            <a:srgbClr val="0070C0"/>
                                          </a:solidFill>
                                          <a:latin typeface="Cambria Math" panose="02040503050406030204" pitchFamily="18" charset="0"/>
                                          <a:ea typeface="Cambria Math" panose="02040503050406030204" pitchFamily="18" charset="0"/>
                                          <a:cs typeface="Sabon Next LT" panose="02000500000000000000" pitchFamily="2" charset="0"/>
                                        </a:rPr>
                                        <m:t>𝛽</m:t>
                                      </m:r>
                                    </m:sub>
                                  </m:sSub>
                                </m:e>
                              </m:d>
                            </m:e>
                            <m:sup>
                              <m:r>
                                <a:rPr lang="en-US" i="1">
                                  <a:solidFill>
                                    <a:srgbClr val="0070C0"/>
                                  </a:solidFill>
                                  <a:latin typeface="Cambria Math" panose="02040503050406030204" pitchFamily="18" charset="0"/>
                                  <a:cs typeface="Sabon Next LT" panose="02000500000000000000" pitchFamily="2" charset="0"/>
                                </a:rPr>
                                <m:t>2</m:t>
                              </m:r>
                            </m:sup>
                          </m:sSup>
                        </m:num>
                        <m:den>
                          <m:sSup>
                            <m:sSupPr>
                              <m:ctrlPr>
                                <a:rPr lang="en-US" i="1">
                                  <a:solidFill>
                                    <a:srgbClr val="0070C0"/>
                                  </a:solidFill>
                                  <a:latin typeface="Cambria Math" panose="02040503050406030204" pitchFamily="18" charset="0"/>
                                </a:rPr>
                              </m:ctrlPr>
                            </m:sSupPr>
                            <m:e>
                              <m:r>
                                <a:rPr lang="en-US">
                                  <a:solidFill>
                                    <a:srgbClr val="0070C0"/>
                                  </a:solidFill>
                                  <a:latin typeface="Cambria Math" panose="02040503050406030204" pitchFamily="18" charset="0"/>
                                </a:rPr>
                                <m:t>(</m:t>
                              </m:r>
                              <m:sSub>
                                <m:sSubPr>
                                  <m:ctrlPr>
                                    <a:rPr lang="en-US" i="1">
                                      <a:solidFill>
                                        <a:srgbClr val="0070C0"/>
                                      </a:solidFill>
                                      <a:latin typeface="Cambria Math" panose="02040503050406030204" pitchFamily="18" charset="0"/>
                                    </a:rPr>
                                  </m:ctrlPr>
                                </m:sSubPr>
                                <m:e>
                                  <m:r>
                                    <a:rPr lang="en-US">
                                      <a:solidFill>
                                        <a:srgbClr val="0070C0"/>
                                      </a:solidFill>
                                      <a:latin typeface="Cambria Math" panose="02040503050406030204" pitchFamily="18" charset="0"/>
                                    </a:rPr>
                                    <m:t>𝑝</m:t>
                                  </m:r>
                                </m:e>
                                <m:sub>
                                  <m:r>
                                    <a:rPr lang="en-US">
                                      <a:solidFill>
                                        <a:srgbClr val="0070C0"/>
                                      </a:solidFill>
                                      <a:latin typeface="Cambria Math" panose="02040503050406030204" pitchFamily="18" charset="0"/>
                                    </a:rPr>
                                    <m:t>1</m:t>
                                  </m:r>
                                </m:sub>
                              </m:sSub>
                              <m:r>
                                <a:rPr lang="en-US">
                                  <a:solidFill>
                                    <a:srgbClr val="0070C0"/>
                                  </a:solidFill>
                                  <a:latin typeface="Cambria Math" panose="02040503050406030204" pitchFamily="18" charset="0"/>
                                </a:rPr>
                                <m:t>−</m:t>
                              </m:r>
                              <m:sSub>
                                <m:sSubPr>
                                  <m:ctrlPr>
                                    <a:rPr lang="en-US" i="1">
                                      <a:solidFill>
                                        <a:srgbClr val="0070C0"/>
                                      </a:solidFill>
                                      <a:latin typeface="Cambria Math" panose="02040503050406030204" pitchFamily="18" charset="0"/>
                                    </a:rPr>
                                  </m:ctrlPr>
                                </m:sSubPr>
                                <m:e>
                                  <m:r>
                                    <a:rPr lang="en-US">
                                      <a:solidFill>
                                        <a:srgbClr val="0070C0"/>
                                      </a:solidFill>
                                      <a:latin typeface="Cambria Math" panose="02040503050406030204" pitchFamily="18" charset="0"/>
                                    </a:rPr>
                                    <m:t>𝑝</m:t>
                                  </m:r>
                                </m:e>
                                <m:sub>
                                  <m:r>
                                    <a:rPr lang="en-US">
                                      <a:solidFill>
                                        <a:srgbClr val="0070C0"/>
                                      </a:solidFill>
                                      <a:latin typeface="Cambria Math" panose="02040503050406030204" pitchFamily="18" charset="0"/>
                                    </a:rPr>
                                    <m:t>2</m:t>
                                  </m:r>
                                </m:sub>
                              </m:sSub>
                              <m:r>
                                <a:rPr lang="en-US">
                                  <a:solidFill>
                                    <a:srgbClr val="0070C0"/>
                                  </a:solidFill>
                                  <a:latin typeface="Cambria Math" panose="02040503050406030204" pitchFamily="18" charset="0"/>
                                </a:rPr>
                                <m:t>)</m:t>
                              </m:r>
                            </m:e>
                            <m:sup>
                              <m:r>
                                <a:rPr lang="en-US">
                                  <a:solidFill>
                                    <a:srgbClr val="0070C0"/>
                                  </a:solidFill>
                                  <a:latin typeface="Cambria Math" panose="02040503050406030204" pitchFamily="18" charset="0"/>
                                </a:rPr>
                                <m:t>2</m:t>
                              </m:r>
                            </m:sup>
                          </m:sSup>
                        </m:den>
                      </m:f>
                    </m:oMath>
                  </m:oMathPara>
                </a14:m>
                <a:endParaRPr lang="en-IN" dirty="0"/>
              </a:p>
              <a:p>
                <a:pPr marL="0" indent="0">
                  <a:buNone/>
                </a:pPr>
                <a:endParaRPr lang="en-IN" i="1" dirty="0">
                  <a:solidFill>
                    <a:srgbClr val="0070C0"/>
                  </a:solidFill>
                  <a:latin typeface="Cambria Math" panose="02040503050406030204" pitchFamily="18" charset="0"/>
                </a:endParaRPr>
              </a:p>
              <a:p>
                <a:pPr marL="0" indent="0">
                  <a:buNone/>
                </a:pPr>
                <a14:m>
                  <m:oMath xmlns:m="http://schemas.openxmlformats.org/officeDocument/2006/math">
                    <m:r>
                      <a:rPr lang="en-IN" i="1" smtClean="0">
                        <a:solidFill>
                          <a:schemeClr val="tx1"/>
                        </a:solidFill>
                        <a:latin typeface="Cambria Math" panose="02040503050406030204" pitchFamily="18" charset="0"/>
                      </a:rPr>
                      <m:t>𝑟</m:t>
                    </m:r>
                  </m:oMath>
                </a14:m>
                <a:r>
                  <a:rPr lang="en-IN" dirty="0">
                    <a:solidFill>
                      <a:schemeClr val="tx1"/>
                    </a:solidFill>
                  </a:rPr>
                  <a:t>= </a:t>
                </a:r>
                <a:r>
                  <a:rPr lang="en-IN" dirty="0">
                    <a:solidFill>
                      <a:schemeClr val="tx1"/>
                    </a:solidFill>
                    <a:latin typeface="Times New Roman" panose="02020603050405020304" pitchFamily="18" charset="0"/>
                    <a:cs typeface="Times New Roman" panose="02020603050405020304" pitchFamily="18" charset="0"/>
                  </a:rPr>
                  <a:t>Ratio of control to cases</a:t>
                </a:r>
              </a:p>
              <a:p>
                <a:pPr marL="0" indent="0">
                  <a:buNone/>
                </a:pPr>
                <a14:m>
                  <m:oMath xmlns:m="http://schemas.openxmlformats.org/officeDocument/2006/math">
                    <m:r>
                      <a:rPr lang="en-IN" b="0" i="1" smtClean="0">
                        <a:solidFill>
                          <a:schemeClr val="tx1"/>
                        </a:solidFill>
                        <a:latin typeface="Cambria Math" panose="02040503050406030204" pitchFamily="18" charset="0"/>
                      </a:rPr>
                      <m:t>𝑝</m:t>
                    </m:r>
                  </m:oMath>
                </a14:m>
                <a:r>
                  <a:rPr lang="en-IN" dirty="0">
                    <a:solidFill>
                      <a:schemeClr val="tx1"/>
                    </a:solidFill>
                    <a:latin typeface="Times New Roman" panose="02020603050405020304" pitchFamily="18" charset="0"/>
                    <a:cs typeface="Times New Roman" panose="02020603050405020304" pitchFamily="18" charset="0"/>
                  </a:rPr>
                  <a:t>= Average proportion exposed </a:t>
                </a:r>
              </a:p>
              <a:p>
                <a:pPr marL="0" indent="0">
                  <a:buNone/>
                </a:pPr>
                <a14:m>
                  <m:oMath xmlns:m="http://schemas.openxmlformats.org/officeDocument/2006/math">
                    <m:sSub>
                      <m:sSubPr>
                        <m:ctrlPr>
                          <a:rPr lang="en-US" i="1" smtClean="0">
                            <a:solidFill>
                              <a:schemeClr val="tx1"/>
                            </a:solidFill>
                            <a:latin typeface="Cambria Math" panose="02040503050406030204" pitchFamily="18" charset="0"/>
                          </a:rPr>
                        </m:ctrlPr>
                      </m:sSubPr>
                      <m:e>
                        <m:r>
                          <a:rPr lang="en-US">
                            <a:solidFill>
                              <a:schemeClr val="tx1"/>
                            </a:solidFill>
                            <a:latin typeface="Cambria Math" panose="02040503050406030204" pitchFamily="18" charset="0"/>
                          </a:rPr>
                          <m:t>𝑝</m:t>
                        </m:r>
                      </m:e>
                      <m:sub>
                        <m:r>
                          <a:rPr lang="en-US">
                            <a:solidFill>
                              <a:schemeClr val="tx1"/>
                            </a:solidFill>
                            <a:latin typeface="Cambria Math" panose="02040503050406030204" pitchFamily="18" charset="0"/>
                          </a:rPr>
                          <m:t>1</m:t>
                        </m:r>
                      </m:sub>
                    </m:sSub>
                    <m:r>
                      <a:rPr lang="en-IN" b="0" i="1" smtClean="0">
                        <a:solidFill>
                          <a:schemeClr val="tx1"/>
                        </a:solidFill>
                        <a:latin typeface="Cambria Math" panose="02040503050406030204" pitchFamily="18" charset="0"/>
                      </a:rPr>
                      <m:t>= </m:t>
                    </m:r>
                  </m:oMath>
                </a14:m>
                <a:r>
                  <a:rPr lang="en-IN" dirty="0">
                    <a:solidFill>
                      <a:schemeClr val="tx1"/>
                    </a:solidFill>
                    <a:latin typeface="Times New Roman" panose="02020603050405020304" pitchFamily="18" charset="0"/>
                    <a:cs typeface="Times New Roman" panose="02020603050405020304" pitchFamily="18" charset="0"/>
                  </a:rPr>
                  <a:t>proportion in cases</a:t>
                </a:r>
              </a:p>
              <a:p>
                <a:pPr marL="0" indent="0">
                  <a:buNone/>
                </a:pPr>
                <a14:m>
                  <m:oMath xmlns:m="http://schemas.openxmlformats.org/officeDocument/2006/math">
                    <m:sSub>
                      <m:sSubPr>
                        <m:ctrlPr>
                          <a:rPr lang="en-US" i="1">
                            <a:solidFill>
                              <a:schemeClr val="tx1"/>
                            </a:solidFill>
                            <a:latin typeface="Cambria Math" panose="02040503050406030204" pitchFamily="18" charset="0"/>
                          </a:rPr>
                        </m:ctrlPr>
                      </m:sSubPr>
                      <m:e>
                        <m:r>
                          <a:rPr lang="en-US">
                            <a:solidFill>
                              <a:schemeClr val="tx1"/>
                            </a:solidFill>
                            <a:latin typeface="Cambria Math" panose="02040503050406030204" pitchFamily="18" charset="0"/>
                          </a:rPr>
                          <m:t>𝑝</m:t>
                        </m:r>
                      </m:e>
                      <m:sub>
                        <m:r>
                          <a:rPr lang="en-IN" b="0" i="0" smtClean="0">
                            <a:solidFill>
                              <a:schemeClr val="tx1"/>
                            </a:solidFill>
                            <a:latin typeface="Cambria Math" panose="02040503050406030204" pitchFamily="18" charset="0"/>
                          </a:rPr>
                          <m:t>2</m:t>
                        </m:r>
                      </m:sub>
                    </m:sSub>
                    <m:r>
                      <a:rPr lang="en-IN" i="1">
                        <a:solidFill>
                          <a:schemeClr val="tx1"/>
                        </a:solidFill>
                        <a:latin typeface="Cambria Math" panose="02040503050406030204" pitchFamily="18" charset="0"/>
                      </a:rPr>
                      <m:t>= </m:t>
                    </m:r>
                  </m:oMath>
                </a14:m>
                <a:r>
                  <a:rPr lang="en-IN" dirty="0">
                    <a:solidFill>
                      <a:schemeClr val="tx1"/>
                    </a:solidFill>
                    <a:latin typeface="Times New Roman" panose="02020603050405020304" pitchFamily="18" charset="0"/>
                    <a:cs typeface="Times New Roman" panose="02020603050405020304" pitchFamily="18" charset="0"/>
                  </a:rPr>
                  <a:t>proportion in controls</a:t>
                </a:r>
              </a:p>
              <a:p>
                <a:pPr marL="0" indent="0">
                  <a:buNone/>
                </a:pPr>
                <a:endParaRPr lang="en-IN" dirty="0"/>
              </a:p>
            </p:txBody>
          </p:sp>
        </mc:Choice>
        <mc:Fallback xmlns="">
          <p:sp>
            <p:nvSpPr>
              <p:cNvPr id="3" name="Content Placeholder 2">
                <a:extLst>
                  <a:ext uri="{FF2B5EF4-FFF2-40B4-BE49-F238E27FC236}">
                    <a16:creationId xmlns:a16="http://schemas.microsoft.com/office/drawing/2014/main" id="{11686B6C-446B-75CA-309F-67C34F0D85C9}"/>
                  </a:ext>
                </a:extLst>
              </p:cNvPr>
              <p:cNvSpPr>
                <a:spLocks noGrp="1" noRot="1" noChangeAspect="1" noMove="1" noResize="1" noEditPoints="1" noAdjustHandles="1" noChangeArrowheads="1" noChangeShapeType="1" noTextEdit="1"/>
              </p:cNvSpPr>
              <p:nvPr>
                <p:ph idx="1"/>
              </p:nvPr>
            </p:nvSpPr>
            <p:spPr>
              <a:blipFill>
                <a:blip r:embed="rId2"/>
                <a:stretch>
                  <a:fillRect/>
                </a:stretch>
              </a:blipFill>
              <a:ln>
                <a:noFill/>
              </a:ln>
            </p:spPr>
            <p:txBody>
              <a:bodyPr/>
              <a:lstStyle/>
              <a:p>
                <a:r>
                  <a:rPr lang="en-IN">
                    <a:noFill/>
                  </a:rPr>
                  <a:t> </a:t>
                </a:r>
              </a:p>
            </p:txBody>
          </p:sp>
        </mc:Fallback>
      </mc:AlternateContent>
      <p:sp>
        <p:nvSpPr>
          <p:cNvPr id="4" name="Rectangle 3">
            <a:extLst>
              <a:ext uri="{FF2B5EF4-FFF2-40B4-BE49-F238E27FC236}">
                <a16:creationId xmlns:a16="http://schemas.microsoft.com/office/drawing/2014/main" id="{F87FE3CE-220C-AA7A-DC48-F4177C38F688}"/>
              </a:ext>
            </a:extLst>
          </p:cNvPr>
          <p:cNvSpPr/>
          <p:nvPr/>
        </p:nvSpPr>
        <p:spPr>
          <a:xfrm>
            <a:off x="0" y="0"/>
            <a:ext cx="12192000" cy="6858000"/>
          </a:xfrm>
          <a:prstGeom prst="rect">
            <a:avLst/>
          </a:prstGeom>
          <a:noFill/>
          <a:ln w="76200">
            <a:solidFill>
              <a:schemeClr val="accent4">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0E6B2475-E7E6-B9C3-D39B-0AFB8E25C053}"/>
              </a:ext>
            </a:extLst>
          </p:cNvPr>
          <p:cNvSpPr txBox="1"/>
          <p:nvPr/>
        </p:nvSpPr>
        <p:spPr>
          <a:xfrm>
            <a:off x="9913866" y="129422"/>
            <a:ext cx="2140974" cy="369332"/>
          </a:xfrm>
          <a:prstGeom prst="rect">
            <a:avLst/>
          </a:prstGeom>
          <a:noFill/>
          <a:ln>
            <a:noFill/>
          </a:ln>
        </p:spPr>
        <p:txBody>
          <a:bodyPr wrap="square" rtlCol="0">
            <a:spAutoFit/>
          </a:bodyPr>
          <a:lstStyle/>
          <a:p>
            <a:r>
              <a:rPr lang="en-IN" dirty="0">
                <a:latin typeface="Times New Roman" panose="02020603050405020304" pitchFamily="18" charset="0"/>
                <a:cs typeface="Times New Roman" panose="02020603050405020304" pitchFamily="18" charset="0"/>
              </a:rPr>
              <a:t>Case Control Study</a:t>
            </a:r>
          </a:p>
        </p:txBody>
      </p:sp>
    </p:spTree>
    <p:extLst>
      <p:ext uri="{BB962C8B-B14F-4D97-AF65-F5344CB8AC3E}">
        <p14:creationId xmlns:p14="http://schemas.microsoft.com/office/powerpoint/2010/main" val="10296584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07AF21-027F-A134-6236-2BD357DD45E0}"/>
              </a:ext>
            </a:extLst>
          </p:cNvPr>
          <p:cNvSpPr>
            <a:spLocks noGrp="1"/>
          </p:cNvSpPr>
          <p:nvPr>
            <p:ph type="title"/>
          </p:nvPr>
        </p:nvSpPr>
        <p:spPr>
          <a:xfrm>
            <a:off x="838200" y="365125"/>
            <a:ext cx="10515600" cy="1325563"/>
          </a:xfrm>
          <a:noFill/>
          <a:ln>
            <a:noFill/>
          </a:ln>
        </p:spPr>
        <p:txBody>
          <a:bodyPr/>
          <a:lstStyle/>
          <a:p>
            <a:pPr algn="ctr"/>
            <a:r>
              <a:rPr lang="en-IN" dirty="0">
                <a:solidFill>
                  <a:srgbClr val="0070C0"/>
                </a:solidFill>
                <a:latin typeface="Times New Roman" panose="02020603050405020304" pitchFamily="18" charset="0"/>
                <a:cs typeface="Times New Roman" panose="02020603050405020304" pitchFamily="18" charset="0"/>
              </a:rPr>
              <a:t>For Quantitative Variable </a:t>
            </a:r>
            <a:br>
              <a:rPr lang="en-IN" dirty="0">
                <a:solidFill>
                  <a:srgbClr val="0070C0"/>
                </a:solidFill>
                <a:latin typeface="Times New Roman" panose="02020603050405020304" pitchFamily="18" charset="0"/>
                <a:cs typeface="Times New Roman" panose="02020603050405020304" pitchFamily="18" charset="0"/>
              </a:rPr>
            </a:br>
            <a:r>
              <a:rPr lang="en-IN" dirty="0">
                <a:solidFill>
                  <a:srgbClr val="0070C0"/>
                </a:solidFill>
                <a:latin typeface="Times New Roman" panose="02020603050405020304" pitchFamily="18" charset="0"/>
                <a:cs typeface="Times New Roman" panose="02020603050405020304" pitchFamily="18" charset="0"/>
              </a:rPr>
              <a:t>(Case Control Study)</a:t>
            </a:r>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436339ED-D85E-BD44-85C3-8D3DD830AB74}"/>
                  </a:ext>
                </a:extLst>
              </p:cNvPr>
              <p:cNvSpPr>
                <a:spLocks noGrp="1"/>
              </p:cNvSpPr>
              <p:nvPr>
                <p:ph idx="1"/>
              </p:nvPr>
            </p:nvSpPr>
            <p:spPr>
              <a:xfrm>
                <a:off x="838200" y="1825625"/>
                <a:ext cx="10515600" cy="4351338"/>
              </a:xfrm>
              <a:noFill/>
              <a:ln>
                <a:noFill/>
              </a:ln>
            </p:spPr>
            <p:txBody>
              <a:bodyPr/>
              <a:lstStyle/>
              <a:p>
                <a:pPr marL="0" indent="0">
                  <a:buNone/>
                </a:pPr>
                <a:endParaRPr lang="en-IN" i="1" dirty="0">
                  <a:solidFill>
                    <a:srgbClr val="0070C0"/>
                  </a:solidFill>
                  <a:latin typeface="Cambria Math" panose="02040503050406030204" pitchFamily="18" charset="0"/>
                </a:endParaRPr>
              </a:p>
              <a:p>
                <a:pPr marL="0" indent="0">
                  <a:buNone/>
                </a:pPr>
                <a:endParaRPr lang="en-IN" i="1" dirty="0">
                  <a:solidFill>
                    <a:srgbClr val="0070C0"/>
                  </a:solidFill>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IN" i="1" smtClean="0">
                          <a:solidFill>
                            <a:srgbClr val="0070C0"/>
                          </a:solidFill>
                          <a:latin typeface="Cambria Math" panose="02040503050406030204" pitchFamily="18" charset="0"/>
                        </a:rPr>
                        <m:t>𝑛</m:t>
                      </m:r>
                      <m:r>
                        <a:rPr lang="en-US" i="1">
                          <a:solidFill>
                            <a:srgbClr val="0070C0"/>
                          </a:solidFill>
                          <a:latin typeface="Cambria Math" panose="02040503050406030204" pitchFamily="18" charset="0"/>
                        </a:rPr>
                        <m:t>=</m:t>
                      </m:r>
                      <m:f>
                        <m:fPr>
                          <m:ctrlPr>
                            <a:rPr lang="en-US" i="1" smtClean="0">
                              <a:solidFill>
                                <a:srgbClr val="0070C0"/>
                              </a:solidFill>
                              <a:latin typeface="Cambria Math" panose="02040503050406030204" pitchFamily="18" charset="0"/>
                            </a:rPr>
                          </m:ctrlPr>
                        </m:fPr>
                        <m:num>
                          <m:r>
                            <a:rPr lang="en-IN" b="0" i="1" smtClean="0">
                              <a:solidFill>
                                <a:srgbClr val="0070C0"/>
                              </a:solidFill>
                              <a:latin typeface="Cambria Math" panose="02040503050406030204" pitchFamily="18" charset="0"/>
                            </a:rPr>
                            <m:t>𝑟</m:t>
                          </m:r>
                          <m:r>
                            <a:rPr lang="en-IN" b="0" i="1" smtClean="0">
                              <a:solidFill>
                                <a:srgbClr val="0070C0"/>
                              </a:solidFill>
                              <a:latin typeface="Cambria Math" panose="02040503050406030204" pitchFamily="18" charset="0"/>
                            </a:rPr>
                            <m:t>+1</m:t>
                          </m:r>
                        </m:num>
                        <m:den>
                          <m:r>
                            <a:rPr lang="en-IN" b="0" i="1" smtClean="0">
                              <a:solidFill>
                                <a:srgbClr val="0070C0"/>
                              </a:solidFill>
                              <a:latin typeface="Cambria Math" panose="02040503050406030204" pitchFamily="18" charset="0"/>
                            </a:rPr>
                            <m:t>𝑟</m:t>
                          </m:r>
                        </m:den>
                      </m:f>
                      <m:f>
                        <m:fPr>
                          <m:ctrlPr>
                            <a:rPr lang="en-US" i="1" smtClean="0">
                              <a:solidFill>
                                <a:srgbClr val="0070C0"/>
                              </a:solidFill>
                              <a:latin typeface="Cambria Math" panose="02040503050406030204" pitchFamily="18" charset="0"/>
                            </a:rPr>
                          </m:ctrlPr>
                        </m:fPr>
                        <m:num>
                          <m:sSup>
                            <m:sSupPr>
                              <m:ctrlPr>
                                <a:rPr lang="en-US" i="1" smtClean="0">
                                  <a:solidFill>
                                    <a:srgbClr val="0070C0"/>
                                  </a:solidFill>
                                  <a:latin typeface="Cambria Math" panose="02040503050406030204" pitchFamily="18" charset="0"/>
                                </a:rPr>
                              </m:ctrlPr>
                            </m:sSupPr>
                            <m:e>
                              <m:r>
                                <a:rPr lang="en-IN" b="0" i="1" smtClean="0">
                                  <a:solidFill>
                                    <a:srgbClr val="0070C0"/>
                                  </a:solidFill>
                                  <a:latin typeface="Cambria Math" panose="02040503050406030204" pitchFamily="18" charset="0"/>
                                </a:rPr>
                                <m:t>𝑠</m:t>
                              </m:r>
                            </m:e>
                            <m:sup>
                              <m:r>
                                <a:rPr lang="en-IN" b="0" i="1" smtClean="0">
                                  <a:solidFill>
                                    <a:srgbClr val="0070C0"/>
                                  </a:solidFill>
                                  <a:latin typeface="Cambria Math" panose="02040503050406030204" pitchFamily="18" charset="0"/>
                                </a:rPr>
                                <m:t>2</m:t>
                              </m:r>
                            </m:sup>
                          </m:sSup>
                          <m:sSup>
                            <m:sSupPr>
                              <m:ctrlPr>
                                <a:rPr lang="en-US" i="1">
                                  <a:solidFill>
                                    <a:srgbClr val="0070C0"/>
                                  </a:solidFill>
                                  <a:latin typeface="Cambria Math" panose="02040503050406030204" pitchFamily="18" charset="0"/>
                                  <a:cs typeface="Sabon Next LT" panose="02000500000000000000" pitchFamily="2" charset="0"/>
                                </a:rPr>
                              </m:ctrlPr>
                            </m:sSupPr>
                            <m:e>
                              <m:d>
                                <m:dPr>
                                  <m:begChr m:val="["/>
                                  <m:endChr m:val="]"/>
                                  <m:ctrlPr>
                                    <a:rPr lang="en-US" i="1">
                                      <a:solidFill>
                                        <a:srgbClr val="0070C0"/>
                                      </a:solidFill>
                                      <a:latin typeface="Cambria Math" panose="02040503050406030204" pitchFamily="18" charset="0"/>
                                      <a:cs typeface="Sabon Next LT" panose="02000500000000000000" pitchFamily="2" charset="0"/>
                                    </a:rPr>
                                  </m:ctrlPr>
                                </m:dPr>
                                <m:e>
                                  <m:sSub>
                                    <m:sSubPr>
                                      <m:ctrlPr>
                                        <a:rPr lang="en-US" i="1">
                                          <a:solidFill>
                                            <a:srgbClr val="0070C0"/>
                                          </a:solidFill>
                                          <a:latin typeface="Cambria Math" panose="02040503050406030204" pitchFamily="18" charset="0"/>
                                          <a:cs typeface="Sabon Next LT" panose="02000500000000000000" pitchFamily="2" charset="0"/>
                                        </a:rPr>
                                      </m:ctrlPr>
                                    </m:sSubPr>
                                    <m:e>
                                      <m:r>
                                        <a:rPr lang="en-US" i="1">
                                          <a:solidFill>
                                            <a:srgbClr val="0070C0"/>
                                          </a:solidFill>
                                          <a:latin typeface="Cambria Math" panose="02040503050406030204" pitchFamily="18" charset="0"/>
                                          <a:cs typeface="Sabon Next LT" panose="02000500000000000000" pitchFamily="2" charset="0"/>
                                        </a:rPr>
                                        <m:t>𝑍</m:t>
                                      </m:r>
                                    </m:e>
                                    <m:sub>
                                      <m:r>
                                        <a:rPr lang="en-US" i="1">
                                          <a:solidFill>
                                            <a:srgbClr val="0070C0"/>
                                          </a:solidFill>
                                          <a:latin typeface="Cambria Math" panose="02040503050406030204" pitchFamily="18" charset="0"/>
                                          <a:cs typeface="Sabon Next LT" panose="02000500000000000000" pitchFamily="2" charset="0"/>
                                        </a:rPr>
                                        <m:t>1−</m:t>
                                      </m:r>
                                      <m:f>
                                        <m:fPr>
                                          <m:type m:val="lin"/>
                                          <m:ctrlPr>
                                            <a:rPr lang="en-US" i="1">
                                              <a:solidFill>
                                                <a:srgbClr val="0070C0"/>
                                              </a:solidFill>
                                              <a:latin typeface="Cambria Math" panose="02040503050406030204" pitchFamily="18" charset="0"/>
                                              <a:cs typeface="Sabon Next LT" panose="02000500000000000000" pitchFamily="2" charset="0"/>
                                            </a:rPr>
                                          </m:ctrlPr>
                                        </m:fPr>
                                        <m:num>
                                          <m:r>
                                            <a:rPr lang="en-US" i="1">
                                              <a:solidFill>
                                                <a:srgbClr val="0070C0"/>
                                              </a:solidFill>
                                              <a:latin typeface="Cambria Math" panose="02040503050406030204" pitchFamily="18" charset="0"/>
                                              <a:ea typeface="Cambria Math" panose="02040503050406030204" pitchFamily="18" charset="0"/>
                                              <a:cs typeface="Sabon Next LT" panose="02000500000000000000" pitchFamily="2" charset="0"/>
                                            </a:rPr>
                                            <m:t>𝛼</m:t>
                                          </m:r>
                                        </m:num>
                                        <m:den>
                                          <m:r>
                                            <a:rPr lang="en-US" i="1">
                                              <a:solidFill>
                                                <a:srgbClr val="0070C0"/>
                                              </a:solidFill>
                                              <a:latin typeface="Cambria Math" panose="02040503050406030204" pitchFamily="18" charset="0"/>
                                              <a:cs typeface="Sabon Next LT" panose="02000500000000000000" pitchFamily="2" charset="0"/>
                                            </a:rPr>
                                            <m:t>2</m:t>
                                          </m:r>
                                        </m:den>
                                      </m:f>
                                    </m:sub>
                                  </m:sSub>
                                  <m:r>
                                    <a:rPr lang="en-US" i="1">
                                      <a:solidFill>
                                        <a:srgbClr val="0070C0"/>
                                      </a:solidFill>
                                      <a:latin typeface="Cambria Math" panose="02040503050406030204" pitchFamily="18" charset="0"/>
                                      <a:cs typeface="Sabon Next LT" panose="02000500000000000000" pitchFamily="2" charset="0"/>
                                    </a:rPr>
                                    <m:t>+</m:t>
                                  </m:r>
                                  <m:sSub>
                                    <m:sSubPr>
                                      <m:ctrlPr>
                                        <a:rPr lang="en-US" i="1">
                                          <a:solidFill>
                                            <a:srgbClr val="0070C0"/>
                                          </a:solidFill>
                                          <a:latin typeface="Cambria Math" panose="02040503050406030204" pitchFamily="18" charset="0"/>
                                          <a:cs typeface="Sabon Next LT" panose="02000500000000000000" pitchFamily="2" charset="0"/>
                                        </a:rPr>
                                      </m:ctrlPr>
                                    </m:sSubPr>
                                    <m:e>
                                      <m:r>
                                        <a:rPr lang="en-US" i="1">
                                          <a:solidFill>
                                            <a:srgbClr val="0070C0"/>
                                          </a:solidFill>
                                          <a:latin typeface="Cambria Math" panose="02040503050406030204" pitchFamily="18" charset="0"/>
                                          <a:cs typeface="Sabon Next LT" panose="02000500000000000000" pitchFamily="2" charset="0"/>
                                        </a:rPr>
                                        <m:t>𝑍</m:t>
                                      </m:r>
                                    </m:e>
                                    <m:sub>
                                      <m:r>
                                        <a:rPr lang="en-US" i="1">
                                          <a:solidFill>
                                            <a:srgbClr val="0070C0"/>
                                          </a:solidFill>
                                          <a:latin typeface="Cambria Math" panose="02040503050406030204" pitchFamily="18" charset="0"/>
                                          <a:cs typeface="Sabon Next LT" panose="02000500000000000000" pitchFamily="2" charset="0"/>
                                        </a:rPr>
                                        <m:t>1−</m:t>
                                      </m:r>
                                      <m:r>
                                        <a:rPr lang="en-US" i="1">
                                          <a:solidFill>
                                            <a:srgbClr val="0070C0"/>
                                          </a:solidFill>
                                          <a:latin typeface="Cambria Math" panose="02040503050406030204" pitchFamily="18" charset="0"/>
                                          <a:ea typeface="Cambria Math" panose="02040503050406030204" pitchFamily="18" charset="0"/>
                                          <a:cs typeface="Sabon Next LT" panose="02000500000000000000" pitchFamily="2" charset="0"/>
                                        </a:rPr>
                                        <m:t>𝛽</m:t>
                                      </m:r>
                                    </m:sub>
                                  </m:sSub>
                                </m:e>
                              </m:d>
                            </m:e>
                            <m:sup>
                              <m:r>
                                <a:rPr lang="en-US" i="1">
                                  <a:solidFill>
                                    <a:srgbClr val="0070C0"/>
                                  </a:solidFill>
                                  <a:latin typeface="Cambria Math" panose="02040503050406030204" pitchFamily="18" charset="0"/>
                                  <a:cs typeface="Sabon Next LT" panose="02000500000000000000" pitchFamily="2" charset="0"/>
                                </a:rPr>
                                <m:t>2</m:t>
                              </m:r>
                            </m:sup>
                          </m:sSup>
                        </m:num>
                        <m:den>
                          <m:sSup>
                            <m:sSupPr>
                              <m:ctrlPr>
                                <a:rPr lang="en-US" i="1">
                                  <a:solidFill>
                                    <a:srgbClr val="0070C0"/>
                                  </a:solidFill>
                                  <a:latin typeface="Cambria Math" panose="02040503050406030204" pitchFamily="18" charset="0"/>
                                </a:rPr>
                              </m:ctrlPr>
                            </m:sSupPr>
                            <m:e>
                              <m:r>
                                <a:rPr lang="en-US">
                                  <a:solidFill>
                                    <a:srgbClr val="0070C0"/>
                                  </a:solidFill>
                                  <a:latin typeface="Cambria Math" panose="02040503050406030204" pitchFamily="18" charset="0"/>
                                </a:rPr>
                                <m:t>(</m:t>
                              </m:r>
                              <m:r>
                                <a:rPr lang="en-IN" b="0" i="1" smtClean="0">
                                  <a:solidFill>
                                    <a:srgbClr val="0070C0"/>
                                  </a:solidFill>
                                  <a:latin typeface="Cambria Math" panose="02040503050406030204" pitchFamily="18" charset="0"/>
                                </a:rPr>
                                <m:t>𝑑</m:t>
                              </m:r>
                              <m:r>
                                <a:rPr lang="en-US">
                                  <a:solidFill>
                                    <a:srgbClr val="0070C0"/>
                                  </a:solidFill>
                                  <a:latin typeface="Cambria Math" panose="02040503050406030204" pitchFamily="18" charset="0"/>
                                </a:rPr>
                                <m:t>)</m:t>
                              </m:r>
                            </m:e>
                            <m:sup>
                              <m:r>
                                <a:rPr lang="en-US">
                                  <a:solidFill>
                                    <a:srgbClr val="0070C0"/>
                                  </a:solidFill>
                                  <a:latin typeface="Cambria Math" panose="02040503050406030204" pitchFamily="18" charset="0"/>
                                </a:rPr>
                                <m:t>2</m:t>
                              </m:r>
                            </m:sup>
                          </m:sSup>
                        </m:den>
                      </m:f>
                    </m:oMath>
                  </m:oMathPara>
                </a14:m>
                <a:endParaRPr lang="en-IN" dirty="0"/>
              </a:p>
              <a:p>
                <a:pPr marL="0" indent="0">
                  <a:buNone/>
                </a:pPr>
                <a:endParaRPr lang="en-IN" dirty="0"/>
              </a:p>
              <a:p>
                <a:pPr>
                  <a:buClr>
                    <a:srgbClr val="0070C0"/>
                  </a:buClr>
                </a:pPr>
                <a14:m>
                  <m:oMath xmlns:m="http://schemas.openxmlformats.org/officeDocument/2006/math">
                    <m:r>
                      <a:rPr lang="en-IN" i="1" smtClean="0">
                        <a:solidFill>
                          <a:schemeClr val="tx1"/>
                        </a:solidFill>
                        <a:latin typeface="Cambria Math" panose="02040503050406030204" pitchFamily="18" charset="0"/>
                      </a:rPr>
                      <m:t>𝑟</m:t>
                    </m:r>
                  </m:oMath>
                </a14:m>
                <a:r>
                  <a:rPr lang="en-IN" dirty="0">
                    <a:solidFill>
                      <a:schemeClr val="tx1"/>
                    </a:solidFill>
                    <a:latin typeface="Times New Roman" panose="02020603050405020304" pitchFamily="18" charset="0"/>
                    <a:cs typeface="Times New Roman" panose="02020603050405020304" pitchFamily="18" charset="0"/>
                  </a:rPr>
                  <a:t>= Ratio of control to cases</a:t>
                </a:r>
              </a:p>
              <a:p>
                <a:pPr>
                  <a:buClr>
                    <a:srgbClr val="0070C0"/>
                  </a:buClr>
                </a:pPr>
                <a14:m>
                  <m:oMath xmlns:m="http://schemas.openxmlformats.org/officeDocument/2006/math">
                    <m:r>
                      <a:rPr lang="en-IN" b="0" i="1" smtClean="0">
                        <a:solidFill>
                          <a:schemeClr val="tx1"/>
                        </a:solidFill>
                        <a:latin typeface="Cambria Math" panose="02040503050406030204" pitchFamily="18" charset="0"/>
                      </a:rPr>
                      <m:t>𝑠</m:t>
                    </m:r>
                    <m:r>
                      <a:rPr lang="en-IN" b="0" i="1" smtClean="0">
                        <a:solidFill>
                          <a:schemeClr val="tx1"/>
                        </a:solidFill>
                        <a:latin typeface="Cambria Math" panose="02040503050406030204" pitchFamily="18" charset="0"/>
                      </a:rPr>
                      <m:t> </m:t>
                    </m:r>
                  </m:oMath>
                </a14:m>
                <a:r>
                  <a:rPr lang="en-IN" dirty="0">
                    <a:solidFill>
                      <a:schemeClr val="tx1"/>
                    </a:solidFill>
                    <a:latin typeface="Times New Roman" panose="02020603050405020304" pitchFamily="18" charset="0"/>
                    <a:cs typeface="Times New Roman" panose="02020603050405020304" pitchFamily="18" charset="0"/>
                  </a:rPr>
                  <a:t>= Standard deviation</a:t>
                </a:r>
              </a:p>
              <a:p>
                <a:pPr>
                  <a:buClr>
                    <a:srgbClr val="0070C0"/>
                  </a:buClr>
                </a:pPr>
                <a14:m>
                  <m:oMath xmlns:m="http://schemas.openxmlformats.org/officeDocument/2006/math">
                    <m:r>
                      <a:rPr lang="en-IN" b="0" i="1" smtClean="0">
                        <a:solidFill>
                          <a:schemeClr val="tx1"/>
                        </a:solidFill>
                        <a:latin typeface="Cambria Math" panose="02040503050406030204" pitchFamily="18" charset="0"/>
                      </a:rPr>
                      <m:t>𝑑</m:t>
                    </m:r>
                    <m:r>
                      <a:rPr lang="en-IN" b="0" i="1" smtClean="0">
                        <a:solidFill>
                          <a:schemeClr val="tx1"/>
                        </a:solidFill>
                        <a:latin typeface="Cambria Math" panose="02040503050406030204" pitchFamily="18" charset="0"/>
                      </a:rPr>
                      <m:t>= </m:t>
                    </m:r>
                  </m:oMath>
                </a14:m>
                <a:r>
                  <a:rPr lang="en-IN" dirty="0">
                    <a:solidFill>
                      <a:schemeClr val="tx1"/>
                    </a:solidFill>
                    <a:latin typeface="Times New Roman" panose="02020603050405020304" pitchFamily="18" charset="0"/>
                    <a:cs typeface="Times New Roman" panose="02020603050405020304" pitchFamily="18" charset="0"/>
                  </a:rPr>
                  <a:t>Expected mean difference between case and control</a:t>
                </a:r>
              </a:p>
              <a:p>
                <a:pPr marL="0" indent="0">
                  <a:buNone/>
                </a:pPr>
                <a:endParaRPr lang="en-IN" dirty="0"/>
              </a:p>
            </p:txBody>
          </p:sp>
        </mc:Choice>
        <mc:Fallback xmlns="">
          <p:sp>
            <p:nvSpPr>
              <p:cNvPr id="5" name="Content Placeholder 2">
                <a:extLst>
                  <a:ext uri="{FF2B5EF4-FFF2-40B4-BE49-F238E27FC236}">
                    <a16:creationId xmlns:a16="http://schemas.microsoft.com/office/drawing/2014/main" id="{436339ED-D85E-BD44-85C3-8D3DD830AB74}"/>
                  </a:ext>
                </a:extLst>
              </p:cNvPr>
              <p:cNvSpPr>
                <a:spLocks noGrp="1" noRot="1" noChangeAspect="1" noMove="1" noResize="1" noEditPoints="1" noAdjustHandles="1" noChangeArrowheads="1" noChangeShapeType="1" noTextEdit="1"/>
              </p:cNvSpPr>
              <p:nvPr>
                <p:ph idx="1"/>
              </p:nvPr>
            </p:nvSpPr>
            <p:spPr>
              <a:xfrm>
                <a:off x="838200" y="1825625"/>
                <a:ext cx="10515600" cy="4351338"/>
              </a:xfrm>
              <a:blipFill>
                <a:blip r:embed="rId2"/>
                <a:stretch>
                  <a:fillRect/>
                </a:stretch>
              </a:blipFill>
              <a:ln>
                <a:noFill/>
              </a:ln>
            </p:spPr>
            <p:txBody>
              <a:bodyPr/>
              <a:lstStyle/>
              <a:p>
                <a:r>
                  <a:rPr lang="en-IN">
                    <a:noFill/>
                  </a:rPr>
                  <a:t> </a:t>
                </a:r>
              </a:p>
            </p:txBody>
          </p:sp>
        </mc:Fallback>
      </mc:AlternateContent>
      <p:sp>
        <p:nvSpPr>
          <p:cNvPr id="2" name="TextBox 1">
            <a:extLst>
              <a:ext uri="{FF2B5EF4-FFF2-40B4-BE49-F238E27FC236}">
                <a16:creationId xmlns:a16="http://schemas.microsoft.com/office/drawing/2014/main" id="{11BE615C-F49A-C4C0-9704-FBD5DD2FFB0B}"/>
              </a:ext>
            </a:extLst>
          </p:cNvPr>
          <p:cNvSpPr txBox="1"/>
          <p:nvPr/>
        </p:nvSpPr>
        <p:spPr>
          <a:xfrm>
            <a:off x="9944346" y="45522"/>
            <a:ext cx="2140974" cy="369332"/>
          </a:xfrm>
          <a:prstGeom prst="rect">
            <a:avLst/>
          </a:prstGeom>
          <a:noFill/>
          <a:ln>
            <a:noFill/>
          </a:ln>
        </p:spPr>
        <p:txBody>
          <a:bodyPr wrap="square" rtlCol="0">
            <a:spAutoFit/>
          </a:bodyPr>
          <a:lstStyle/>
          <a:p>
            <a:r>
              <a:rPr lang="en-IN" dirty="0">
                <a:latin typeface="Times New Roman" panose="02020603050405020304" pitchFamily="18" charset="0"/>
                <a:cs typeface="Times New Roman" panose="02020603050405020304" pitchFamily="18" charset="0"/>
              </a:rPr>
              <a:t>Case Control Study</a:t>
            </a:r>
          </a:p>
        </p:txBody>
      </p:sp>
      <p:sp>
        <p:nvSpPr>
          <p:cNvPr id="3" name="Rectangle 2">
            <a:extLst>
              <a:ext uri="{FF2B5EF4-FFF2-40B4-BE49-F238E27FC236}">
                <a16:creationId xmlns:a16="http://schemas.microsoft.com/office/drawing/2014/main" id="{ADEE44F5-480E-8A1C-B8A2-0DB01D8C412F}"/>
              </a:ext>
            </a:extLst>
          </p:cNvPr>
          <p:cNvSpPr/>
          <p:nvPr/>
        </p:nvSpPr>
        <p:spPr>
          <a:xfrm>
            <a:off x="0" y="0"/>
            <a:ext cx="12192000" cy="6858000"/>
          </a:xfrm>
          <a:prstGeom prst="rect">
            <a:avLst/>
          </a:prstGeom>
          <a:noFill/>
          <a:ln w="76200">
            <a:solidFill>
              <a:schemeClr val="accent4">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3853081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895237-C490-3395-B879-4F8850CAFACA}"/>
              </a:ext>
            </a:extLst>
          </p:cNvPr>
          <p:cNvSpPr>
            <a:spLocks noGrp="1"/>
          </p:cNvSpPr>
          <p:nvPr>
            <p:ph type="title"/>
          </p:nvPr>
        </p:nvSpPr>
        <p:spPr>
          <a:xfrm>
            <a:off x="226143" y="365125"/>
            <a:ext cx="11720052" cy="1325563"/>
          </a:xfrm>
          <a:noFill/>
          <a:ln>
            <a:noFill/>
          </a:ln>
        </p:spPr>
        <p:txBody>
          <a:bodyPr/>
          <a:lstStyle/>
          <a:p>
            <a:pPr algn="ctr"/>
            <a:r>
              <a:rPr lang="en-IN" dirty="0">
                <a:solidFill>
                  <a:srgbClr val="0070C0"/>
                </a:solidFill>
                <a:latin typeface="Times New Roman" panose="02020603050405020304" pitchFamily="18" charset="0"/>
                <a:cs typeface="Times New Roman" panose="02020603050405020304" pitchFamily="18" charset="0"/>
              </a:rPr>
              <a:t>Estimating an </a:t>
            </a:r>
            <a:r>
              <a:rPr lang="en-IN">
                <a:solidFill>
                  <a:srgbClr val="0070C0"/>
                </a:solidFill>
                <a:latin typeface="Times New Roman" panose="02020603050405020304" pitchFamily="18" charset="0"/>
                <a:cs typeface="Times New Roman" panose="02020603050405020304" pitchFamily="18" charset="0"/>
              </a:rPr>
              <a:t>Relative Risk</a:t>
            </a:r>
            <a:br>
              <a:rPr lang="en-IN" dirty="0">
                <a:solidFill>
                  <a:srgbClr val="0070C0"/>
                </a:solidFill>
                <a:latin typeface="Times New Roman" panose="02020603050405020304" pitchFamily="18" charset="0"/>
                <a:cs typeface="Times New Roman" panose="02020603050405020304" pitchFamily="18" charset="0"/>
              </a:rPr>
            </a:br>
            <a:r>
              <a:rPr lang="en-IN" dirty="0">
                <a:solidFill>
                  <a:srgbClr val="0070C0"/>
                </a:solidFill>
                <a:latin typeface="Times New Roman" panose="02020603050405020304" pitchFamily="18" charset="0"/>
                <a:cs typeface="Times New Roman" panose="02020603050405020304" pitchFamily="18" charset="0"/>
              </a:rPr>
              <a:t>(with specified relative precision)</a:t>
            </a:r>
            <a:endParaRPr lang="en-IN" dirty="0"/>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FB1AE81F-88D4-F0F3-9B84-8FC27CB02825}"/>
                  </a:ext>
                </a:extLst>
              </p:cNvPr>
              <p:cNvSpPr>
                <a:spLocks noGrp="1"/>
              </p:cNvSpPr>
              <p:nvPr>
                <p:ph idx="1"/>
              </p:nvPr>
            </p:nvSpPr>
            <p:spPr>
              <a:xfrm>
                <a:off x="226143" y="1825624"/>
                <a:ext cx="11720052" cy="4801317"/>
              </a:xfrm>
              <a:noFill/>
              <a:ln>
                <a:noFill/>
              </a:ln>
            </p:spPr>
            <p:txBody>
              <a:bodyPr>
                <a:normAutofit fontScale="92500"/>
              </a:bodyPr>
              <a:lstStyle/>
              <a:p>
                <a:pPr marL="0" indent="0">
                  <a:buNone/>
                </a:pPr>
                <a:r>
                  <a:rPr lang="en-IN" dirty="0">
                    <a:latin typeface="Times New Roman" panose="02020603050405020304" pitchFamily="18" charset="0"/>
                    <a:cs typeface="Times New Roman" panose="02020603050405020304" pitchFamily="18" charset="0"/>
                  </a:rPr>
                  <a:t>An objective to estimate a relative risk, any two of the following should we known:</a:t>
                </a:r>
              </a:p>
              <a:p>
                <a:pPr lvl="0">
                  <a:lnSpc>
                    <a:spcPct val="100000"/>
                  </a:lnSpc>
                  <a:spcBef>
                    <a:spcPts val="0"/>
                  </a:spcBef>
                  <a:buClr>
                    <a:srgbClr val="0070C0"/>
                  </a:buClr>
                  <a:defRPr/>
                </a:pP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𝒑</m:t>
                        </m:r>
                      </m:e>
                      <m:sub>
                        <m:r>
                          <a:rPr lang="en-US" b="1" i="1">
                            <a:latin typeface="Cambria Math" panose="02040503050406030204" pitchFamily="18" charset="0"/>
                          </a:rPr>
                          <m:t>𝟏</m:t>
                        </m:r>
                      </m:sub>
                    </m:sSub>
                    <m:r>
                      <a:rPr lang="en-IN" b="1" i="1">
                        <a:latin typeface="Cambria Math" panose="02040503050406030204" pitchFamily="18" charset="0"/>
                      </a:rPr>
                      <m:t>= </m:t>
                    </m:r>
                  </m:oMath>
                </a14:m>
                <a:r>
                  <a:rPr lang="en-US" dirty="0">
                    <a:latin typeface="Times New Roman" panose="02020603050405020304" pitchFamily="18" charset="0"/>
                    <a:cs typeface="Times New Roman" panose="02020603050405020304" pitchFamily="18" charset="0"/>
                  </a:rPr>
                  <a:t>Anticipated probability of disease in people exposed to the factor of interest</a:t>
                </a:r>
              </a:p>
              <a:p>
                <a:pPr lvl="0">
                  <a:lnSpc>
                    <a:spcPct val="100000"/>
                  </a:lnSpc>
                  <a:spcBef>
                    <a:spcPts val="0"/>
                  </a:spcBef>
                  <a:buClr>
                    <a:srgbClr val="0070C0"/>
                  </a:buClr>
                  <a:defRPr/>
                </a:pP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𝒑</m:t>
                        </m:r>
                      </m:e>
                      <m:sub>
                        <m:r>
                          <a:rPr lang="en-US" b="1">
                            <a:latin typeface="Cambria Math" panose="02040503050406030204" pitchFamily="18" charset="0"/>
                          </a:rPr>
                          <m:t>𝟐</m:t>
                        </m:r>
                      </m:sub>
                    </m:sSub>
                    <m:r>
                      <a:rPr lang="en-US" i="1">
                        <a:latin typeface="Cambria Math" panose="02040503050406030204" pitchFamily="18" charset="0"/>
                      </a:rPr>
                      <m:t>=</m:t>
                    </m:r>
                    <m:r>
                      <a:rPr lang="en-IN" i="1">
                        <a:latin typeface="Cambria Math" panose="02040503050406030204" pitchFamily="18" charset="0"/>
                      </a:rPr>
                      <m:t> </m:t>
                    </m:r>
                  </m:oMath>
                </a14:m>
                <a:r>
                  <a:rPr lang="en-US" dirty="0">
                    <a:latin typeface="Times New Roman" panose="02020603050405020304" pitchFamily="18" charset="0"/>
                    <a:cs typeface="Times New Roman" panose="02020603050405020304" pitchFamily="18" charset="0"/>
                  </a:rPr>
                  <a:t>Anticipated probability of disease in people not exposed to the factor of interest</a:t>
                </a:r>
              </a:p>
              <a:p>
                <a:pPr lvl="0">
                  <a:lnSpc>
                    <a:spcPct val="100000"/>
                  </a:lnSpc>
                  <a:spcBef>
                    <a:spcPts val="0"/>
                  </a:spcBef>
                  <a:buClr>
                    <a:srgbClr val="0070C0"/>
                  </a:buClr>
                  <a:defRPr/>
                </a:pPr>
                <a14:m>
                  <m:oMath xmlns:m="http://schemas.openxmlformats.org/officeDocument/2006/math">
                    <m:r>
                      <a:rPr lang="en-IN" b="1" i="1" smtClean="0">
                        <a:latin typeface="Cambria Math" panose="02040503050406030204" pitchFamily="18" charset="0"/>
                      </a:rPr>
                      <m:t>𝑹</m:t>
                    </m:r>
                    <m:r>
                      <a:rPr lang="en-IN" b="1" i="1">
                        <a:latin typeface="Cambria Math" panose="02040503050406030204" pitchFamily="18" charset="0"/>
                      </a:rPr>
                      <m:t>𝑹</m:t>
                    </m:r>
                    <m:r>
                      <a:rPr lang="en-IN">
                        <a:latin typeface="Cambria Math" panose="02040503050406030204" pitchFamily="18" charset="0"/>
                      </a:rPr>
                      <m:t>=</m:t>
                    </m:r>
                    <m:f>
                      <m:fPr>
                        <m:ctrlPr>
                          <a:rPr lang="en-IN" i="1">
                            <a:latin typeface="Cambria Math" panose="02040503050406030204" pitchFamily="18" charset="0"/>
                          </a:rPr>
                        </m:ctrlPr>
                      </m:fPr>
                      <m:num>
                        <m:sSub>
                          <m:sSubPr>
                            <m:ctrlPr>
                              <a:rPr lang="en-US" b="1" i="1">
                                <a:latin typeface="Cambria Math" panose="02040503050406030204" pitchFamily="18" charset="0"/>
                              </a:rPr>
                            </m:ctrlPr>
                          </m:sSubPr>
                          <m:e>
                            <m:r>
                              <a:rPr lang="en-US" b="1" i="1">
                                <a:latin typeface="Cambria Math" panose="02040503050406030204" pitchFamily="18" charset="0"/>
                              </a:rPr>
                              <m:t>𝒑</m:t>
                            </m:r>
                          </m:e>
                          <m:sub>
                            <m:r>
                              <a:rPr lang="en-US" b="1" i="1">
                                <a:latin typeface="Cambria Math" panose="02040503050406030204" pitchFamily="18" charset="0"/>
                              </a:rPr>
                              <m:t>𝟏</m:t>
                            </m:r>
                          </m:sub>
                        </m:sSub>
                      </m:num>
                      <m:den>
                        <m:sSub>
                          <m:sSubPr>
                            <m:ctrlPr>
                              <a:rPr lang="en-US" b="1" i="1">
                                <a:latin typeface="Cambria Math" panose="02040503050406030204" pitchFamily="18" charset="0"/>
                              </a:rPr>
                            </m:ctrlPr>
                          </m:sSubPr>
                          <m:e>
                            <m:r>
                              <a:rPr lang="en-US" b="1" i="1">
                                <a:latin typeface="Cambria Math" panose="02040503050406030204" pitchFamily="18" charset="0"/>
                              </a:rPr>
                              <m:t>𝒑</m:t>
                            </m:r>
                          </m:e>
                          <m:sub>
                            <m:r>
                              <a:rPr lang="en-IN" b="1" i="1" smtClean="0">
                                <a:latin typeface="Cambria Math" panose="02040503050406030204" pitchFamily="18" charset="0"/>
                              </a:rPr>
                              <m:t>𝟐</m:t>
                            </m:r>
                          </m:sub>
                        </m:sSub>
                      </m:den>
                    </m:f>
                    <m:r>
                      <a:rPr lang="en-IN" i="1">
                        <a:latin typeface="Cambria Math" panose="02040503050406030204" pitchFamily="18" charset="0"/>
                      </a:rPr>
                      <m:t>=</m:t>
                    </m:r>
                  </m:oMath>
                </a14:m>
                <a:r>
                  <a:rPr lang="en-IN" dirty="0">
                    <a:latin typeface="Times New Roman" panose="02020603050405020304" pitchFamily="18" charset="0"/>
                    <a:cs typeface="Times New Roman" panose="02020603050405020304" pitchFamily="18" charset="0"/>
                  </a:rPr>
                  <a:t> Anticipated relative risk</a:t>
                </a:r>
              </a:p>
              <a:p>
                <a:pPr marL="0" lvl="0" indent="0">
                  <a:lnSpc>
                    <a:spcPct val="100000"/>
                  </a:lnSpc>
                  <a:spcBef>
                    <a:spcPts val="0"/>
                  </a:spcBef>
                  <a:buClr>
                    <a:srgbClr val="0070C0"/>
                  </a:buClr>
                  <a:buNone/>
                  <a:defRPr/>
                </a:pPr>
                <a14:m>
                  <m:oMathPara xmlns:m="http://schemas.openxmlformats.org/officeDocument/2006/math">
                    <m:oMathParaPr>
                      <m:jc m:val="centerGroup"/>
                    </m:oMathParaPr>
                    <m:oMath xmlns:m="http://schemas.openxmlformats.org/officeDocument/2006/math">
                      <m:r>
                        <a:rPr lang="en-IN" i="1">
                          <a:solidFill>
                            <a:srgbClr val="0070C0"/>
                          </a:solidFill>
                          <a:latin typeface="Cambria Math" panose="02040503050406030204" pitchFamily="18" charset="0"/>
                        </a:rPr>
                        <m:t>𝑛</m:t>
                      </m:r>
                      <m:r>
                        <a:rPr lang="en-US" i="1">
                          <a:solidFill>
                            <a:srgbClr val="0070C0"/>
                          </a:solidFill>
                          <a:latin typeface="Cambria Math" panose="02040503050406030204" pitchFamily="18" charset="0"/>
                        </a:rPr>
                        <m:t>=</m:t>
                      </m:r>
                      <m:f>
                        <m:fPr>
                          <m:ctrlPr>
                            <a:rPr lang="en-US" i="1">
                              <a:solidFill>
                                <a:srgbClr val="0070C0"/>
                              </a:solidFill>
                              <a:latin typeface="Cambria Math" panose="02040503050406030204" pitchFamily="18" charset="0"/>
                            </a:rPr>
                          </m:ctrlPr>
                        </m:fPr>
                        <m:num>
                          <m:sSubSup>
                            <m:sSubSupPr>
                              <m:ctrlPr>
                                <a:rPr lang="en-US" i="1">
                                  <a:solidFill>
                                    <a:srgbClr val="0070C0"/>
                                  </a:solidFill>
                                  <a:latin typeface="Cambria Math" panose="02040503050406030204" pitchFamily="18" charset="0"/>
                                  <a:cs typeface="Sabon Next LT" panose="02000500000000000000" pitchFamily="2" charset="0"/>
                                </a:rPr>
                              </m:ctrlPr>
                            </m:sSubSupPr>
                            <m:e>
                              <m:r>
                                <a:rPr lang="en-US" i="1">
                                  <a:solidFill>
                                    <a:srgbClr val="0070C0"/>
                                  </a:solidFill>
                                  <a:latin typeface="Cambria Math" panose="02040503050406030204" pitchFamily="18" charset="0"/>
                                  <a:cs typeface="Sabon Next LT" panose="02000500000000000000" pitchFamily="2" charset="0"/>
                                </a:rPr>
                                <m:t>𝑍</m:t>
                              </m:r>
                            </m:e>
                            <m:sub>
                              <m:r>
                                <a:rPr lang="en-US" i="1">
                                  <a:solidFill>
                                    <a:srgbClr val="0070C0"/>
                                  </a:solidFill>
                                  <a:latin typeface="Cambria Math" panose="02040503050406030204" pitchFamily="18" charset="0"/>
                                  <a:cs typeface="Sabon Next LT" panose="02000500000000000000" pitchFamily="2" charset="0"/>
                                </a:rPr>
                                <m:t>1−</m:t>
                              </m:r>
                              <m:f>
                                <m:fPr>
                                  <m:type m:val="lin"/>
                                  <m:ctrlPr>
                                    <a:rPr lang="en-US" i="1">
                                      <a:solidFill>
                                        <a:srgbClr val="0070C0"/>
                                      </a:solidFill>
                                      <a:latin typeface="Cambria Math" panose="02040503050406030204" pitchFamily="18" charset="0"/>
                                      <a:cs typeface="Sabon Next LT" panose="02000500000000000000" pitchFamily="2" charset="0"/>
                                    </a:rPr>
                                  </m:ctrlPr>
                                </m:fPr>
                                <m:num>
                                  <m:r>
                                    <a:rPr lang="en-US" i="1">
                                      <a:solidFill>
                                        <a:srgbClr val="0070C0"/>
                                      </a:solidFill>
                                      <a:latin typeface="Cambria Math" panose="02040503050406030204" pitchFamily="18" charset="0"/>
                                      <a:ea typeface="Cambria Math" panose="02040503050406030204" pitchFamily="18" charset="0"/>
                                      <a:cs typeface="Sabon Next LT" panose="02000500000000000000" pitchFamily="2" charset="0"/>
                                    </a:rPr>
                                    <m:t>𝛼</m:t>
                                  </m:r>
                                </m:num>
                                <m:den>
                                  <m:r>
                                    <a:rPr lang="en-US" i="1">
                                      <a:solidFill>
                                        <a:srgbClr val="0070C0"/>
                                      </a:solidFill>
                                      <a:latin typeface="Cambria Math" panose="02040503050406030204" pitchFamily="18" charset="0"/>
                                      <a:cs typeface="Sabon Next LT" panose="02000500000000000000" pitchFamily="2" charset="0"/>
                                    </a:rPr>
                                    <m:t>2</m:t>
                                  </m:r>
                                </m:den>
                              </m:f>
                            </m:sub>
                            <m:sup>
                              <m:r>
                                <a:rPr lang="en-IN" i="1">
                                  <a:solidFill>
                                    <a:srgbClr val="0070C0"/>
                                  </a:solidFill>
                                  <a:latin typeface="Cambria Math" panose="02040503050406030204" pitchFamily="18" charset="0"/>
                                  <a:cs typeface="Sabon Next LT" panose="02000500000000000000" pitchFamily="2" charset="0"/>
                                </a:rPr>
                                <m:t>2</m:t>
                              </m:r>
                            </m:sup>
                          </m:sSubSup>
                          <m:d>
                            <m:dPr>
                              <m:begChr m:val="["/>
                              <m:endChr m:val="]"/>
                              <m:ctrlPr>
                                <a:rPr lang="en-IN" i="1">
                                  <a:solidFill>
                                    <a:srgbClr val="0070C0"/>
                                  </a:solidFill>
                                  <a:latin typeface="Cambria Math" panose="02040503050406030204" pitchFamily="18" charset="0"/>
                                  <a:cs typeface="Sabon Next LT" panose="02000500000000000000" pitchFamily="2" charset="0"/>
                                </a:rPr>
                              </m:ctrlPr>
                            </m:dPr>
                            <m:e>
                              <m:f>
                                <m:fPr>
                                  <m:ctrlPr>
                                    <a:rPr lang="en-IN" i="1">
                                      <a:solidFill>
                                        <a:srgbClr val="0070C0"/>
                                      </a:solidFill>
                                      <a:latin typeface="Cambria Math" panose="02040503050406030204" pitchFamily="18" charset="0"/>
                                      <a:cs typeface="Sabon Next LT" panose="02000500000000000000" pitchFamily="2" charset="0"/>
                                    </a:rPr>
                                  </m:ctrlPr>
                                </m:fPr>
                                <m:num>
                                  <m:sSub>
                                    <m:sSubPr>
                                      <m:ctrlPr>
                                        <a:rPr lang="en-US" i="1">
                                          <a:solidFill>
                                            <a:srgbClr val="0070C0"/>
                                          </a:solidFill>
                                          <a:latin typeface="Cambria Math" panose="02040503050406030204" pitchFamily="18" charset="0"/>
                                        </a:rPr>
                                      </m:ctrlPr>
                                    </m:sSubPr>
                                    <m:e>
                                      <m:r>
                                        <a:rPr lang="en-IN" i="1">
                                          <a:solidFill>
                                            <a:srgbClr val="0070C0"/>
                                          </a:solidFill>
                                          <a:latin typeface="Cambria Math" panose="02040503050406030204" pitchFamily="18" charset="0"/>
                                        </a:rPr>
                                        <m:t>(1−</m:t>
                                      </m:r>
                                      <m:r>
                                        <a:rPr lang="en-IN" i="1">
                                          <a:solidFill>
                                            <a:srgbClr val="0070C0"/>
                                          </a:solidFill>
                                          <a:latin typeface="Cambria Math" panose="02040503050406030204" pitchFamily="18" charset="0"/>
                                        </a:rPr>
                                        <m:t>𝑝</m:t>
                                      </m:r>
                                    </m:e>
                                    <m:sub>
                                      <m:r>
                                        <a:rPr lang="en-US" i="1">
                                          <a:solidFill>
                                            <a:srgbClr val="0070C0"/>
                                          </a:solidFill>
                                          <a:latin typeface="Cambria Math" panose="02040503050406030204" pitchFamily="18" charset="0"/>
                                        </a:rPr>
                                        <m:t>1</m:t>
                                      </m:r>
                                    </m:sub>
                                  </m:sSub>
                                  <m:r>
                                    <a:rPr lang="en-IN" i="1">
                                      <a:solidFill>
                                        <a:srgbClr val="0070C0"/>
                                      </a:solidFill>
                                      <a:latin typeface="Cambria Math" panose="02040503050406030204" pitchFamily="18" charset="0"/>
                                    </a:rPr>
                                    <m:t>)</m:t>
                                  </m:r>
                                </m:num>
                                <m:den>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𝑝</m:t>
                                      </m:r>
                                    </m:e>
                                    <m:sub>
                                      <m:r>
                                        <a:rPr lang="en-US" i="1">
                                          <a:solidFill>
                                            <a:srgbClr val="0070C0"/>
                                          </a:solidFill>
                                          <a:latin typeface="Cambria Math" panose="02040503050406030204" pitchFamily="18" charset="0"/>
                                        </a:rPr>
                                        <m:t>1</m:t>
                                      </m:r>
                                    </m:sub>
                                  </m:sSub>
                                </m:den>
                              </m:f>
                              <m:r>
                                <a:rPr lang="en-IN" i="1">
                                  <a:solidFill>
                                    <a:srgbClr val="0070C0"/>
                                  </a:solidFill>
                                  <a:latin typeface="Cambria Math" panose="02040503050406030204" pitchFamily="18" charset="0"/>
                                  <a:cs typeface="Sabon Next LT" panose="02000500000000000000" pitchFamily="2" charset="0"/>
                                </a:rPr>
                                <m:t>+</m:t>
                              </m:r>
                              <m:f>
                                <m:fPr>
                                  <m:ctrlPr>
                                    <a:rPr lang="en-IN" i="1">
                                      <a:solidFill>
                                        <a:srgbClr val="0070C0"/>
                                      </a:solidFill>
                                      <a:latin typeface="Cambria Math" panose="02040503050406030204" pitchFamily="18" charset="0"/>
                                      <a:cs typeface="Sabon Next LT" panose="02000500000000000000" pitchFamily="2" charset="0"/>
                                    </a:rPr>
                                  </m:ctrlPr>
                                </m:fPr>
                                <m:num>
                                  <m:sSub>
                                    <m:sSubPr>
                                      <m:ctrlPr>
                                        <a:rPr lang="en-US" i="1">
                                          <a:solidFill>
                                            <a:srgbClr val="0070C0"/>
                                          </a:solidFill>
                                          <a:latin typeface="Cambria Math" panose="02040503050406030204" pitchFamily="18" charset="0"/>
                                        </a:rPr>
                                      </m:ctrlPr>
                                    </m:sSubPr>
                                    <m:e>
                                      <m:r>
                                        <a:rPr lang="en-IN" i="1">
                                          <a:solidFill>
                                            <a:srgbClr val="0070C0"/>
                                          </a:solidFill>
                                          <a:latin typeface="Cambria Math" panose="02040503050406030204" pitchFamily="18" charset="0"/>
                                        </a:rPr>
                                        <m:t>(1−</m:t>
                                      </m:r>
                                      <m:r>
                                        <a:rPr lang="en-IN" i="1">
                                          <a:solidFill>
                                            <a:srgbClr val="0070C0"/>
                                          </a:solidFill>
                                          <a:latin typeface="Cambria Math" panose="02040503050406030204" pitchFamily="18" charset="0"/>
                                        </a:rPr>
                                        <m:t>𝑝</m:t>
                                      </m:r>
                                    </m:e>
                                    <m:sub>
                                      <m:r>
                                        <a:rPr lang="en-IN" b="0" i="1" smtClean="0">
                                          <a:solidFill>
                                            <a:srgbClr val="0070C0"/>
                                          </a:solidFill>
                                          <a:latin typeface="Cambria Math" panose="02040503050406030204" pitchFamily="18" charset="0"/>
                                        </a:rPr>
                                        <m:t>2</m:t>
                                      </m:r>
                                    </m:sub>
                                  </m:sSub>
                                  <m:r>
                                    <a:rPr lang="en-IN" i="1">
                                      <a:solidFill>
                                        <a:srgbClr val="0070C0"/>
                                      </a:solidFill>
                                      <a:latin typeface="Cambria Math" panose="02040503050406030204" pitchFamily="18" charset="0"/>
                                    </a:rPr>
                                    <m:t>)</m:t>
                                  </m:r>
                                </m:num>
                                <m:den>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𝑝</m:t>
                                      </m:r>
                                    </m:e>
                                    <m:sub>
                                      <m:r>
                                        <a:rPr lang="en-IN" i="1">
                                          <a:solidFill>
                                            <a:srgbClr val="0070C0"/>
                                          </a:solidFill>
                                          <a:latin typeface="Cambria Math" panose="02040503050406030204" pitchFamily="18" charset="0"/>
                                        </a:rPr>
                                        <m:t>2</m:t>
                                      </m:r>
                                    </m:sub>
                                  </m:sSub>
                                </m:den>
                              </m:f>
                            </m:e>
                          </m:d>
                        </m:num>
                        <m:den>
                          <m:sSup>
                            <m:sSupPr>
                              <m:ctrlPr>
                                <a:rPr lang="en-US" i="1">
                                  <a:solidFill>
                                    <a:srgbClr val="0070C0"/>
                                  </a:solidFill>
                                  <a:latin typeface="Cambria Math" panose="02040503050406030204" pitchFamily="18" charset="0"/>
                                </a:rPr>
                              </m:ctrlPr>
                            </m:sSupPr>
                            <m:e>
                              <m:d>
                                <m:dPr>
                                  <m:begChr m:val="["/>
                                  <m:endChr m:val="]"/>
                                  <m:ctrlPr>
                                    <a:rPr lang="en-US" i="1">
                                      <a:solidFill>
                                        <a:srgbClr val="0070C0"/>
                                      </a:solidFill>
                                      <a:latin typeface="Cambria Math" panose="02040503050406030204" pitchFamily="18" charset="0"/>
                                    </a:rPr>
                                  </m:ctrlPr>
                                </m:dPr>
                                <m:e>
                                  <m:func>
                                    <m:funcPr>
                                      <m:ctrlPr>
                                        <a:rPr lang="en-IN" i="1">
                                          <a:solidFill>
                                            <a:srgbClr val="0070C0"/>
                                          </a:solidFill>
                                          <a:latin typeface="Cambria Math" panose="02040503050406030204" pitchFamily="18" charset="0"/>
                                        </a:rPr>
                                      </m:ctrlPr>
                                    </m:funcPr>
                                    <m:fName>
                                      <m:r>
                                        <a:rPr lang="en-IN" i="1">
                                          <a:solidFill>
                                            <a:srgbClr val="0070C0"/>
                                          </a:solidFill>
                                          <a:latin typeface="Cambria Math" panose="02040503050406030204" pitchFamily="18" charset="0"/>
                                        </a:rPr>
                                        <m:t>𝑙𝑜𝑔</m:t>
                                      </m:r>
                                    </m:fName>
                                    <m:e>
                                      <m:r>
                                        <a:rPr lang="en-IN" i="1">
                                          <a:solidFill>
                                            <a:srgbClr val="0070C0"/>
                                          </a:solidFill>
                                          <a:latin typeface="Cambria Math" panose="02040503050406030204" pitchFamily="18" charset="0"/>
                                        </a:rPr>
                                        <m:t>(1−</m:t>
                                      </m:r>
                                      <m:r>
                                        <a:rPr lang="en-IN" i="1">
                                          <a:solidFill>
                                            <a:srgbClr val="0070C0"/>
                                          </a:solidFill>
                                          <a:latin typeface="Cambria Math" panose="02040503050406030204" pitchFamily="18" charset="0"/>
                                        </a:rPr>
                                        <m:t>𝑑</m:t>
                                      </m:r>
                                      <m:r>
                                        <a:rPr lang="en-IN" i="1">
                                          <a:solidFill>
                                            <a:srgbClr val="0070C0"/>
                                          </a:solidFill>
                                          <a:latin typeface="Cambria Math" panose="02040503050406030204" pitchFamily="18" charset="0"/>
                                        </a:rPr>
                                        <m:t>)</m:t>
                                      </m:r>
                                    </m:e>
                                  </m:func>
                                </m:e>
                              </m:d>
                            </m:e>
                            <m:sup>
                              <m:r>
                                <a:rPr lang="en-IN" i="1">
                                  <a:solidFill>
                                    <a:srgbClr val="0070C0"/>
                                  </a:solidFill>
                                  <a:latin typeface="Cambria Math" panose="02040503050406030204" pitchFamily="18" charset="0"/>
                                </a:rPr>
                                <m:t>2</m:t>
                              </m:r>
                            </m:sup>
                          </m:sSup>
                        </m:den>
                      </m:f>
                    </m:oMath>
                  </m:oMathPara>
                </a14:m>
                <a:endParaRPr lang="en-IN" dirty="0">
                  <a:latin typeface="Times New Roman" panose="02020603050405020304" pitchFamily="18" charset="0"/>
                  <a:cs typeface="Times New Roman" panose="02020603050405020304" pitchFamily="18" charset="0"/>
                </a:endParaRPr>
              </a:p>
              <a:p>
                <a:pPr marL="0" lvl="0" indent="0">
                  <a:lnSpc>
                    <a:spcPct val="100000"/>
                  </a:lnSpc>
                  <a:spcBef>
                    <a:spcPts val="0"/>
                  </a:spcBef>
                  <a:buClr>
                    <a:srgbClr val="0070C0"/>
                  </a:buClr>
                  <a:buNone/>
                  <a:defRPr/>
                </a:pPr>
                <a:endParaRPr lang="en-IN" dirty="0">
                  <a:latin typeface="Times New Roman" panose="02020603050405020304" pitchFamily="18" charset="0"/>
                  <a:cs typeface="Times New Roman" panose="02020603050405020304" pitchFamily="18" charset="0"/>
                </a:endParaRPr>
              </a:p>
              <a:p>
                <a:pPr>
                  <a:lnSpc>
                    <a:spcPct val="100000"/>
                  </a:lnSpc>
                  <a:spcBef>
                    <a:spcPts val="0"/>
                  </a:spcBef>
                  <a:buClr>
                    <a:srgbClr val="0070C0"/>
                  </a:buClr>
                  <a:defRPr/>
                </a:pPr>
                <a14:m>
                  <m:oMath xmlns:m="http://schemas.openxmlformats.org/officeDocument/2006/math">
                    <m:sSub>
                      <m:sSubPr>
                        <m:ctrlPr>
                          <a:rPr lang="en-US" b="1" i="1">
                            <a:latin typeface="Cambria Math" panose="02040503050406030204" pitchFamily="18" charset="0"/>
                            <a:cs typeface="Sabon Next LT" panose="02000500000000000000" pitchFamily="2" charset="0"/>
                          </a:rPr>
                        </m:ctrlPr>
                      </m:sSubPr>
                      <m:e>
                        <m:r>
                          <a:rPr lang="en-US" b="1" i="1">
                            <a:latin typeface="Cambria Math" panose="02040503050406030204" pitchFamily="18" charset="0"/>
                            <a:cs typeface="Sabon Next LT" panose="02000500000000000000" pitchFamily="2" charset="0"/>
                          </a:rPr>
                          <m:t>𝒁</m:t>
                        </m:r>
                      </m:e>
                      <m:sub>
                        <m:r>
                          <a:rPr lang="en-US" b="1" i="1">
                            <a:latin typeface="Cambria Math" panose="02040503050406030204" pitchFamily="18" charset="0"/>
                            <a:cs typeface="Sabon Next LT" panose="02000500000000000000" pitchFamily="2" charset="0"/>
                          </a:rPr>
                          <m:t>𝟏</m:t>
                        </m:r>
                        <m:r>
                          <a:rPr lang="en-US" b="1" i="1">
                            <a:latin typeface="Cambria Math" panose="02040503050406030204" pitchFamily="18" charset="0"/>
                            <a:cs typeface="Sabon Next LT" panose="02000500000000000000" pitchFamily="2" charset="0"/>
                          </a:rPr>
                          <m:t>−</m:t>
                        </m:r>
                        <m:f>
                          <m:fPr>
                            <m:type m:val="lin"/>
                            <m:ctrlPr>
                              <a:rPr lang="en-US" b="1" i="1">
                                <a:latin typeface="Cambria Math" panose="02040503050406030204" pitchFamily="18" charset="0"/>
                                <a:cs typeface="Sabon Next LT" panose="02000500000000000000" pitchFamily="2" charset="0"/>
                              </a:rPr>
                            </m:ctrlPr>
                          </m:fPr>
                          <m:num>
                            <m:r>
                              <a:rPr lang="en-US" b="1" i="1">
                                <a:latin typeface="Cambria Math" panose="02040503050406030204" pitchFamily="18" charset="0"/>
                                <a:ea typeface="Cambria Math" panose="02040503050406030204" pitchFamily="18" charset="0"/>
                                <a:cs typeface="Sabon Next LT" panose="02000500000000000000" pitchFamily="2" charset="0"/>
                              </a:rPr>
                              <m:t>𝜶</m:t>
                            </m:r>
                          </m:num>
                          <m:den>
                            <m:r>
                              <a:rPr lang="en-US" b="1" i="1">
                                <a:latin typeface="Cambria Math" panose="02040503050406030204" pitchFamily="18" charset="0"/>
                                <a:cs typeface="Sabon Next LT" panose="02000500000000000000" pitchFamily="2" charset="0"/>
                              </a:rPr>
                              <m:t>𝟐</m:t>
                            </m:r>
                          </m:den>
                        </m:f>
                      </m:sub>
                    </m:sSub>
                    <m:r>
                      <a:rPr lang="en-US" i="1">
                        <a:latin typeface="Cambria Math" panose="02040503050406030204" pitchFamily="18" charset="0"/>
                        <a:cs typeface="Sabon Next LT" panose="02000500000000000000" pitchFamily="2" charset="0"/>
                      </a:rPr>
                      <m:t>=</m:t>
                    </m:r>
                  </m:oMath>
                </a14:m>
                <a:r>
                  <a:rPr lang="en-US" dirty="0">
                    <a:latin typeface="Times New Roman" panose="02020603050405020304" pitchFamily="18" charset="0"/>
                    <a:cs typeface="Times New Roman" panose="02020603050405020304" pitchFamily="18" charset="0"/>
                  </a:rPr>
                  <a:t> Value of the normal deviate at considered level of confidence</a:t>
                </a:r>
              </a:p>
              <a:p>
                <a:pPr>
                  <a:lnSpc>
                    <a:spcPct val="100000"/>
                  </a:lnSpc>
                  <a:spcBef>
                    <a:spcPts val="0"/>
                  </a:spcBef>
                  <a:buClr>
                    <a:srgbClr val="0070C0"/>
                  </a:buClr>
                  <a:defRPr/>
                </a:pPr>
                <a14:m>
                  <m:oMath xmlns:m="http://schemas.openxmlformats.org/officeDocument/2006/math">
                    <m:r>
                      <a:rPr lang="en-US" b="1" i="1" dirty="0">
                        <a:latin typeface="Cambria Math" panose="02040503050406030204" pitchFamily="18" charset="0"/>
                        <a:cs typeface="Sabon Next LT" panose="02000500000000000000" pitchFamily="2" charset="0"/>
                      </a:rPr>
                      <m:t>𝒅</m:t>
                    </m:r>
                    <m:r>
                      <a:rPr lang="en-IN" b="1" dirty="0">
                        <a:latin typeface="Cambria Math" panose="02040503050406030204" pitchFamily="18" charset="0"/>
                        <a:cs typeface="Sabon Next LT" panose="02000500000000000000" pitchFamily="2" charset="0"/>
                      </a:rPr>
                      <m:t>=</m:t>
                    </m:r>
                    <m:r>
                      <a:rPr lang="en-US" b="1">
                        <a:latin typeface="Cambria Math" panose="02040503050406030204" pitchFamily="18" charset="0"/>
                        <a:cs typeface="Sabon Next LT" panose="02000500000000000000" pitchFamily="2" charset="0"/>
                      </a:rPr>
                      <m:t> </m:t>
                    </m:r>
                  </m:oMath>
                </a14:m>
                <a:r>
                  <a:rPr lang="en-IN" dirty="0">
                    <a:latin typeface="Times New Roman" panose="02020603050405020304" pitchFamily="18" charset="0"/>
                    <a:cs typeface="Times New Roman" panose="02020603050405020304" pitchFamily="18" charset="0"/>
                  </a:rPr>
                  <a:t> relative allowable error</a:t>
                </a:r>
              </a:p>
              <a:p>
                <a:endParaRPr lang="en-IN" dirty="0"/>
              </a:p>
            </p:txBody>
          </p:sp>
        </mc:Choice>
        <mc:Fallback xmlns="">
          <p:sp>
            <p:nvSpPr>
              <p:cNvPr id="5" name="Content Placeholder 4">
                <a:extLst>
                  <a:ext uri="{FF2B5EF4-FFF2-40B4-BE49-F238E27FC236}">
                    <a16:creationId xmlns:a16="http://schemas.microsoft.com/office/drawing/2014/main" id="{FB1AE81F-88D4-F0F3-9B84-8FC27CB02825}"/>
                  </a:ext>
                </a:extLst>
              </p:cNvPr>
              <p:cNvSpPr>
                <a:spLocks noGrp="1" noRot="1" noChangeAspect="1" noMove="1" noResize="1" noEditPoints="1" noAdjustHandles="1" noChangeArrowheads="1" noChangeShapeType="1" noTextEdit="1"/>
              </p:cNvSpPr>
              <p:nvPr>
                <p:ph idx="1"/>
              </p:nvPr>
            </p:nvSpPr>
            <p:spPr>
              <a:xfrm>
                <a:off x="226143" y="1825624"/>
                <a:ext cx="11720052" cy="4801317"/>
              </a:xfrm>
              <a:blipFill>
                <a:blip r:embed="rId2"/>
                <a:stretch>
                  <a:fillRect l="-936" t="-1904" r="-832"/>
                </a:stretch>
              </a:blipFill>
              <a:ln>
                <a:noFill/>
              </a:ln>
            </p:spPr>
            <p:txBody>
              <a:bodyPr/>
              <a:lstStyle/>
              <a:p>
                <a:r>
                  <a:rPr lang="en-IN">
                    <a:noFill/>
                  </a:rPr>
                  <a:t> </a:t>
                </a:r>
              </a:p>
            </p:txBody>
          </p:sp>
        </mc:Fallback>
      </mc:AlternateContent>
      <p:sp>
        <p:nvSpPr>
          <p:cNvPr id="6" name="Rectangle 5">
            <a:extLst>
              <a:ext uri="{FF2B5EF4-FFF2-40B4-BE49-F238E27FC236}">
                <a16:creationId xmlns:a16="http://schemas.microsoft.com/office/drawing/2014/main" id="{32C812DA-6657-35DD-E30C-928E8936BBC4}"/>
              </a:ext>
            </a:extLst>
          </p:cNvPr>
          <p:cNvSpPr/>
          <p:nvPr/>
        </p:nvSpPr>
        <p:spPr>
          <a:xfrm>
            <a:off x="0" y="0"/>
            <a:ext cx="12192000" cy="6858000"/>
          </a:xfrm>
          <a:prstGeom prst="rect">
            <a:avLst/>
          </a:prstGeom>
          <a:noFill/>
          <a:ln w="76200">
            <a:solidFill>
              <a:schemeClr val="accent4">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7ECBF5ED-1A46-3A1B-4F9E-9FAD5976B6E7}"/>
              </a:ext>
            </a:extLst>
          </p:cNvPr>
          <p:cNvSpPr txBox="1"/>
          <p:nvPr/>
        </p:nvSpPr>
        <p:spPr>
          <a:xfrm>
            <a:off x="10255043" y="134066"/>
            <a:ext cx="1710814" cy="369332"/>
          </a:xfrm>
          <a:prstGeom prst="rect">
            <a:avLst/>
          </a:prstGeom>
          <a:noFill/>
          <a:ln>
            <a:noFill/>
          </a:ln>
        </p:spPr>
        <p:txBody>
          <a:bodyPr wrap="square" rtlCol="0">
            <a:spAutoFit/>
          </a:bodyPr>
          <a:lstStyle/>
          <a:p>
            <a:r>
              <a:rPr lang="en-IN" dirty="0">
                <a:latin typeface="Times New Roman" panose="02020603050405020304" pitchFamily="18" charset="0"/>
                <a:cs typeface="Times New Roman" panose="02020603050405020304" pitchFamily="18" charset="0"/>
              </a:rPr>
              <a:t>Cohort Study</a:t>
            </a:r>
          </a:p>
        </p:txBody>
      </p:sp>
    </p:spTree>
    <p:extLst>
      <p:ext uri="{BB962C8B-B14F-4D97-AF65-F5344CB8AC3E}">
        <p14:creationId xmlns:p14="http://schemas.microsoft.com/office/powerpoint/2010/main" val="29734576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7314B-B7CC-C061-C743-79278833956F}"/>
              </a:ext>
            </a:extLst>
          </p:cNvPr>
          <p:cNvSpPr>
            <a:spLocks noGrp="1"/>
          </p:cNvSpPr>
          <p:nvPr>
            <p:ph type="title"/>
          </p:nvPr>
        </p:nvSpPr>
        <p:spPr>
          <a:xfrm>
            <a:off x="838200" y="345461"/>
            <a:ext cx="10763865" cy="1325563"/>
          </a:xfrm>
          <a:noFill/>
          <a:ln>
            <a:noFill/>
          </a:ln>
        </p:spPr>
        <p:txBody>
          <a:bodyPr>
            <a:normAutofit/>
          </a:bodyPr>
          <a:lstStyle/>
          <a:p>
            <a:pPr algn="ctr"/>
            <a:r>
              <a:rPr lang="en-US" sz="4800" dirty="0">
                <a:solidFill>
                  <a:srgbClr val="0070C0"/>
                </a:solidFill>
                <a:latin typeface="Times New Roman" panose="02020603050405020304" pitchFamily="18" charset="0"/>
                <a:cs typeface="Times New Roman" panose="02020603050405020304" pitchFamily="18" charset="0"/>
              </a:rPr>
              <a:t>Experimental Studies</a:t>
            </a:r>
            <a:endParaRPr lang="en-IN"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9500720-5F49-2FE3-FAA6-91A4BB39881C}"/>
                  </a:ext>
                </a:extLst>
              </p:cNvPr>
              <p:cNvSpPr>
                <a:spLocks noGrp="1"/>
              </p:cNvSpPr>
              <p:nvPr>
                <p:ph idx="1"/>
              </p:nvPr>
            </p:nvSpPr>
            <p:spPr>
              <a:xfrm>
                <a:off x="838200" y="1825625"/>
                <a:ext cx="6629400" cy="4801314"/>
              </a:xfrm>
              <a:noFill/>
              <a:ln>
                <a:noFill/>
              </a:ln>
            </p:spPr>
            <p:txBody>
              <a:bodyPr>
                <a:normAutofit/>
              </a:bodyPr>
              <a:lstStyle/>
              <a:p>
                <a:pPr marL="0" indent="0">
                  <a:buNone/>
                </a:pPr>
                <a:r>
                  <a:rPr lang="en-IN" b="1" i="1" dirty="0">
                    <a:solidFill>
                      <a:schemeClr val="dk1"/>
                    </a:solidFill>
                    <a:latin typeface="Times New Roman" panose="02020603050405020304" pitchFamily="18" charset="0"/>
                    <a:cs typeface="Times New Roman" panose="02020603050405020304" pitchFamily="18" charset="0"/>
                  </a:rPr>
                  <a:t>Sample size calculation for comparison between two groups when endpoint is qualitative</a:t>
                </a:r>
              </a:p>
              <a:p>
                <a:pPr marL="0" indent="0" fontAlgn="base">
                  <a:buNone/>
                </a:pPr>
                <a14:m>
                  <m:oMathPara xmlns:m="http://schemas.openxmlformats.org/officeDocument/2006/math">
                    <m:oMathParaPr>
                      <m:jc m:val="centerGroup"/>
                    </m:oMathParaPr>
                    <m:oMath xmlns:m="http://schemas.openxmlformats.org/officeDocument/2006/math">
                      <m:r>
                        <m:rPr>
                          <m:sty m:val="p"/>
                        </m:rPr>
                        <a:rPr lang="en-US" smtClean="0">
                          <a:solidFill>
                            <a:srgbClr val="0070C0"/>
                          </a:solidFill>
                          <a:latin typeface="Cambria Math" panose="02040503050406030204" pitchFamily="18" charset="0"/>
                        </a:rPr>
                        <m:t>Sample</m:t>
                      </m:r>
                      <m:r>
                        <a:rPr lang="en-US" smtClean="0">
                          <a:solidFill>
                            <a:srgbClr val="0070C0"/>
                          </a:solidFill>
                          <a:latin typeface="Cambria Math" panose="02040503050406030204" pitchFamily="18" charset="0"/>
                        </a:rPr>
                        <m:t> </m:t>
                      </m:r>
                      <m:r>
                        <m:rPr>
                          <m:sty m:val="p"/>
                        </m:rPr>
                        <a:rPr lang="en-US" smtClean="0">
                          <a:solidFill>
                            <a:srgbClr val="0070C0"/>
                          </a:solidFill>
                          <a:latin typeface="Cambria Math" panose="02040503050406030204" pitchFamily="18" charset="0"/>
                        </a:rPr>
                        <m:t>Size</m:t>
                      </m:r>
                      <m:r>
                        <a:rPr lang="en-US" smtClean="0">
                          <a:solidFill>
                            <a:srgbClr val="0070C0"/>
                          </a:solidFill>
                          <a:latin typeface="Cambria Math" panose="02040503050406030204" pitchFamily="18" charset="0"/>
                        </a:rPr>
                        <m:t> </m:t>
                      </m:r>
                      <m:r>
                        <a:rPr lang="en-US" i="1">
                          <a:solidFill>
                            <a:srgbClr val="0070C0"/>
                          </a:solidFill>
                          <a:latin typeface="Cambria Math" panose="02040503050406030204" pitchFamily="18" charset="0"/>
                        </a:rPr>
                        <m:t>=</m:t>
                      </m:r>
                      <m:f>
                        <m:fPr>
                          <m:ctrlPr>
                            <a:rPr lang="en-IN" i="1">
                              <a:solidFill>
                                <a:srgbClr val="0070C0"/>
                              </a:solidFill>
                              <a:latin typeface="Cambria Math" panose="02040503050406030204" pitchFamily="18" charset="0"/>
                            </a:rPr>
                          </m:ctrlPr>
                        </m:fPr>
                        <m:num>
                          <m:r>
                            <a:rPr lang="en-US" i="1">
                              <a:solidFill>
                                <a:srgbClr val="0070C0"/>
                              </a:solidFill>
                              <a:latin typeface="Cambria Math" panose="02040503050406030204" pitchFamily="18" charset="0"/>
                            </a:rPr>
                            <m:t>2</m:t>
                          </m:r>
                          <m:sSup>
                            <m:sSupPr>
                              <m:ctrlPr>
                                <a:rPr lang="en-IN" i="1">
                                  <a:solidFill>
                                    <a:srgbClr val="0070C0"/>
                                  </a:solidFill>
                                  <a:latin typeface="Cambria Math" panose="02040503050406030204" pitchFamily="18" charset="0"/>
                                </a:rPr>
                              </m:ctrlPr>
                            </m:sSupPr>
                            <m:e>
                              <m:d>
                                <m:dPr>
                                  <m:ctrlPr>
                                    <a:rPr lang="en-IN" i="1">
                                      <a:solidFill>
                                        <a:srgbClr val="0070C0"/>
                                      </a:solidFill>
                                      <a:latin typeface="Cambria Math" panose="02040503050406030204" pitchFamily="18" charset="0"/>
                                    </a:rPr>
                                  </m:ctrlPr>
                                </m:dPr>
                                <m:e>
                                  <m:sSub>
                                    <m:sSubPr>
                                      <m:ctrlPr>
                                        <a:rPr lang="en-IN"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𝑍</m:t>
                                      </m:r>
                                    </m:e>
                                    <m:sub>
                                      <m:r>
                                        <a:rPr lang="en-IN" b="0" i="1" smtClean="0">
                                          <a:solidFill>
                                            <a:srgbClr val="0070C0"/>
                                          </a:solidFill>
                                          <a:latin typeface="Cambria Math" panose="02040503050406030204" pitchFamily="18" charset="0"/>
                                        </a:rPr>
                                        <m:t>1−</m:t>
                                      </m:r>
                                      <m:r>
                                        <a:rPr lang="en-US" i="1">
                                          <a:solidFill>
                                            <a:srgbClr val="0070C0"/>
                                          </a:solidFill>
                                          <a:latin typeface="Cambria Math" panose="02040503050406030204" pitchFamily="18" charset="0"/>
                                        </a:rPr>
                                        <m:t>𝛽</m:t>
                                      </m:r>
                                    </m:sub>
                                  </m:sSub>
                                  <m:r>
                                    <a:rPr lang="en-US" i="1">
                                      <a:solidFill>
                                        <a:srgbClr val="0070C0"/>
                                      </a:solidFill>
                                      <a:latin typeface="Cambria Math" panose="02040503050406030204" pitchFamily="18" charset="0"/>
                                    </a:rPr>
                                    <m:t>+</m:t>
                                  </m:r>
                                  <m:sSub>
                                    <m:sSubPr>
                                      <m:ctrlPr>
                                        <a:rPr lang="en-IN"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𝑍</m:t>
                                      </m:r>
                                    </m:e>
                                    <m:sub>
                                      <m:r>
                                        <a:rPr lang="en-IN" b="0" i="1" smtClean="0">
                                          <a:solidFill>
                                            <a:srgbClr val="0070C0"/>
                                          </a:solidFill>
                                          <a:latin typeface="Cambria Math" panose="02040503050406030204" pitchFamily="18" charset="0"/>
                                        </a:rPr>
                                        <m:t>1−</m:t>
                                      </m:r>
                                      <m:r>
                                        <a:rPr lang="en-US" i="1">
                                          <a:solidFill>
                                            <a:srgbClr val="0070C0"/>
                                          </a:solidFill>
                                          <a:latin typeface="Cambria Math" panose="02040503050406030204" pitchFamily="18" charset="0"/>
                                        </a:rPr>
                                        <m:t>𝛼</m:t>
                                      </m:r>
                                      <m:r>
                                        <a:rPr lang="en-US" b="0" i="1" smtClean="0">
                                          <a:solidFill>
                                            <a:srgbClr val="0070C0"/>
                                          </a:solidFill>
                                          <a:latin typeface="Cambria Math" panose="02040503050406030204" pitchFamily="18" charset="0"/>
                                        </a:rPr>
                                        <m:t>/2</m:t>
                                      </m:r>
                                    </m:sub>
                                  </m:sSub>
                                </m:e>
                              </m:d>
                            </m:e>
                            <m:sup>
                              <m:r>
                                <a:rPr lang="en-US" i="1">
                                  <a:solidFill>
                                    <a:srgbClr val="0070C0"/>
                                  </a:solidFill>
                                  <a:latin typeface="Cambria Math" panose="02040503050406030204" pitchFamily="18" charset="0"/>
                                </a:rPr>
                                <m:t>2</m:t>
                              </m:r>
                            </m:sup>
                          </m:sSup>
                          <m:r>
                            <a:rPr lang="en-US" i="1">
                              <a:solidFill>
                                <a:srgbClr val="0070C0"/>
                              </a:solidFill>
                              <a:latin typeface="Cambria Math" panose="02040503050406030204" pitchFamily="18" charset="0"/>
                            </a:rPr>
                            <m:t>𝑃</m:t>
                          </m:r>
                          <m:r>
                            <a:rPr lang="en-US" i="1">
                              <a:solidFill>
                                <a:srgbClr val="0070C0"/>
                              </a:solidFill>
                              <a:latin typeface="Cambria Math" panose="02040503050406030204" pitchFamily="18" charset="0"/>
                            </a:rPr>
                            <m:t>(1−</m:t>
                          </m:r>
                          <m:r>
                            <a:rPr lang="en-US" i="1">
                              <a:solidFill>
                                <a:srgbClr val="0070C0"/>
                              </a:solidFill>
                              <a:latin typeface="Cambria Math" panose="02040503050406030204" pitchFamily="18" charset="0"/>
                            </a:rPr>
                            <m:t>𝑃</m:t>
                          </m:r>
                          <m:r>
                            <a:rPr lang="en-US" i="1">
                              <a:solidFill>
                                <a:srgbClr val="0070C0"/>
                              </a:solidFill>
                              <a:latin typeface="Cambria Math" panose="02040503050406030204" pitchFamily="18" charset="0"/>
                            </a:rPr>
                            <m:t>)</m:t>
                          </m:r>
                        </m:num>
                        <m:den>
                          <m:sSup>
                            <m:sSupPr>
                              <m:ctrlPr>
                                <a:rPr lang="en-IN" i="1">
                                  <a:solidFill>
                                    <a:srgbClr val="0070C0"/>
                                  </a:solidFill>
                                  <a:latin typeface="Cambria Math" panose="02040503050406030204" pitchFamily="18" charset="0"/>
                                </a:rPr>
                              </m:ctrlPr>
                            </m:sSupPr>
                            <m:e>
                              <m:sSub>
                                <m:sSubPr>
                                  <m:ctrlPr>
                                    <a:rPr lang="en-IN"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m:t>
                                  </m:r>
                                  <m:r>
                                    <a:rPr lang="en-US" i="1">
                                      <a:solidFill>
                                        <a:srgbClr val="0070C0"/>
                                      </a:solidFill>
                                      <a:latin typeface="Cambria Math" panose="02040503050406030204" pitchFamily="18" charset="0"/>
                                    </a:rPr>
                                    <m:t>𝑝</m:t>
                                  </m:r>
                                </m:e>
                                <m:sub>
                                  <m:r>
                                    <a:rPr lang="en-US" i="1">
                                      <a:solidFill>
                                        <a:srgbClr val="0070C0"/>
                                      </a:solidFill>
                                      <a:latin typeface="Cambria Math" panose="02040503050406030204" pitchFamily="18" charset="0"/>
                                    </a:rPr>
                                    <m:t>1</m:t>
                                  </m:r>
                                </m:sub>
                              </m:sSub>
                              <m:r>
                                <a:rPr lang="en-US" i="1">
                                  <a:solidFill>
                                    <a:srgbClr val="0070C0"/>
                                  </a:solidFill>
                                  <a:latin typeface="Cambria Math" panose="02040503050406030204" pitchFamily="18" charset="0"/>
                                </a:rPr>
                                <m:t>−</m:t>
                              </m:r>
                              <m:sSub>
                                <m:sSubPr>
                                  <m:ctrlPr>
                                    <a:rPr lang="en-IN"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𝑝</m:t>
                                  </m:r>
                                </m:e>
                                <m:sub>
                                  <m:r>
                                    <a:rPr lang="en-US" i="1">
                                      <a:solidFill>
                                        <a:srgbClr val="0070C0"/>
                                      </a:solidFill>
                                      <a:latin typeface="Cambria Math" panose="02040503050406030204" pitchFamily="18" charset="0"/>
                                    </a:rPr>
                                    <m:t>2</m:t>
                                  </m:r>
                                </m:sub>
                              </m:sSub>
                              <m:r>
                                <a:rPr lang="en-US" i="1">
                                  <a:solidFill>
                                    <a:srgbClr val="0070C0"/>
                                  </a:solidFill>
                                  <a:latin typeface="Cambria Math" panose="02040503050406030204" pitchFamily="18" charset="0"/>
                                </a:rPr>
                                <m:t>)</m:t>
                              </m:r>
                            </m:e>
                            <m:sup>
                              <m:r>
                                <a:rPr lang="en-US" i="1">
                                  <a:solidFill>
                                    <a:srgbClr val="0070C0"/>
                                  </a:solidFill>
                                  <a:latin typeface="Cambria Math" panose="02040503050406030204" pitchFamily="18" charset="0"/>
                                </a:rPr>
                                <m:t>2</m:t>
                              </m:r>
                            </m:sup>
                          </m:sSup>
                        </m:den>
                      </m:f>
                    </m:oMath>
                  </m:oMathPara>
                </a14:m>
                <a:endParaRPr lang="en-IN" dirty="0">
                  <a:solidFill>
                    <a:schemeClr val="dk1"/>
                  </a:solidFill>
                  <a:latin typeface="Times New Roman" panose="02020603050405020304" pitchFamily="18" charset="0"/>
                  <a:cs typeface="Times New Roman" panose="02020603050405020304" pitchFamily="18" charset="0"/>
                </a:endParaRPr>
              </a:p>
              <a:p>
                <a:pPr fontAlgn="base"/>
                <a:endParaRPr lang="en-IN" sz="2400" i="1" dirty="0">
                  <a:solidFill>
                    <a:schemeClr val="dk1"/>
                  </a:solidFill>
                  <a:latin typeface="Cambria Math" panose="02040503050406030204" pitchFamily="18" charset="0"/>
                </a:endParaRPr>
              </a:p>
              <a:p>
                <a:pPr fontAlgn="base">
                  <a:buClr>
                    <a:srgbClr val="0070C0"/>
                  </a:buClr>
                </a:pPr>
                <a14:m>
                  <m:oMath xmlns:m="http://schemas.openxmlformats.org/officeDocument/2006/math">
                    <m:sSub>
                      <m:sSubPr>
                        <m:ctrlPr>
                          <a:rPr lang="en-IN" sz="2400" i="1">
                            <a:solidFill>
                              <a:schemeClr val="dk1"/>
                            </a:solidFill>
                            <a:latin typeface="Cambria Math" panose="02040503050406030204" pitchFamily="18" charset="0"/>
                          </a:rPr>
                        </m:ctrlPr>
                      </m:sSubPr>
                      <m:e>
                        <m:r>
                          <a:rPr lang="en-US" sz="2400" i="1">
                            <a:solidFill>
                              <a:schemeClr val="dk1"/>
                            </a:solidFill>
                            <a:latin typeface="Cambria Math" panose="02040503050406030204" pitchFamily="18" charset="0"/>
                          </a:rPr>
                          <m:t>𝑝</m:t>
                        </m:r>
                      </m:e>
                      <m:sub>
                        <m:r>
                          <a:rPr lang="en-US" sz="2400" i="1">
                            <a:solidFill>
                              <a:schemeClr val="dk1"/>
                            </a:solidFill>
                            <a:latin typeface="Cambria Math" panose="02040503050406030204" pitchFamily="18" charset="0"/>
                          </a:rPr>
                          <m:t>1</m:t>
                        </m:r>
                      </m:sub>
                    </m:sSub>
                    <m:r>
                      <a:rPr lang="en-US" sz="2400" i="1">
                        <a:solidFill>
                          <a:schemeClr val="dk1"/>
                        </a:solidFill>
                        <a:latin typeface="Cambria Math" panose="02040503050406030204" pitchFamily="18" charset="0"/>
                      </a:rPr>
                      <m:t>−</m:t>
                    </m:r>
                    <m:sSub>
                      <m:sSubPr>
                        <m:ctrlPr>
                          <a:rPr lang="en-IN" sz="2400" i="1">
                            <a:solidFill>
                              <a:schemeClr val="dk1"/>
                            </a:solidFill>
                            <a:latin typeface="Cambria Math" panose="02040503050406030204" pitchFamily="18" charset="0"/>
                          </a:rPr>
                        </m:ctrlPr>
                      </m:sSubPr>
                      <m:e>
                        <m:r>
                          <a:rPr lang="en-US" sz="2400" i="1">
                            <a:solidFill>
                              <a:schemeClr val="dk1"/>
                            </a:solidFill>
                            <a:latin typeface="Cambria Math" panose="02040503050406030204" pitchFamily="18" charset="0"/>
                          </a:rPr>
                          <m:t>𝑝</m:t>
                        </m:r>
                      </m:e>
                      <m:sub>
                        <m:r>
                          <a:rPr lang="en-US" sz="2400" i="1">
                            <a:solidFill>
                              <a:schemeClr val="dk1"/>
                            </a:solidFill>
                            <a:latin typeface="Cambria Math" panose="02040503050406030204" pitchFamily="18" charset="0"/>
                          </a:rPr>
                          <m:t>2</m:t>
                        </m:r>
                      </m:sub>
                    </m:sSub>
                  </m:oMath>
                </a14:m>
                <a:r>
                  <a:rPr lang="en-IN" sz="2400" dirty="0">
                    <a:solidFill>
                      <a:schemeClr val="dk1"/>
                    </a:solidFill>
                    <a:latin typeface="Times New Roman" panose="02020603050405020304" pitchFamily="18" charset="0"/>
                    <a:cs typeface="Times New Roman" panose="02020603050405020304" pitchFamily="18" charset="0"/>
                  </a:rPr>
                  <a:t>= Difference in proportion of events in two groups</a:t>
                </a:r>
              </a:p>
              <a:p>
                <a:pPr>
                  <a:buClr>
                    <a:srgbClr val="0070C0"/>
                  </a:buClr>
                </a:pPr>
                <a:r>
                  <a:rPr lang="en-IN" sz="2400" dirty="0">
                    <a:solidFill>
                      <a:schemeClr val="dk1"/>
                    </a:solidFill>
                    <a:latin typeface="Times New Roman" panose="02020603050405020304" pitchFamily="18" charset="0"/>
                    <a:cs typeface="Times New Roman" panose="02020603050405020304" pitchFamily="18" charset="0"/>
                  </a:rPr>
                  <a:t>P = [prevalence in case group (</a:t>
                </a:r>
                <a14:m>
                  <m:oMath xmlns:m="http://schemas.openxmlformats.org/officeDocument/2006/math">
                    <m:sSub>
                      <m:sSubPr>
                        <m:ctrlPr>
                          <a:rPr lang="en-IN" sz="2400" i="1">
                            <a:solidFill>
                              <a:schemeClr val="dk1"/>
                            </a:solidFill>
                            <a:latin typeface="Cambria Math" panose="02040503050406030204" pitchFamily="18" charset="0"/>
                          </a:rPr>
                        </m:ctrlPr>
                      </m:sSubPr>
                      <m:e>
                        <m:r>
                          <a:rPr lang="en-US" sz="2400" i="1">
                            <a:solidFill>
                              <a:schemeClr val="dk1"/>
                            </a:solidFill>
                            <a:latin typeface="Cambria Math" panose="02040503050406030204" pitchFamily="18" charset="0"/>
                          </a:rPr>
                          <m:t>𝑝</m:t>
                        </m:r>
                      </m:e>
                      <m:sub>
                        <m:r>
                          <a:rPr lang="en-US" sz="2400" i="1">
                            <a:solidFill>
                              <a:schemeClr val="dk1"/>
                            </a:solidFill>
                            <a:latin typeface="Cambria Math" panose="02040503050406030204" pitchFamily="18" charset="0"/>
                          </a:rPr>
                          <m:t>1</m:t>
                        </m:r>
                      </m:sub>
                    </m:sSub>
                  </m:oMath>
                </a14:m>
                <a:r>
                  <a:rPr lang="en-IN" sz="2400" dirty="0">
                    <a:solidFill>
                      <a:schemeClr val="dk1"/>
                    </a:solidFill>
                    <a:latin typeface="Times New Roman" panose="02020603050405020304" pitchFamily="18" charset="0"/>
                    <a:cs typeface="Times New Roman" panose="02020603050405020304" pitchFamily="18" charset="0"/>
                  </a:rPr>
                  <a:t>)</a:t>
                </a:r>
              </a:p>
              <a:p>
                <a:pPr marL="0" indent="0">
                  <a:buClr>
                    <a:srgbClr val="0070C0"/>
                  </a:buClr>
                  <a:buNone/>
                </a:pPr>
                <a:r>
                  <a:rPr lang="en-IN" sz="2400" dirty="0">
                    <a:solidFill>
                      <a:schemeClr val="dk1"/>
                    </a:solidFill>
                    <a:latin typeface="Times New Roman" panose="02020603050405020304" pitchFamily="18" charset="0"/>
                    <a:cs typeface="Times New Roman" panose="02020603050405020304" pitchFamily="18" charset="0"/>
                  </a:rPr>
                  <a:t>	 + prevalence in control group (</a:t>
                </a:r>
                <a14:m>
                  <m:oMath xmlns:m="http://schemas.openxmlformats.org/officeDocument/2006/math">
                    <m:sSub>
                      <m:sSubPr>
                        <m:ctrlPr>
                          <a:rPr lang="en-IN" sz="2400" i="1">
                            <a:solidFill>
                              <a:schemeClr val="dk1"/>
                            </a:solidFill>
                            <a:latin typeface="Cambria Math" panose="02040503050406030204" pitchFamily="18" charset="0"/>
                          </a:rPr>
                        </m:ctrlPr>
                      </m:sSubPr>
                      <m:e>
                        <m:r>
                          <a:rPr lang="en-US" sz="2400" i="1">
                            <a:solidFill>
                              <a:schemeClr val="dk1"/>
                            </a:solidFill>
                            <a:latin typeface="Cambria Math" panose="02040503050406030204" pitchFamily="18" charset="0"/>
                          </a:rPr>
                          <m:t>𝑝</m:t>
                        </m:r>
                      </m:e>
                      <m:sub>
                        <m:r>
                          <a:rPr lang="en-US" sz="2400" i="1">
                            <a:solidFill>
                              <a:schemeClr val="dk1"/>
                            </a:solidFill>
                            <a:latin typeface="Cambria Math" panose="02040503050406030204" pitchFamily="18" charset="0"/>
                          </a:rPr>
                          <m:t>2</m:t>
                        </m:r>
                      </m:sub>
                    </m:sSub>
                  </m:oMath>
                </a14:m>
                <a:r>
                  <a:rPr lang="en-IN" sz="2400" dirty="0">
                    <a:solidFill>
                      <a:schemeClr val="dk1"/>
                    </a:solidFill>
                    <a:latin typeface="Times New Roman" panose="02020603050405020304" pitchFamily="18" charset="0"/>
                    <a:cs typeface="Times New Roman" panose="02020603050405020304" pitchFamily="18" charset="0"/>
                  </a:rPr>
                  <a:t>)]/2</a:t>
                </a:r>
              </a:p>
              <a:p>
                <a:pPr marL="0" indent="0">
                  <a:buNone/>
                </a:pPr>
                <a:endParaRPr lang="en-IN" b="1" i="1" dirty="0">
                  <a:solidFill>
                    <a:schemeClr val="dk1"/>
                  </a:solidFill>
                  <a:latin typeface="Times New Roman" panose="02020603050405020304" pitchFamily="18" charset="0"/>
                  <a:cs typeface="Times New Roman" panose="02020603050405020304" pitchFamily="18" charset="0"/>
                </a:endParaRPr>
              </a:p>
              <a:p>
                <a:endParaRPr lang="en-IN" dirty="0"/>
              </a:p>
            </p:txBody>
          </p:sp>
        </mc:Choice>
        <mc:Fallback xmlns="">
          <p:sp>
            <p:nvSpPr>
              <p:cNvPr id="3" name="Content Placeholder 2">
                <a:extLst>
                  <a:ext uri="{FF2B5EF4-FFF2-40B4-BE49-F238E27FC236}">
                    <a16:creationId xmlns:a16="http://schemas.microsoft.com/office/drawing/2014/main" id="{19500720-5F49-2FE3-FAA6-91A4BB39881C}"/>
                  </a:ext>
                </a:extLst>
              </p:cNvPr>
              <p:cNvSpPr>
                <a:spLocks noGrp="1" noRot="1" noChangeAspect="1" noMove="1" noResize="1" noEditPoints="1" noAdjustHandles="1" noChangeArrowheads="1" noChangeShapeType="1" noTextEdit="1"/>
              </p:cNvSpPr>
              <p:nvPr>
                <p:ph idx="1"/>
              </p:nvPr>
            </p:nvSpPr>
            <p:spPr>
              <a:xfrm>
                <a:off x="838200" y="1825625"/>
                <a:ext cx="6629400" cy="4801314"/>
              </a:xfrm>
              <a:blipFill>
                <a:blip r:embed="rId2"/>
                <a:stretch>
                  <a:fillRect l="-1932" t="-2157" r="-2392" b="-1269"/>
                </a:stretch>
              </a:blipFill>
              <a:ln>
                <a:noFill/>
              </a:ln>
            </p:spPr>
            <p:txBody>
              <a:bodyPr/>
              <a:lstStyle/>
              <a:p>
                <a:r>
                  <a:rPr lang="en-IN">
                    <a:noFill/>
                  </a:rPr>
                  <a:t> </a:t>
                </a:r>
              </a:p>
            </p:txBody>
          </p:sp>
        </mc:Fallback>
      </mc:AlternateContent>
      <p:sp>
        <p:nvSpPr>
          <p:cNvPr id="4" name="Rectangle 3">
            <a:extLst>
              <a:ext uri="{FF2B5EF4-FFF2-40B4-BE49-F238E27FC236}">
                <a16:creationId xmlns:a16="http://schemas.microsoft.com/office/drawing/2014/main" id="{2BC32F07-3775-963D-8109-0DA0221431A4}"/>
              </a:ext>
            </a:extLst>
          </p:cNvPr>
          <p:cNvSpPr/>
          <p:nvPr/>
        </p:nvSpPr>
        <p:spPr>
          <a:xfrm>
            <a:off x="0" y="0"/>
            <a:ext cx="12192000" cy="6858000"/>
          </a:xfrm>
          <a:prstGeom prst="rect">
            <a:avLst/>
          </a:prstGeom>
          <a:noFill/>
          <a:ln w="76200">
            <a:solidFill>
              <a:schemeClr val="accent4">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409B5C26-060B-FD06-D311-B600DA4C627D}"/>
              </a:ext>
            </a:extLst>
          </p:cNvPr>
          <p:cNvSpPr txBox="1"/>
          <p:nvPr/>
        </p:nvSpPr>
        <p:spPr>
          <a:xfrm>
            <a:off x="7551174" y="1825625"/>
            <a:ext cx="4365523" cy="4247317"/>
          </a:xfrm>
          <a:prstGeom prst="rect">
            <a:avLst/>
          </a:prstGeom>
          <a:noFill/>
          <a:ln>
            <a:noFill/>
          </a:ln>
        </p:spPr>
        <p:txBody>
          <a:bodyPr wrap="square" rtlCol="0">
            <a:spAutoFit/>
          </a:bodyPr>
          <a:lstStyle/>
          <a:p>
            <a:pPr algn="just"/>
            <a:r>
              <a:rPr lang="en-IN" dirty="0">
                <a:solidFill>
                  <a:schemeClr val="dk1"/>
                </a:solidFill>
                <a:latin typeface="Times New Roman" panose="02020603050405020304" pitchFamily="18" charset="0"/>
                <a:cs typeface="Times New Roman" panose="02020603050405020304" pitchFamily="18" charset="0"/>
              </a:rPr>
              <a:t>When the endpoint of a clinical intervention study is qualitative like alive/dead, diseased/non diseased, male/female etc., then the following formula can be used for</a:t>
            </a:r>
            <a:r>
              <a:rPr lang="en-IN" sz="1600" dirty="0">
                <a:solidFill>
                  <a:schemeClr val="dk1"/>
                </a:solidFill>
                <a:latin typeface="Times New Roman" panose="02020603050405020304" pitchFamily="18" charset="0"/>
                <a:cs typeface="Times New Roman" panose="02020603050405020304" pitchFamily="18" charset="0"/>
              </a:rPr>
              <a:t> </a:t>
            </a:r>
            <a:r>
              <a:rPr lang="en-IN" dirty="0">
                <a:solidFill>
                  <a:schemeClr val="dk1"/>
                </a:solidFill>
                <a:latin typeface="Times New Roman" panose="02020603050405020304" pitchFamily="18" charset="0"/>
                <a:cs typeface="Times New Roman" panose="02020603050405020304" pitchFamily="18" charset="0"/>
              </a:rPr>
              <a:t>sample size calculation for comparison between two groups. Suppose the researcher is interested in knowing protective effect of a drug on mortality in patients of myocardial infarction. He selected two groups of patients of myocardial infarction one group was given that drug and another group was given placebo. The both groups were kept under observation and at the end of study both groups were compared.</a:t>
            </a:r>
            <a:endParaRPr lang="en-IN" sz="1600" dirty="0">
              <a:solidFill>
                <a:schemeClr val="dk1"/>
              </a:solidFill>
              <a:latin typeface="Times New Roman" panose="02020603050405020304" pitchFamily="18" charset="0"/>
              <a:cs typeface="Times New Roman" panose="02020603050405020304" pitchFamily="18" charset="0"/>
            </a:endParaRPr>
          </a:p>
          <a:p>
            <a:endParaRPr lang="en-IN" dirty="0"/>
          </a:p>
        </p:txBody>
      </p:sp>
    </p:spTree>
    <p:extLst>
      <p:ext uri="{BB962C8B-B14F-4D97-AF65-F5344CB8AC3E}">
        <p14:creationId xmlns:p14="http://schemas.microsoft.com/office/powerpoint/2010/main" val="4084487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FB6396F-2E51-52F0-72A0-C658475DB452}"/>
                  </a:ext>
                </a:extLst>
              </p:cNvPr>
              <p:cNvSpPr>
                <a:spLocks noGrp="1"/>
              </p:cNvSpPr>
              <p:nvPr>
                <p:ph idx="1"/>
              </p:nvPr>
            </p:nvSpPr>
            <p:spPr>
              <a:xfrm>
                <a:off x="668594" y="1825625"/>
                <a:ext cx="10685206" cy="4752156"/>
              </a:xfrm>
              <a:noFill/>
              <a:ln>
                <a:noFill/>
              </a:ln>
            </p:spPr>
            <p:txBody>
              <a:bodyPr/>
              <a:lstStyle/>
              <a:p>
                <a:pPr marL="0" indent="0">
                  <a:buNone/>
                </a:pPr>
                <a:r>
                  <a:rPr lang="en-IN" b="1" i="1" dirty="0">
                    <a:solidFill>
                      <a:schemeClr val="dk1"/>
                    </a:solidFill>
                    <a:latin typeface="Times New Roman" panose="02020603050405020304" pitchFamily="18" charset="0"/>
                    <a:cs typeface="Times New Roman" panose="02020603050405020304" pitchFamily="18" charset="0"/>
                  </a:rPr>
                  <a:t>Sample size calculation for comparison between two groups when endpoint is quantitative data</a:t>
                </a:r>
              </a:p>
              <a:p>
                <a:pPr marL="0" indent="0">
                  <a:buNone/>
                </a:pPr>
                <a:endParaRPr lang="en-IN" b="1" i="1" dirty="0">
                  <a:solidFill>
                    <a:schemeClr val="dk1"/>
                  </a:solidFill>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r>
                        <m:rPr>
                          <m:sty m:val="p"/>
                        </m:rPr>
                        <a:rPr lang="en-US" smtClean="0">
                          <a:solidFill>
                            <a:srgbClr val="0070C0"/>
                          </a:solidFill>
                          <a:latin typeface="Cambria Math" panose="02040503050406030204" pitchFamily="18" charset="0"/>
                        </a:rPr>
                        <m:t>Sample</m:t>
                      </m:r>
                      <m:r>
                        <a:rPr lang="en-US" smtClean="0">
                          <a:solidFill>
                            <a:srgbClr val="0070C0"/>
                          </a:solidFill>
                          <a:latin typeface="Cambria Math" panose="02040503050406030204" pitchFamily="18" charset="0"/>
                        </a:rPr>
                        <m:t> </m:t>
                      </m:r>
                      <m:r>
                        <m:rPr>
                          <m:sty m:val="p"/>
                        </m:rPr>
                        <a:rPr lang="en-US" smtClean="0">
                          <a:solidFill>
                            <a:srgbClr val="0070C0"/>
                          </a:solidFill>
                          <a:latin typeface="Cambria Math" panose="02040503050406030204" pitchFamily="18" charset="0"/>
                        </a:rPr>
                        <m:t>Size</m:t>
                      </m:r>
                      <m:r>
                        <a:rPr lang="en-US" smtClean="0">
                          <a:solidFill>
                            <a:srgbClr val="0070C0"/>
                          </a:solidFill>
                          <a:latin typeface="Cambria Math" panose="02040503050406030204" pitchFamily="18" charset="0"/>
                        </a:rPr>
                        <m:t> </m:t>
                      </m:r>
                      <m:r>
                        <a:rPr lang="en-US" i="1">
                          <a:solidFill>
                            <a:srgbClr val="0070C0"/>
                          </a:solidFill>
                          <a:latin typeface="Cambria Math" panose="02040503050406030204" pitchFamily="18" charset="0"/>
                        </a:rPr>
                        <m:t>=</m:t>
                      </m:r>
                      <m:f>
                        <m:fPr>
                          <m:ctrlPr>
                            <a:rPr lang="en-IN" i="1">
                              <a:solidFill>
                                <a:srgbClr val="0070C0"/>
                              </a:solidFill>
                              <a:latin typeface="Cambria Math" panose="02040503050406030204" pitchFamily="18" charset="0"/>
                            </a:rPr>
                          </m:ctrlPr>
                        </m:fPr>
                        <m:num>
                          <m:r>
                            <a:rPr lang="en-US" i="1">
                              <a:solidFill>
                                <a:srgbClr val="0070C0"/>
                              </a:solidFill>
                              <a:latin typeface="Cambria Math" panose="02040503050406030204" pitchFamily="18" charset="0"/>
                            </a:rPr>
                            <m:t>2</m:t>
                          </m:r>
                          <m:sSup>
                            <m:sSupPr>
                              <m:ctrlPr>
                                <a:rPr lang="en-IN" i="1">
                                  <a:solidFill>
                                    <a:srgbClr val="0070C0"/>
                                  </a:solidFill>
                                  <a:latin typeface="Cambria Math" panose="02040503050406030204" pitchFamily="18" charset="0"/>
                                </a:rPr>
                              </m:ctrlPr>
                            </m:sSupPr>
                            <m:e>
                              <m:r>
                                <a:rPr lang="en-US" i="1">
                                  <a:solidFill>
                                    <a:srgbClr val="0070C0"/>
                                  </a:solidFill>
                                  <a:latin typeface="Cambria Math" panose="02040503050406030204" pitchFamily="18" charset="0"/>
                                </a:rPr>
                                <m:t>𝑆</m:t>
                              </m:r>
                              <m:sSup>
                                <m:sSupPr>
                                  <m:ctrlPr>
                                    <a:rPr lang="en-IN" i="1">
                                      <a:solidFill>
                                        <a:srgbClr val="0070C0"/>
                                      </a:solidFill>
                                      <a:latin typeface="Cambria Math" panose="02040503050406030204" pitchFamily="18" charset="0"/>
                                    </a:rPr>
                                  </m:ctrlPr>
                                </m:sSupPr>
                                <m:e>
                                  <m:r>
                                    <a:rPr lang="en-US" i="1">
                                      <a:solidFill>
                                        <a:srgbClr val="0070C0"/>
                                      </a:solidFill>
                                      <a:latin typeface="Cambria Math" panose="02040503050406030204" pitchFamily="18" charset="0"/>
                                    </a:rPr>
                                    <m:t>𝐷</m:t>
                                  </m:r>
                                </m:e>
                                <m:sup>
                                  <m:r>
                                    <a:rPr lang="en-US" i="1">
                                      <a:solidFill>
                                        <a:srgbClr val="0070C0"/>
                                      </a:solidFill>
                                      <a:latin typeface="Cambria Math" panose="02040503050406030204" pitchFamily="18" charset="0"/>
                                    </a:rPr>
                                    <m:t>2</m:t>
                                  </m:r>
                                </m:sup>
                              </m:sSup>
                              <m:d>
                                <m:dPr>
                                  <m:ctrlPr>
                                    <a:rPr lang="en-IN" i="1">
                                      <a:solidFill>
                                        <a:srgbClr val="0070C0"/>
                                      </a:solidFill>
                                      <a:latin typeface="Cambria Math" panose="02040503050406030204" pitchFamily="18" charset="0"/>
                                    </a:rPr>
                                  </m:ctrlPr>
                                </m:dPr>
                                <m:e>
                                  <m:sSub>
                                    <m:sSubPr>
                                      <m:ctrlPr>
                                        <a:rPr lang="en-IN"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𝑍</m:t>
                                      </m:r>
                                    </m:e>
                                    <m:sub>
                                      <m:r>
                                        <a:rPr lang="en-IN" b="0" i="1" smtClean="0">
                                          <a:solidFill>
                                            <a:srgbClr val="0070C0"/>
                                          </a:solidFill>
                                          <a:latin typeface="Cambria Math" panose="02040503050406030204" pitchFamily="18" charset="0"/>
                                        </a:rPr>
                                        <m:t>1−</m:t>
                                      </m:r>
                                      <m:r>
                                        <a:rPr lang="en-US" i="1">
                                          <a:solidFill>
                                            <a:srgbClr val="0070C0"/>
                                          </a:solidFill>
                                          <a:latin typeface="Cambria Math" panose="02040503050406030204" pitchFamily="18" charset="0"/>
                                        </a:rPr>
                                        <m:t>𝛽</m:t>
                                      </m:r>
                                    </m:sub>
                                  </m:sSub>
                                  <m:r>
                                    <a:rPr lang="en-US" i="1">
                                      <a:solidFill>
                                        <a:srgbClr val="0070C0"/>
                                      </a:solidFill>
                                      <a:latin typeface="Cambria Math" panose="02040503050406030204" pitchFamily="18" charset="0"/>
                                    </a:rPr>
                                    <m:t>+</m:t>
                                  </m:r>
                                  <m:sSub>
                                    <m:sSubPr>
                                      <m:ctrlPr>
                                        <a:rPr lang="en-IN"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𝑍</m:t>
                                      </m:r>
                                    </m:e>
                                    <m:sub>
                                      <m:r>
                                        <a:rPr lang="en-IN" b="0" i="1" smtClean="0">
                                          <a:solidFill>
                                            <a:srgbClr val="0070C0"/>
                                          </a:solidFill>
                                          <a:latin typeface="Cambria Math" panose="02040503050406030204" pitchFamily="18" charset="0"/>
                                        </a:rPr>
                                        <m:t>1−</m:t>
                                      </m:r>
                                      <m:r>
                                        <a:rPr lang="en-US" i="1">
                                          <a:solidFill>
                                            <a:srgbClr val="0070C0"/>
                                          </a:solidFill>
                                          <a:latin typeface="Cambria Math" panose="02040503050406030204" pitchFamily="18" charset="0"/>
                                        </a:rPr>
                                        <m:t>𝛼</m:t>
                                      </m:r>
                                      <m:r>
                                        <a:rPr lang="en-US" b="0" i="1" smtClean="0">
                                          <a:solidFill>
                                            <a:srgbClr val="0070C0"/>
                                          </a:solidFill>
                                          <a:latin typeface="Cambria Math" panose="02040503050406030204" pitchFamily="18" charset="0"/>
                                        </a:rPr>
                                        <m:t>/2</m:t>
                                      </m:r>
                                    </m:sub>
                                  </m:sSub>
                                </m:e>
                              </m:d>
                            </m:e>
                            <m:sup>
                              <m:r>
                                <a:rPr lang="en-US" i="1">
                                  <a:solidFill>
                                    <a:srgbClr val="0070C0"/>
                                  </a:solidFill>
                                  <a:latin typeface="Cambria Math" panose="02040503050406030204" pitchFamily="18" charset="0"/>
                                </a:rPr>
                                <m:t>2</m:t>
                              </m:r>
                            </m:sup>
                          </m:sSup>
                        </m:num>
                        <m:den>
                          <m:sSup>
                            <m:sSupPr>
                              <m:ctrlPr>
                                <a:rPr lang="en-IN" i="1">
                                  <a:solidFill>
                                    <a:srgbClr val="0070C0"/>
                                  </a:solidFill>
                                  <a:latin typeface="Cambria Math" panose="02040503050406030204" pitchFamily="18" charset="0"/>
                                </a:rPr>
                              </m:ctrlPr>
                            </m:sSupPr>
                            <m:e>
                              <m:r>
                                <a:rPr lang="en-US" i="1">
                                  <a:solidFill>
                                    <a:srgbClr val="0070C0"/>
                                  </a:solidFill>
                                  <a:latin typeface="Cambria Math" panose="02040503050406030204" pitchFamily="18" charset="0"/>
                                </a:rPr>
                                <m:t>𝑑</m:t>
                              </m:r>
                            </m:e>
                            <m:sup>
                              <m:r>
                                <a:rPr lang="en-US" i="1">
                                  <a:solidFill>
                                    <a:srgbClr val="0070C0"/>
                                  </a:solidFill>
                                  <a:latin typeface="Cambria Math" panose="02040503050406030204" pitchFamily="18" charset="0"/>
                                </a:rPr>
                                <m:t>2</m:t>
                              </m:r>
                            </m:sup>
                          </m:sSup>
                        </m:den>
                      </m:f>
                    </m:oMath>
                  </m:oMathPara>
                </a14:m>
                <a:endParaRPr lang="en-IN" dirty="0"/>
              </a:p>
              <a:p>
                <a:pPr marL="0" indent="0">
                  <a:buNone/>
                </a:pPr>
                <a:endParaRPr lang="en-IN" dirty="0"/>
              </a:p>
              <a:p>
                <a:pPr marL="0" indent="0">
                  <a:buNone/>
                </a:pPr>
                <a:r>
                  <a:rPr lang="en-IN" dirty="0">
                    <a:solidFill>
                      <a:schemeClr val="dk1"/>
                    </a:solidFill>
                    <a:latin typeface="Times New Roman" panose="02020603050405020304" pitchFamily="18" charset="0"/>
                    <a:cs typeface="Times New Roman" panose="02020603050405020304" pitchFamily="18" charset="0"/>
                  </a:rPr>
                  <a:t>When the variable is quantitative data like blood pressure, weight, height, etc.</a:t>
                </a:r>
              </a:p>
              <a:p>
                <a:pPr marL="0" indent="0">
                  <a:buNone/>
                </a:pPr>
                <a:endParaRPr lang="en-IN" dirty="0"/>
              </a:p>
            </p:txBody>
          </p:sp>
        </mc:Choice>
        <mc:Fallback xmlns="">
          <p:sp>
            <p:nvSpPr>
              <p:cNvPr id="3" name="Content Placeholder 2">
                <a:extLst>
                  <a:ext uri="{FF2B5EF4-FFF2-40B4-BE49-F238E27FC236}">
                    <a16:creationId xmlns:a16="http://schemas.microsoft.com/office/drawing/2014/main" id="{7FB6396F-2E51-52F0-72A0-C658475DB452}"/>
                  </a:ext>
                </a:extLst>
              </p:cNvPr>
              <p:cNvSpPr>
                <a:spLocks noGrp="1" noRot="1" noChangeAspect="1" noMove="1" noResize="1" noEditPoints="1" noAdjustHandles="1" noChangeArrowheads="1" noChangeShapeType="1" noTextEdit="1"/>
              </p:cNvSpPr>
              <p:nvPr>
                <p:ph idx="1"/>
              </p:nvPr>
            </p:nvSpPr>
            <p:spPr>
              <a:xfrm>
                <a:off x="668594" y="1825625"/>
                <a:ext cx="10685206" cy="4752156"/>
              </a:xfrm>
              <a:blipFill>
                <a:blip r:embed="rId2"/>
                <a:stretch>
                  <a:fillRect l="-1198" t="-2179" r="-1597"/>
                </a:stretch>
              </a:blipFill>
              <a:ln>
                <a:noFill/>
              </a:ln>
            </p:spPr>
            <p:txBody>
              <a:bodyPr/>
              <a:lstStyle/>
              <a:p>
                <a:r>
                  <a:rPr lang="en-IN">
                    <a:noFill/>
                  </a:rPr>
                  <a:t> </a:t>
                </a:r>
              </a:p>
            </p:txBody>
          </p:sp>
        </mc:Fallback>
      </mc:AlternateContent>
      <p:sp>
        <p:nvSpPr>
          <p:cNvPr id="4" name="Rectangle 3">
            <a:extLst>
              <a:ext uri="{FF2B5EF4-FFF2-40B4-BE49-F238E27FC236}">
                <a16:creationId xmlns:a16="http://schemas.microsoft.com/office/drawing/2014/main" id="{70330503-860C-ECEE-79BC-EC4B6253EA3F}"/>
              </a:ext>
            </a:extLst>
          </p:cNvPr>
          <p:cNvSpPr/>
          <p:nvPr/>
        </p:nvSpPr>
        <p:spPr>
          <a:xfrm>
            <a:off x="0" y="0"/>
            <a:ext cx="12192000" cy="6858000"/>
          </a:xfrm>
          <a:prstGeom prst="rect">
            <a:avLst/>
          </a:prstGeom>
          <a:noFill/>
          <a:ln w="76200">
            <a:solidFill>
              <a:schemeClr val="accent4">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itle 1">
            <a:extLst>
              <a:ext uri="{FF2B5EF4-FFF2-40B4-BE49-F238E27FC236}">
                <a16:creationId xmlns:a16="http://schemas.microsoft.com/office/drawing/2014/main" id="{C4E28E5E-D0FD-764C-97A8-42F4478E9E1C}"/>
              </a:ext>
            </a:extLst>
          </p:cNvPr>
          <p:cNvSpPr>
            <a:spLocks noGrp="1"/>
          </p:cNvSpPr>
          <p:nvPr>
            <p:ph type="title"/>
          </p:nvPr>
        </p:nvSpPr>
        <p:spPr>
          <a:xfrm>
            <a:off x="668594" y="365125"/>
            <a:ext cx="10685206" cy="1355520"/>
          </a:xfrm>
          <a:noFill/>
          <a:ln>
            <a:noFill/>
          </a:ln>
        </p:spPr>
        <p:txBody>
          <a:bodyPr>
            <a:normAutofit/>
          </a:bodyPr>
          <a:lstStyle/>
          <a:p>
            <a:pPr algn="ctr"/>
            <a:r>
              <a:rPr lang="en-US" sz="4800" dirty="0">
                <a:solidFill>
                  <a:srgbClr val="0070C0"/>
                </a:solidFill>
                <a:latin typeface="Times New Roman" panose="02020603050405020304" pitchFamily="18" charset="0"/>
                <a:cs typeface="Times New Roman" panose="02020603050405020304" pitchFamily="18" charset="0"/>
              </a:rPr>
              <a:t>Experimental Studies</a:t>
            </a:r>
            <a:endParaRPr lang="en-IN" dirty="0"/>
          </a:p>
        </p:txBody>
      </p:sp>
    </p:spTree>
    <p:extLst>
      <p:ext uri="{BB962C8B-B14F-4D97-AF65-F5344CB8AC3E}">
        <p14:creationId xmlns:p14="http://schemas.microsoft.com/office/powerpoint/2010/main" val="12517130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TeamLeader\Desktop\QA.jpg">
            <a:extLst>
              <a:ext uri="{FF2B5EF4-FFF2-40B4-BE49-F238E27FC236}">
                <a16:creationId xmlns:a16="http://schemas.microsoft.com/office/drawing/2014/main" id="{F7C173E0-0A03-21CB-4E3E-E2340BEC789E}"/>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71253" y="180020"/>
            <a:ext cx="6597444" cy="6591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886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353936C-5958-C5DD-393D-A0279E75D6C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31458" y="277225"/>
            <a:ext cx="5879689" cy="6303549"/>
          </a:xfrm>
        </p:spPr>
      </p:pic>
      <p:sp>
        <p:nvSpPr>
          <p:cNvPr id="5" name="Rectangle 4">
            <a:extLst>
              <a:ext uri="{FF2B5EF4-FFF2-40B4-BE49-F238E27FC236}">
                <a16:creationId xmlns:a16="http://schemas.microsoft.com/office/drawing/2014/main" id="{02ECDE78-38D5-C733-E683-BB3605BBBD12}"/>
              </a:ext>
            </a:extLst>
          </p:cNvPr>
          <p:cNvSpPr/>
          <p:nvPr/>
        </p:nvSpPr>
        <p:spPr>
          <a:xfrm>
            <a:off x="39329" y="-1"/>
            <a:ext cx="12192000" cy="6858000"/>
          </a:xfrm>
          <a:prstGeom prst="rect">
            <a:avLst/>
          </a:prstGeom>
          <a:noFill/>
          <a:ln w="76200">
            <a:solidFill>
              <a:schemeClr val="accent4">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191233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1168E-9964-592D-6245-35BC85B83864}"/>
              </a:ext>
            </a:extLst>
          </p:cNvPr>
          <p:cNvSpPr>
            <a:spLocks noGrp="1"/>
          </p:cNvSpPr>
          <p:nvPr>
            <p:ph type="title"/>
          </p:nvPr>
        </p:nvSpPr>
        <p:spPr>
          <a:xfrm>
            <a:off x="1186016" y="325796"/>
            <a:ext cx="9819968" cy="1325563"/>
          </a:xfrm>
          <a:solidFill>
            <a:schemeClr val="bg1"/>
          </a:solidFill>
          <a:ln>
            <a:noFill/>
          </a:ln>
        </p:spPr>
        <p:txBody>
          <a:bodyPr>
            <a:normAutofit/>
          </a:bodyPr>
          <a:lstStyle/>
          <a:p>
            <a:pPr algn="ctr"/>
            <a:r>
              <a:rPr lang="en-US" sz="4800" dirty="0">
                <a:solidFill>
                  <a:srgbClr val="0070C0"/>
                </a:solidFill>
                <a:latin typeface="Times New Roman" panose="02020603050405020304" pitchFamily="18" charset="0"/>
                <a:cs typeface="Times New Roman" panose="02020603050405020304" pitchFamily="18" charset="0"/>
              </a:rPr>
              <a:t>Characteristics of a Good Sample</a:t>
            </a:r>
            <a:endParaRPr lang="en-IN" sz="4800"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58D44DE-5001-B7E5-D979-711DB0C733E1}"/>
              </a:ext>
            </a:extLst>
          </p:cNvPr>
          <p:cNvSpPr>
            <a:spLocks noGrp="1"/>
          </p:cNvSpPr>
          <p:nvPr>
            <p:ph idx="1"/>
          </p:nvPr>
        </p:nvSpPr>
        <p:spPr>
          <a:xfrm>
            <a:off x="1186016" y="1894450"/>
            <a:ext cx="9819968" cy="4351338"/>
          </a:xfrm>
          <a:solidFill>
            <a:schemeClr val="bg1"/>
          </a:solidFill>
          <a:ln>
            <a:noFill/>
          </a:ln>
        </p:spPr>
        <p:txBody>
          <a:bodyPr/>
          <a:lstStyle/>
          <a:p>
            <a:endParaRPr lang="en-US" dirty="0">
              <a:latin typeface="Times New Roman" panose="02020603050405020304" pitchFamily="18" charset="0"/>
              <a:cs typeface="Times New Roman" panose="02020603050405020304" pitchFamily="18" charset="0"/>
            </a:endParaRPr>
          </a:p>
          <a:p>
            <a:pPr>
              <a:buClr>
                <a:srgbClr val="0070C0"/>
              </a:buClr>
            </a:pPr>
            <a:r>
              <a:rPr lang="en-US" dirty="0">
                <a:latin typeface="Times New Roman" panose="02020603050405020304" pitchFamily="18" charset="0"/>
                <a:cs typeface="Times New Roman" panose="02020603050405020304" pitchFamily="18" charset="0"/>
              </a:rPr>
              <a:t>A true representative of the population.</a:t>
            </a:r>
          </a:p>
          <a:p>
            <a:pPr>
              <a:buClr>
                <a:srgbClr val="0070C0"/>
              </a:buClr>
            </a:pPr>
            <a:r>
              <a:rPr lang="en-US" dirty="0">
                <a:latin typeface="Times New Roman" panose="02020603050405020304" pitchFamily="18" charset="0"/>
                <a:cs typeface="Times New Roman" panose="02020603050405020304" pitchFamily="18" charset="0"/>
              </a:rPr>
              <a:t> Free from error due to bias.</a:t>
            </a:r>
          </a:p>
          <a:p>
            <a:pPr>
              <a:buClr>
                <a:srgbClr val="0070C0"/>
              </a:buClr>
            </a:pPr>
            <a:r>
              <a:rPr lang="en-US" dirty="0">
                <a:latin typeface="Times New Roman" panose="02020603050405020304" pitchFamily="18" charset="0"/>
                <a:cs typeface="Times New Roman" panose="02020603050405020304" pitchFamily="18" charset="0"/>
              </a:rPr>
              <a:t> Adequate in size for being reliable.</a:t>
            </a:r>
          </a:p>
          <a:p>
            <a:pPr>
              <a:buClr>
                <a:srgbClr val="0070C0"/>
              </a:buClr>
            </a:pPr>
            <a:r>
              <a:rPr lang="en-US" dirty="0">
                <a:latin typeface="Times New Roman" panose="02020603050405020304" pitchFamily="18" charset="0"/>
                <a:cs typeface="Times New Roman" panose="02020603050405020304" pitchFamily="18" charset="0"/>
              </a:rPr>
              <a:t> Units of sample should be complete precise and up to date.</a:t>
            </a:r>
          </a:p>
          <a:p>
            <a:pPr>
              <a:buClr>
                <a:srgbClr val="0070C0"/>
              </a:buClr>
            </a:pPr>
            <a:r>
              <a:rPr lang="en-US" dirty="0">
                <a:latin typeface="Times New Roman" panose="02020603050405020304" pitchFamily="18" charset="0"/>
                <a:cs typeface="Times New Roman" panose="02020603050405020304" pitchFamily="18" charset="0"/>
              </a:rPr>
              <a:t> Free from random sampling error.</a:t>
            </a:r>
          </a:p>
          <a:p>
            <a:pPr>
              <a:buClr>
                <a:srgbClr val="0070C0"/>
              </a:buClr>
            </a:pPr>
            <a:endParaRPr lang="en-IN" dirty="0"/>
          </a:p>
        </p:txBody>
      </p:sp>
      <p:sp>
        <p:nvSpPr>
          <p:cNvPr id="4" name="Rectangle 3">
            <a:extLst>
              <a:ext uri="{FF2B5EF4-FFF2-40B4-BE49-F238E27FC236}">
                <a16:creationId xmlns:a16="http://schemas.microsoft.com/office/drawing/2014/main" id="{5E8D0873-D7DE-21F3-3667-8FF0309A463E}"/>
              </a:ext>
            </a:extLst>
          </p:cNvPr>
          <p:cNvSpPr/>
          <p:nvPr/>
        </p:nvSpPr>
        <p:spPr>
          <a:xfrm>
            <a:off x="0" y="0"/>
            <a:ext cx="12192000" cy="6858000"/>
          </a:xfrm>
          <a:prstGeom prst="rect">
            <a:avLst/>
          </a:prstGeom>
          <a:noFill/>
          <a:ln w="76200">
            <a:solidFill>
              <a:schemeClr val="accent4">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699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DB24B-5CF5-32B2-A0A9-87FA9C08D4AE}"/>
              </a:ext>
            </a:extLst>
          </p:cNvPr>
          <p:cNvSpPr>
            <a:spLocks noGrp="1"/>
          </p:cNvSpPr>
          <p:nvPr>
            <p:ph type="title"/>
          </p:nvPr>
        </p:nvSpPr>
        <p:spPr>
          <a:solidFill>
            <a:schemeClr val="bg1"/>
          </a:solidFill>
          <a:ln>
            <a:noFill/>
          </a:ln>
        </p:spPr>
        <p:txBody>
          <a:bodyPr>
            <a:normAutofit/>
          </a:bodyPr>
          <a:lstStyle/>
          <a:p>
            <a:pPr algn="ctr"/>
            <a:r>
              <a:rPr lang="en-US" sz="4800" dirty="0">
                <a:solidFill>
                  <a:srgbClr val="0070C0"/>
                </a:solidFill>
                <a:latin typeface="Times New Roman" panose="02020603050405020304" pitchFamily="18" charset="0"/>
                <a:cs typeface="Times New Roman" panose="02020603050405020304" pitchFamily="18" charset="0"/>
              </a:rPr>
              <a:t>Advantages of Sampling</a:t>
            </a:r>
            <a:endParaRPr lang="en-IN" sz="4800"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88BC35D-7A00-6918-4FA3-2AC23C0D504D}"/>
              </a:ext>
            </a:extLst>
          </p:cNvPr>
          <p:cNvSpPr>
            <a:spLocks noGrp="1"/>
          </p:cNvSpPr>
          <p:nvPr>
            <p:ph idx="1"/>
          </p:nvPr>
        </p:nvSpPr>
        <p:spPr>
          <a:xfrm>
            <a:off x="675640" y="2506662"/>
            <a:ext cx="10975586" cy="4351338"/>
          </a:xfrm>
          <a:solidFill>
            <a:schemeClr val="bg1"/>
          </a:solidFill>
          <a:ln>
            <a:noFill/>
          </a:ln>
        </p:spPr>
        <p:txBody>
          <a:bodyPr/>
          <a:lstStyle/>
          <a:p>
            <a:pPr algn="just"/>
            <a:endParaRPr lang="en-US" b="1" dirty="0">
              <a:latin typeface="Times New Roman" panose="02020603050405020304" pitchFamily="18" charset="0"/>
              <a:cs typeface="Times New Roman" panose="02020603050405020304" pitchFamily="18" charset="0"/>
            </a:endParaRPr>
          </a:p>
          <a:p>
            <a:pPr algn="just">
              <a:buClr>
                <a:srgbClr val="0070C0"/>
              </a:buClr>
            </a:pPr>
            <a:r>
              <a:rPr lang="en-US" sz="3200" b="1" dirty="0">
                <a:latin typeface="Times New Roman" panose="02020603050405020304" pitchFamily="18" charset="0"/>
                <a:cs typeface="Times New Roman" panose="02020603050405020304" pitchFamily="18" charset="0"/>
              </a:rPr>
              <a:t>Economical: </a:t>
            </a:r>
            <a:r>
              <a:rPr lang="en-US" sz="3200" dirty="0">
                <a:latin typeface="Times New Roman" panose="02020603050405020304" pitchFamily="18" charset="0"/>
                <a:cs typeface="Times New Roman" panose="02020603050405020304" pitchFamily="18" charset="0"/>
              </a:rPr>
              <a:t>Reduce the cost compare to entire population.</a:t>
            </a:r>
          </a:p>
          <a:p>
            <a:pPr algn="just">
              <a:buClr>
                <a:srgbClr val="0070C0"/>
              </a:buClr>
            </a:pPr>
            <a:r>
              <a:rPr lang="en-US" sz="3200" b="1" dirty="0">
                <a:latin typeface="Times New Roman" panose="02020603050405020304" pitchFamily="18" charset="0"/>
                <a:cs typeface="Times New Roman" panose="02020603050405020304" pitchFamily="18" charset="0"/>
              </a:rPr>
              <a:t>Increased speed: </a:t>
            </a:r>
            <a:r>
              <a:rPr lang="en-US" sz="3200" dirty="0">
                <a:latin typeface="Times New Roman" panose="02020603050405020304" pitchFamily="18" charset="0"/>
                <a:cs typeface="Times New Roman" panose="02020603050405020304" pitchFamily="18" charset="0"/>
              </a:rPr>
              <a:t>Collection of data, analysis and Interpretation of data etc. take less time than the population.</a:t>
            </a:r>
          </a:p>
          <a:p>
            <a:pPr algn="just">
              <a:buClr>
                <a:srgbClr val="0070C0"/>
              </a:buClr>
            </a:pPr>
            <a:r>
              <a:rPr lang="en-US" sz="3200" b="1" dirty="0">
                <a:latin typeface="Times New Roman" panose="02020603050405020304" pitchFamily="18" charset="0"/>
                <a:cs typeface="Times New Roman" panose="02020603050405020304" pitchFamily="18" charset="0"/>
              </a:rPr>
              <a:t>Accuracy: </a:t>
            </a:r>
            <a:r>
              <a:rPr lang="en-US" sz="3200" dirty="0">
                <a:latin typeface="Times New Roman" panose="02020603050405020304" pitchFamily="18" charset="0"/>
                <a:cs typeface="Times New Roman" panose="02020603050405020304" pitchFamily="18" charset="0"/>
              </a:rPr>
              <a:t>Due to limited area of coverage, completeness and accuracy is possible.</a:t>
            </a:r>
          </a:p>
          <a:p>
            <a:pPr marL="0" indent="0">
              <a:buNone/>
            </a:pPr>
            <a:endParaRPr lang="en-IN" dirty="0"/>
          </a:p>
        </p:txBody>
      </p:sp>
      <p:sp>
        <p:nvSpPr>
          <p:cNvPr id="4" name="Rectangle 3">
            <a:extLst>
              <a:ext uri="{FF2B5EF4-FFF2-40B4-BE49-F238E27FC236}">
                <a16:creationId xmlns:a16="http://schemas.microsoft.com/office/drawing/2014/main" id="{FB1452D3-9A0C-798B-8DE7-728E06225E5C}"/>
              </a:ext>
            </a:extLst>
          </p:cNvPr>
          <p:cNvSpPr/>
          <p:nvPr/>
        </p:nvSpPr>
        <p:spPr>
          <a:xfrm>
            <a:off x="0" y="20320"/>
            <a:ext cx="12192000" cy="6858000"/>
          </a:xfrm>
          <a:prstGeom prst="rect">
            <a:avLst/>
          </a:prstGeom>
          <a:noFill/>
          <a:ln w="76200">
            <a:solidFill>
              <a:schemeClr val="accent4">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176778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3415E-6090-491F-BA30-BC957779ED0F}"/>
              </a:ext>
            </a:extLst>
          </p:cNvPr>
          <p:cNvSpPr>
            <a:spLocks noGrp="1"/>
          </p:cNvSpPr>
          <p:nvPr>
            <p:ph type="title"/>
          </p:nvPr>
        </p:nvSpPr>
        <p:spPr>
          <a:xfrm>
            <a:off x="980440" y="500062"/>
            <a:ext cx="10724534" cy="1325563"/>
          </a:xfrm>
          <a:solidFill>
            <a:schemeClr val="bg1"/>
          </a:solidFill>
          <a:ln>
            <a:noFill/>
          </a:ln>
        </p:spPr>
        <p:txBody>
          <a:bodyPr>
            <a:normAutofit/>
          </a:bodyPr>
          <a:lstStyle/>
          <a:p>
            <a:pPr algn="ctr"/>
            <a:r>
              <a:rPr lang="en-US" sz="4800" dirty="0">
                <a:solidFill>
                  <a:srgbClr val="0070C0"/>
                </a:solidFill>
                <a:latin typeface="Times New Roman" panose="02020603050405020304" pitchFamily="18" charset="0"/>
                <a:cs typeface="Times New Roman" panose="02020603050405020304" pitchFamily="18" charset="0"/>
              </a:rPr>
              <a:t>Disadvantages of Sampling</a:t>
            </a:r>
            <a:endParaRPr lang="en-IN" sz="4800"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F241096-FFAB-1C8B-2DF7-8EDFCC48F74B}"/>
              </a:ext>
            </a:extLst>
          </p:cNvPr>
          <p:cNvSpPr>
            <a:spLocks noGrp="1"/>
          </p:cNvSpPr>
          <p:nvPr>
            <p:ph idx="1"/>
          </p:nvPr>
        </p:nvSpPr>
        <p:spPr>
          <a:xfrm>
            <a:off x="838199" y="1825625"/>
            <a:ext cx="10866775" cy="4351338"/>
          </a:xfrm>
          <a:noFill/>
          <a:ln>
            <a:noFill/>
          </a:ln>
        </p:spPr>
        <p:txBody>
          <a:bodyPr>
            <a:normAutofit/>
          </a:bodyPr>
          <a:lstStyle/>
          <a:p>
            <a:endParaRPr lang="en-US" b="1" dirty="0">
              <a:latin typeface="Times New Roman" panose="02020603050405020304" pitchFamily="18" charset="0"/>
              <a:cs typeface="Times New Roman" panose="02020603050405020304" pitchFamily="18" charset="0"/>
            </a:endParaRPr>
          </a:p>
          <a:p>
            <a:pPr algn="just">
              <a:buClr>
                <a:srgbClr val="0070C0"/>
              </a:buClr>
            </a:pPr>
            <a:r>
              <a:rPr lang="en-US" b="1" dirty="0">
                <a:latin typeface="Times New Roman" panose="02020603050405020304" pitchFamily="18" charset="0"/>
                <a:cs typeface="Times New Roman" panose="02020603050405020304" pitchFamily="18" charset="0"/>
              </a:rPr>
              <a:t>Biasedness: </a:t>
            </a:r>
            <a:r>
              <a:rPr lang="en-US" dirty="0">
                <a:latin typeface="Times New Roman" panose="02020603050405020304" pitchFamily="18" charset="0"/>
                <a:cs typeface="Times New Roman" panose="02020603050405020304" pitchFamily="18" charset="0"/>
              </a:rPr>
              <a:t>Chances of biased selection leading to incorrect conclusion.</a:t>
            </a:r>
          </a:p>
          <a:p>
            <a:pPr algn="just">
              <a:buClr>
                <a:srgbClr val="0070C0"/>
              </a:buClr>
            </a:pPr>
            <a:r>
              <a:rPr lang="en-US" b="1" dirty="0">
                <a:latin typeface="Times New Roman" panose="02020603050405020304" pitchFamily="18" charset="0"/>
                <a:cs typeface="Times New Roman" panose="02020603050405020304" pitchFamily="18" charset="0"/>
              </a:rPr>
              <a:t>Selection of true representative sample: </a:t>
            </a:r>
            <a:r>
              <a:rPr lang="en-US" dirty="0">
                <a:latin typeface="Times New Roman" panose="02020603050405020304" pitchFamily="18" charset="0"/>
                <a:cs typeface="Times New Roman" panose="02020603050405020304" pitchFamily="18" charset="0"/>
              </a:rPr>
              <a:t>Sometimes it is difficult to select the right representative sample.</a:t>
            </a:r>
          </a:p>
          <a:p>
            <a:pPr algn="just">
              <a:buClr>
                <a:srgbClr val="0070C0"/>
              </a:buClr>
            </a:pPr>
            <a:r>
              <a:rPr lang="en-US" b="1" dirty="0">
                <a:latin typeface="Times New Roman" panose="02020603050405020304" pitchFamily="18" charset="0"/>
                <a:cs typeface="Times New Roman" panose="02020603050405020304" pitchFamily="18" charset="0"/>
              </a:rPr>
              <a:t>Need for specialized knowledge: </a:t>
            </a:r>
            <a:r>
              <a:rPr lang="en-US" dirty="0">
                <a:latin typeface="Times New Roman" panose="02020603050405020304" pitchFamily="18" charset="0"/>
                <a:cs typeface="Times New Roman" panose="02020603050405020304" pitchFamily="18" charset="0"/>
              </a:rPr>
              <a:t>The  researcher needs knowledge, training and experience in sampling technique, statistical analysis and calculation of probable error.</a:t>
            </a:r>
          </a:p>
          <a:p>
            <a:pPr algn="just">
              <a:buClr>
                <a:srgbClr val="0070C0"/>
              </a:buClr>
            </a:pPr>
            <a:r>
              <a:rPr lang="en-US" b="1" dirty="0">
                <a:latin typeface="Times New Roman" panose="02020603050405020304" pitchFamily="18" charset="0"/>
                <a:cs typeface="Times New Roman" panose="02020603050405020304" pitchFamily="18" charset="0"/>
              </a:rPr>
              <a:t>Impossibility of sampling:  </a:t>
            </a:r>
            <a:r>
              <a:rPr lang="en-US" dirty="0">
                <a:latin typeface="Times New Roman" panose="02020603050405020304" pitchFamily="18" charset="0"/>
                <a:cs typeface="Times New Roman" panose="02020603050405020304" pitchFamily="18" charset="0"/>
              </a:rPr>
              <a:t>Sometimes population is too small or too heterogeneous to select a representative sample.</a:t>
            </a:r>
          </a:p>
          <a:p>
            <a:endParaRPr lang="en-IN" dirty="0"/>
          </a:p>
        </p:txBody>
      </p:sp>
      <p:sp>
        <p:nvSpPr>
          <p:cNvPr id="4" name="Rectangle 3">
            <a:extLst>
              <a:ext uri="{FF2B5EF4-FFF2-40B4-BE49-F238E27FC236}">
                <a16:creationId xmlns:a16="http://schemas.microsoft.com/office/drawing/2014/main" id="{0C9A1719-2A7F-6C34-5BF9-A84623BC3E1B}"/>
              </a:ext>
            </a:extLst>
          </p:cNvPr>
          <p:cNvSpPr/>
          <p:nvPr/>
        </p:nvSpPr>
        <p:spPr>
          <a:xfrm>
            <a:off x="0" y="0"/>
            <a:ext cx="12192000" cy="6858000"/>
          </a:xfrm>
          <a:prstGeom prst="rect">
            <a:avLst/>
          </a:prstGeom>
          <a:noFill/>
          <a:ln w="76200">
            <a:solidFill>
              <a:schemeClr val="accent4">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850271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AF5DCD-A074-2CBE-1A3C-65769DE2BECC}"/>
              </a:ext>
            </a:extLst>
          </p:cNvPr>
          <p:cNvSpPr>
            <a:spLocks noGrp="1"/>
          </p:cNvSpPr>
          <p:nvPr>
            <p:ph idx="1"/>
          </p:nvPr>
        </p:nvSpPr>
        <p:spPr>
          <a:xfrm>
            <a:off x="1170038" y="589934"/>
            <a:ext cx="10481188" cy="6017343"/>
          </a:xfrm>
        </p:spPr>
        <p:txBody>
          <a:bodyPr>
            <a:normAutofit/>
          </a:bodyPr>
          <a:lstStyle/>
          <a:p>
            <a:r>
              <a:rPr lang="en-US" dirty="0">
                <a:solidFill>
                  <a:srgbClr val="0070C0"/>
                </a:solidFill>
                <a:latin typeface="Times New Roman" panose="02020603050405020304" pitchFamily="18" charset="0"/>
                <a:cs typeface="Times New Roman" panose="02020603050405020304" pitchFamily="18" charset="0"/>
              </a:rPr>
              <a:t>Homogeneous Data</a:t>
            </a:r>
            <a:r>
              <a:rPr lang="en-US" dirty="0">
                <a:latin typeface="Times New Roman" panose="02020603050405020304" pitchFamily="18" charset="0"/>
                <a:cs typeface="Times New Roman" panose="02020603050405020304" pitchFamily="18" charset="0"/>
              </a:rPr>
              <a:t>: </a:t>
            </a:r>
          </a:p>
          <a:p>
            <a:pPr marL="0" indent="0" algn="just">
              <a:buNone/>
            </a:pPr>
            <a:r>
              <a:rPr lang="en-US" dirty="0">
                <a:latin typeface="Times New Roman" panose="02020603050405020304" pitchFamily="18" charset="0"/>
                <a:cs typeface="Times New Roman" panose="02020603050405020304" pitchFamily="18" charset="0"/>
              </a:rPr>
              <a:t>	If the values of the variable in the population are not affecting by 	any external factor.</a:t>
            </a:r>
          </a:p>
          <a:p>
            <a:r>
              <a:rPr lang="en-US" dirty="0">
                <a:solidFill>
                  <a:srgbClr val="0070C0"/>
                </a:solidFill>
                <a:latin typeface="Times New Roman" panose="02020603050405020304" pitchFamily="18" charset="0"/>
                <a:cs typeface="Times New Roman" panose="02020603050405020304" pitchFamily="18" charset="0"/>
              </a:rPr>
              <a:t>Heterogeneous Data: </a:t>
            </a:r>
          </a:p>
          <a:p>
            <a:pPr marL="0" indent="0" algn="just">
              <a:buNone/>
            </a:pPr>
            <a:r>
              <a:rPr lang="en-US" dirty="0">
                <a:solidFill>
                  <a:srgbClr val="0070C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If the values of the variable in the population are affecting by any 	external factor.</a:t>
            </a:r>
          </a:p>
          <a:p>
            <a:endParaRPr lang="en-IN" dirty="0"/>
          </a:p>
          <a:p>
            <a:pPr marL="0" indent="0" algn="ctr">
              <a:buNone/>
            </a:pPr>
            <a:r>
              <a:rPr lang="en-IN" dirty="0">
                <a:latin typeface="Times New Roman" panose="02020603050405020304" pitchFamily="18" charset="0"/>
                <a:cs typeface="Times New Roman" panose="02020603050405020304" pitchFamily="18" charset="0"/>
              </a:rPr>
              <a:t>Example</a:t>
            </a:r>
          </a:p>
          <a:p>
            <a:pPr algn="just">
              <a:buClr>
                <a:srgbClr val="0070C0"/>
              </a:buClr>
            </a:pPr>
            <a:r>
              <a:rPr lang="en-IN" dirty="0">
                <a:latin typeface="Times New Roman" panose="02020603050405020304" pitchFamily="18" charset="0"/>
                <a:cs typeface="Times New Roman" panose="02020603050405020304" pitchFamily="18" charset="0"/>
              </a:rPr>
              <a:t>Data on birth weights of babies born to women from a poor socioeconomic class alone are homogeneous. </a:t>
            </a:r>
          </a:p>
          <a:p>
            <a:pPr algn="just">
              <a:buClr>
                <a:srgbClr val="0070C0"/>
              </a:buClr>
            </a:pPr>
            <a:r>
              <a:rPr lang="en-IN" dirty="0">
                <a:latin typeface="Times New Roman" panose="02020603050405020304" pitchFamily="18" charset="0"/>
                <a:cs typeface="Times New Roman" panose="02020603050405020304" pitchFamily="18" charset="0"/>
              </a:rPr>
              <a:t>Data on birth weights of babies born to women from high, middle and poor socioeconomic classes are heterogeneous.</a:t>
            </a:r>
          </a:p>
        </p:txBody>
      </p:sp>
      <p:sp>
        <p:nvSpPr>
          <p:cNvPr id="4" name="Rectangle 3">
            <a:extLst>
              <a:ext uri="{FF2B5EF4-FFF2-40B4-BE49-F238E27FC236}">
                <a16:creationId xmlns:a16="http://schemas.microsoft.com/office/drawing/2014/main" id="{D25553BA-415D-4A43-6BEC-CE57FCC38BDE}"/>
              </a:ext>
            </a:extLst>
          </p:cNvPr>
          <p:cNvSpPr/>
          <p:nvPr/>
        </p:nvSpPr>
        <p:spPr>
          <a:xfrm>
            <a:off x="0" y="0"/>
            <a:ext cx="12192000" cy="6858000"/>
          </a:xfrm>
          <a:prstGeom prst="rect">
            <a:avLst/>
          </a:prstGeom>
          <a:noFill/>
          <a:ln w="76200">
            <a:solidFill>
              <a:schemeClr val="accent4">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91459936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997</TotalTime>
  <Words>2944</Words>
  <Application>Microsoft Office PowerPoint</Application>
  <PresentationFormat>Widescreen</PresentationFormat>
  <Paragraphs>326</Paragraphs>
  <Slides>48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Arial</vt:lpstr>
      <vt:lpstr>Calibri</vt:lpstr>
      <vt:lpstr>Calibri Light</vt:lpstr>
      <vt:lpstr>Cambria Math</vt:lpstr>
      <vt:lpstr>Times New Roman</vt:lpstr>
      <vt:lpstr>Office Theme</vt:lpstr>
      <vt:lpstr>Sampling and Sample Size </vt:lpstr>
      <vt:lpstr>Topics to be covered</vt:lpstr>
      <vt:lpstr>What is Sampling?</vt:lpstr>
      <vt:lpstr>Basic Terminologies</vt:lpstr>
      <vt:lpstr>PowerPoint Presentation</vt:lpstr>
      <vt:lpstr>Characteristics of a Good Sample</vt:lpstr>
      <vt:lpstr>Advantages of Sampling</vt:lpstr>
      <vt:lpstr>Disadvantages of Sampling</vt:lpstr>
      <vt:lpstr>PowerPoint Presentation</vt:lpstr>
      <vt:lpstr>PowerPoint Presentation</vt:lpstr>
      <vt:lpstr>Probability Sampling (Random Sampling) </vt:lpstr>
      <vt:lpstr>PowerPoint Presentation</vt:lpstr>
      <vt:lpstr>Example</vt:lpstr>
      <vt:lpstr>PowerPoint Presentation</vt:lpstr>
      <vt:lpstr>Example</vt:lpstr>
      <vt:lpstr>Systematic Random Sampling </vt:lpstr>
      <vt:lpstr>Example</vt:lpstr>
      <vt:lpstr>Cluster Sampling</vt:lpstr>
      <vt:lpstr>Probability Proportional to Size (PPS) Sampling</vt:lpstr>
      <vt:lpstr>Multistage Sampling</vt:lpstr>
      <vt:lpstr>Example</vt:lpstr>
      <vt:lpstr>Non-Probability Sampling (Non-random Sampling) </vt:lpstr>
      <vt:lpstr>Volunteer Sampling </vt:lpstr>
      <vt:lpstr>Quota Sampling </vt:lpstr>
      <vt:lpstr>Convenience Sampling </vt:lpstr>
      <vt:lpstr>Purposive Sampling </vt:lpstr>
      <vt:lpstr>Snowball Sampling </vt:lpstr>
      <vt:lpstr>Study Design</vt:lpstr>
      <vt:lpstr>Hypothesis</vt:lpstr>
      <vt:lpstr>Z values</vt:lpstr>
      <vt:lpstr>PowerPoint Presentation</vt:lpstr>
      <vt:lpstr>Sample Size Determination</vt:lpstr>
      <vt:lpstr>Estimation of Mean (For Quantitative variables)</vt:lpstr>
      <vt:lpstr>PowerPoint Presentation</vt:lpstr>
      <vt:lpstr>Comparison of two means  (For Quantitative variables)</vt:lpstr>
      <vt:lpstr>PowerPoint Presentation</vt:lpstr>
      <vt:lpstr>Estimation of Proportion (Prevalence Study) (For Qualitative variables)</vt:lpstr>
      <vt:lpstr>PowerPoint Presentation</vt:lpstr>
      <vt:lpstr>PowerPoint Presentation</vt:lpstr>
      <vt:lpstr>Comparison of two Proportions  (For Qualitative variables)</vt:lpstr>
      <vt:lpstr>PowerPoint Presentation</vt:lpstr>
      <vt:lpstr>Estimating an Odds Ratio (with specified relative precision)</vt:lpstr>
      <vt:lpstr>For Qualitative Variable  (Case Control Study)</vt:lpstr>
      <vt:lpstr>For Quantitative Variable  (Case Control Study)</vt:lpstr>
      <vt:lpstr>Estimating an Relative Risk (with specified relative precision)</vt:lpstr>
      <vt:lpstr>Experimental Studies</vt:lpstr>
      <vt:lpstr>Experimental Studies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Varsha Gupta</dc:creator>
  <cp:lastModifiedBy>Varsha Gupta</cp:lastModifiedBy>
  <cp:revision>53</cp:revision>
  <dcterms:created xsi:type="dcterms:W3CDTF">2025-06-13T05:41:07Z</dcterms:created>
  <dcterms:modified xsi:type="dcterms:W3CDTF">2025-06-20T04:25:10Z</dcterms:modified>
</cp:coreProperties>
</file>