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83" r:id="rId2"/>
    <p:sldId id="256" r:id="rId3"/>
    <p:sldId id="261" r:id="rId4"/>
    <p:sldId id="342" r:id="rId5"/>
    <p:sldId id="265" r:id="rId6"/>
    <p:sldId id="266" r:id="rId7"/>
    <p:sldId id="267" r:id="rId8"/>
    <p:sldId id="268" r:id="rId9"/>
    <p:sldId id="343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356" r:id="rId18"/>
    <p:sldId id="327" r:id="rId19"/>
    <p:sldId id="328" r:id="rId20"/>
    <p:sldId id="326" r:id="rId21"/>
    <p:sldId id="305" r:id="rId22"/>
    <p:sldId id="306" r:id="rId23"/>
    <p:sldId id="307" r:id="rId24"/>
    <p:sldId id="357" r:id="rId25"/>
    <p:sldId id="358" r:id="rId26"/>
    <p:sldId id="360" r:id="rId27"/>
    <p:sldId id="361" r:id="rId28"/>
    <p:sldId id="362" r:id="rId29"/>
    <p:sldId id="363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81" r:id="rId42"/>
    <p:sldId id="377" r:id="rId43"/>
    <p:sldId id="378" r:id="rId44"/>
    <p:sldId id="379" r:id="rId45"/>
    <p:sldId id="380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D28DE7-8C33-4BDE-97B5-248F2685F6B8}">
          <p14:sldIdLst>
            <p14:sldId id="283"/>
            <p14:sldId id="256"/>
            <p14:sldId id="261"/>
            <p14:sldId id="342"/>
            <p14:sldId id="265"/>
            <p14:sldId id="266"/>
            <p14:sldId id="267"/>
            <p14:sldId id="268"/>
            <p14:sldId id="343"/>
            <p14:sldId id="269"/>
            <p14:sldId id="270"/>
            <p14:sldId id="271"/>
            <p14:sldId id="272"/>
            <p14:sldId id="273"/>
            <p14:sldId id="274"/>
            <p14:sldId id="275"/>
            <p14:sldId id="356"/>
            <p14:sldId id="327"/>
            <p14:sldId id="328"/>
            <p14:sldId id="326"/>
            <p14:sldId id="305"/>
            <p14:sldId id="306"/>
            <p14:sldId id="307"/>
          </p14:sldIdLst>
        </p14:section>
        <p14:section name="Hypothesis Testing" id="{D6F3A84A-8DA6-4D0C-B92F-55B2783D9D7F}">
          <p14:sldIdLst>
            <p14:sldId id="357"/>
            <p14:sldId id="358"/>
            <p14:sldId id="360"/>
            <p14:sldId id="361"/>
            <p14:sldId id="362"/>
            <p14:sldId id="363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81"/>
            <p14:sldId id="377"/>
            <p14:sldId id="378"/>
            <p14:sldId id="379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EEF"/>
    <a:srgbClr val="FFFFCC"/>
    <a:srgbClr val="D7DFD9"/>
    <a:srgbClr val="D8DEDB"/>
    <a:srgbClr val="CBD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0" autoAdjust="0"/>
  </p:normalViewPr>
  <p:slideViewPr>
    <p:cSldViewPr>
      <p:cViewPr varScale="1">
        <p:scale>
          <a:sx n="98" d="100"/>
          <a:sy n="98" d="100"/>
        </p:scale>
        <p:origin x="18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17T19:10:31.689"/>
    </inkml:context>
    <inkml:brush xml:id="br0">
      <inkml:brushProperty name="width" value="0.02" units="cm"/>
      <inkml:brushProperty name="height" value="0.02" units="cm"/>
    </inkml:brush>
  </inkml:definitions>
  <inkml:trace contextRef="#ctx0" brushRef="#br0">51519 6684 4736,'-42'21'1760,"21"-21"-1376,0 21-256,21-21-128,0 0-704,0 0-256,0 0-128,0 0 0,0 0-32,0-21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17T19:11:26.215"/>
    </inkml:context>
    <inkml:brush xml:id="br0">
      <inkml:brushProperty name="width" value="0.0635" units="cm"/>
      <inkml:brushProperty name="height" value="0.0635" units="cm"/>
      <inkml:brushProperty name="color" value="#C00000"/>
    </inkml:brush>
  </inkml:definitions>
  <inkml:trace contextRef="#ctx0" brushRef="#br0">21 1500 2816,'-21'0'1120,"21"0"-864,0 0-64,0 0-96,0 0-192,21 0 64,-21 0 32,0-21 64,21 21 96,-21 0 128,0-21 160,0 21 96,0 0-96,21 0 0,-21-21-256,0 21-64,0 0 0,21 0 64,-21 0-96,0-21 0,20 21 32,1 0 0,-21 0 0,21-21 0,0 0 64,0 1-96,-1-1 0,1 0-32,0 0 32,21 0 0,-1 1 96,-20-22-160,21 21-32,-1 0 0,1-20 0,21-1 0,-1 0 0,1 1 64,-1-22 32,21 1-32,0-1-64,-20-20 32,20 21 32,1-1-32,-1 0-32,0 1 32,1 0-32,20 20-96,-21 0 64,0 1 32,0-1 0,1 0 0,-1 1 0,0 20 0,-20-21 64,20 21-32,-41 0-32,20 1 32,-20 20-32,0-21 0,-22 21 64,1-21 32,0 21 32,0 0 0,0 0 64,-21 0-96,0 0 0,0 0-32,0 0-64,0 0 32,0 0-32,0 0-96,0 0 64,0 21 32,0-21 64,0 0-192,0 0 32,0 0-128,0 0 0,0-21-512,0 21-160,0 0-1536</inkml:trace>
  <inkml:trace contextRef="#ctx0" brushRef="#br0" timeOffset="4016">250 1290 3328,'0'21'1216,"0"-21"-928,0 0 96,0 0 32,0 21-64,0-21 32,0 21-64,0-21-32,0 21-96,0-21 32,0 0-128,0 0 0,0 0 32,0 0 0,0 0 64,20-21-32,1 21 64,0-21-128,0 0-64,0 0 64,20-20 64,-20-1-64,21 22-64,0-22 0,20-20-32,-20 20-96,20 0 64,0 0 96,1 1 32,-1-1-32,22-20-64,-22 20 32,21-20 32,1 0-32,-1-1-32,-21 1-64,22-1 32,-22 22-32,0-22-64,1 22 0,-1 20 96,-20-21 0,-1 21 32,1 1 0,0-1 0,0 0 64,-22 21 96,1-21-128,21 21-32,-21-21 0,-1 21 64,1-21 32,0 21 32,0 0-224,20-20 0,-20 20 32,0 0 96,0 0 0,0-21 64,-21 21-128,21 0 0,-21 0 32,21-21 64,-21 21-96,0 0 0,0 0 96,0 0 160,0 21-32,-21-21-32,0 21 64,0-1-64,0 1 64,-21 0 0,1 0 32,-22 0-128,1 0-32,0 20 32,-1 1 0,0-1-64,-20 22-64,0-22-192,0 22-32,0-1 160,-22 1 96,22-1-64,0-20-32,-21 20 32,21 1 64,20-22 0,-20 21-32,20-20 32,1 21 32,20-22-32,1 1-32,-1 0 32,-20-1-32,41-20 128,0 20 64,0-20-64,0 0-32,0 0-96,21 0-32,-20-1 32,20 2 0,0-22 0,0 0 64,0 0-96,0 0 0,0-22-32,0 22 0,20-20 64,-20-1 0,21 0-96,0 0 64,-21 0 32,42 1 0,-21-22-96,0 21 64,20-20 32,1-1 0,-1 1-96,1-1 64,20 0 32,1 0 64,-1 1-96,1-21-64,-1 20 64,22-20 0,-22-1 32,21 22 64,-21-43-96,22 43 0,-22-22 32,1 1 0,20 20 0,-21 1 64,1-1-32,0 0-32,-22 22 32,1-22-32,-1 21 0,-20 0 0,21 21 0,-21-21 64,-1 1-32,-20 20 64,21 0-64,-21-21 64,0 21-128,0 0 0,0 0 32,0 21 0,-21-21 0,21 0 0,0 20 64,-20-20 32,-1 21-32,0-21-64,0 21-64,0 0 32,-20 0 32,20 0 64,-21-1-32,-20 22-32,-1 0-128,22-1 0,-43 1 0,22-1-32,-21 22 192,20-1 32,-20 1 0,0-1 32,0 1-128,-1-1 0,1-20 32,0 20 0,20 1 0,1-22 0,-1 1-96,1-1 64,0 1 32,20 0 64,-21-22-32,22 22 64,-1-21 0,21-1 32,0-20-64,1 21 32,-1-21-64,21 21-32,-21-21-64,21 0 32,0 0 32,0 0 64,0 0-32,0 0-32,0 0-64,0 0 32,0 0 32,21 0 0,-21 0-160,0-21 32,21 21-352,-21 0-96,0-21-1472,0 1-1504,0-1 960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17T19:11:33.060"/>
    </inkml:context>
    <inkml:brush xml:id="br0">
      <inkml:brushProperty name="width" value="0.0635" units="cm"/>
      <inkml:brushProperty name="height" value="0.0635" units="cm"/>
      <inkml:brushProperty name="color" value="#C00000"/>
    </inkml:brush>
  </inkml:definitions>
  <inkml:trace contextRef="#ctx0" brushRef="#br0">167 355 3840,'0'-21'1472,"0"21"-1120,0 0 32,0 0 0,0 0-320,0-21-32,0 21 32,0-21 96,0 21-64,0-21 224,0 21 160,0-20 192,0 20 64,0-21-192,0 21-64,-21 0-96,21-21 64,0 21-96,0 0 32,0 0-160,0 0-64,0 0-64,0 21-96,0 0-64,0-1-32,0 1 64,0 0 64,0 0-64,0 21 0,0-1 32,0 22 64,21-22-32,-21 21-32,0-20-64,0 0 32,0-1 32,0-20 0,0 21-224,0-42-288,-21 21 32,21-42-384,0 21-64,-21-21-384,21-21-32,-21 1-704</inkml:trace>
  <inkml:trace contextRef="#ctx0" brushRef="#br0" timeOffset="1219">0 355 3200,'0'-21'1216,"0"0"-928,0 21 320,0 0 96,0-21-32,0 21 64,0-21-128,0 21-64,21-21-288,-21 21-32,0-20 0,21 20-32,-21-21-32,20 21 96,1 0 96,0-21-128,0 21-64,0 0 0,-1 0-32,22 0-64,-21 0 32,21 0-128,-1 0-64,-20 21 64,21 0 64,-1-21-64,1 20 0,-21 22 32,0-21 64,-1 0-96,1 20-64,-21 1-32,21 0 0,-21-22 0,-21 22 0,21 0 96,-21-1 0,21 1-128,-41-1 32,20-20-160,0 0 32,0 0-32,-20 0 32,-1 0 160,21-21 96,-20 0 160,-1 0 64,0-21-96,21 21-32,1 0 32,-1-21 0,0 21-64,0-21 32,21 21-64,0 0 64,0-21-128,21 21 0,-21 0-32,21 0 0,0-21-96,-1 21 32,1-21-160,21 1 32,-21 20 64,21-21 96,-22 21 0,22-21-32,-21 21 160,0 0 32,-1 0 0,1 21-64,0-21 96,0 0 0,-21 0 96,21 21 96,-21-21-64,20 0-64,-20 0 0,21 20-32,-21-20-64,21 0-64,-21 21 32,0-21 32,21 0-32,0 21 64,-21-21-64,20 0 64,1 0-64,0-21-32,0 21-64,0-21 32,0 21 32,0-20 0,-1 20 0,-20-21 64,21 0-96,0 0-64,0 1 64,-21-1 64,21 0 0,-21 0-32,20-20 32,-20 20-32,21 0-96,-21 0 64,0 0 32,0 21 0,0-20 0,-21-1 64,21 21-32,0 0 64,-20 0 0,20-21 32,-21 21-64,0 21 32,21-21-64,0 0-32,-21 0 96,21 21 64,-21-21-64,21 20 0,-20 1-96,20 0-96,-21 0-32,21 0 96,0-1 0,0 22 96,0-21-96,0 0 0,0 20-32,0-20 0,21 0 64,-1-1 64,-20 1-96,21-21 0,0 21 32,0 0 64,0 0-192,-1-21 32,1 21-32,-21-21 64,21 0-32,-21 21 32,21-21 0,-21 0-64,21 0 0,-1 0 0,-20 0 0,21 0 0,-21 0 0,21 0 0,-21 0-192,21 0-128,-21-21-544,21 21-160,-21-21-864</inkml:trace>
  <inkml:trace contextRef="#ctx0" brushRef="#br0" timeOffset="1797">1125 355 3968,'-21'0'1472,"21"0"-1120,0-21 160,0 21 0,0 0-160,0 0 32,0 0 128,0 0 64,0 0-288,0 0 96,0 21 64,0-21-96,-21 21 32,21-21-160,0 20 32,0 1-96,0-21 0,0 21 32,0 0 32,21 0-32,-21-1 32,0 22-192,21-21-32,-1 21 0,-20-22 0,21 22 0,-21-21 0,21 0 0,-21 0 64,21-21-96,-21 21 0,21-21-192,-21 0 0,0 0-192,0 0-64,0-21-288,0 21-96,0-21-800,0 0-1408,21 21 576</inkml:trace>
  <inkml:trace contextRef="#ctx0" brushRef="#br0" timeOffset="2297">1437 292 2816,'0'-21'1056,"0"21"-832,0 0 576,0 0 256,0 0-128,0 21 0,0-21-96,0 0-32,0 0-448,0 21-64,-21-21-64,21 0-32,0 21-32,0-21-96,-21 21 32,21-1 0,0 1 32,0 0-64,-21 0-64,21 20 32,-21-20 32,21 21-32,-21-22 64,1 22-64,20-21 64,-21 20-128,21-20 0,-21 0 32,21 0 64,0 0-96,0-21-64,-21 21-32,21-21 96,0 0-288,21 0-32,-21-21-320,0 21-128,21-21-832,-21 21-1376,21-21 544</inkml:trace>
  <inkml:trace contextRef="#ctx0" brushRef="#br0" timeOffset="2766">1666 355 4480,'0'0'1664,"0"0"-1312,0-21 0,0 21-64,0 0 0,0 0 160,0 0 160,0 0 96,0 21-352,0-21 64,0 21 32,-21-1-160,21 1-32,0-21-192,0 42-64,0-21 0,0 0 64,0 20-32,0 1 64,0-21-64,0 20-32,0-20 32,0 0-32,0 21-96,0-21 0,0-21-32,0 21 0,0-21-416,-21 0-128,21-21-512,0 0-128,0 0-992</inkml:trace>
  <inkml:trace contextRef="#ctx0" brushRef="#br0" timeOffset="4282">2186 458 4736,'0'0'1824,"0"-21"-1408,0 21-128,0-20-64,0 20-128,0 0 32,0 0 352,-21-21 224,21 0-352,0 21 96,-20-21 64,20 21-64,-21 0 0,0-21-256,0 21-64,0 0-128,1 0-32,-1 21-32,0-21-64,21 21 96,-42-21 0,42 21 32,-20 0 0,-1-1 0,0 1 0,0 0 0,21 0 0,0 0-96,-21-1 64,21 1 32,0 0 64,0 0-32,0 0-32,21 0-128,-21-1-64,21 1 96,0 0 32,0-21-32,-1 21 64,-20-21-32,21 0 0,0 0 64,0-21 0,0 21-96,-21-21 0,20 0 64,-20 1 64,21-1 0,-21 0-32,21-21 96,-21 21 0,21 1-32,-21-1 32,0 0-64,0 0 64,0 21-128,21-21 0,-21 1 96,0 20 32,0 0-32,0-21-64,0 21 160,0 0 32,0 0 0,-21 21 32,21-21-64,0 20-96,0 1-32,0 0 0,0 0-32,0 0 0,0-1 0,0 22 0,0-21 0,0 0-96,0 0 64,0 20 32,0-20 0,0 0 0,0 0 64,21 0-32,-21-21-32,20 21-128,1-21-64,0 0 0,-21 0 128,42-21-128,-21 21 64,-1-21-96,1 21 64,0-21-64,-21 21 0,21-21-32,0 21 0,0-21 224,-21 0 64,21 21-128,-1-20-64,-20-22 64,21 21 32,-21-21 64,21 22 64,-21-22-32,0 21-32,21-20 32,-21-1 32,0 21 96,0-20 64,0-1 32,0 21 0,0-21 0,0 21 0,0-20-128,0 20-32,0 0-32,0-21 32,0 22-64,0-1 64,0 0 0,-21 21 96,21 0-96,0 0 0,0 0-32,0 0-64,-21 21 32,21 0 32,0-1-32,-21 22 64,21-21-128,0 0 0,0 20-32,0-20 0,0 21 64,0-21 0,0 21 0,0-22 0,0 22 0,0-21 64,21 20-32,-21-20-32,21 21-64,-21-21 32,21 20 32,-21-20 64,21 0-96,-21 21-64,20-22-32,1-20 0,-21 21-192,21-21-64,-21 0-64,21 0-32,-21 0-320,0-21-128,0 1-544,21-22-1280,-21 21 512</inkml:trace>
  <inkml:trace contextRef="#ctx0" brushRef="#br0" timeOffset="4750">2270 250 2816,'0'0'1120,"0"0"-864,0 0-64,0-21-96,0 21 160,0 0 224,21 0 256,-21 0 192,21 0-96,-21 0 64,20 0-384,1 0-64,0 0-256,-21 0-64,21 21 0,0-21-64,0 0-64,-1 21 96,1-21 64,0 0 0,20 0 64,-20 0-128,21 21-64,-22-21 0,1 0-32,21 0 0,-21 0 64,20 0-32,-20 0-32,0 0 32,0 0 32,-21 0-32,21 0 64,-21 0 0,0 0 96,0 0-160,0 0-32,0 0-224,0 0-96,0 0-256,-21-21-32,21 21-608,0 0-160,0-21-992</inkml:trace>
  <inkml:trace contextRef="#ctx0" brushRef="#br0" timeOffset="5501">2999 417 3968,'-21'-21'1472,"42"21"-1120,-21 0 32,0 0-96,0-21 32,0 21 128,0 0 224,0 0 224,0 0-480,0 0 192,0 0 128,0 0-192,0 0-64,0 0-192,0 0-32,0 0-96,0 21 64,0-21 0,0 21 32,0-21-224,0 20-64,0 1 0,0 0 0,0 0-64,0 0 0,0 0 192,21-1 160,-21 1-128,0 0-64,21 0-128,-21 0 32,0 0-32,0-21-64,0 0-192,0 0-128,0 0-320,0 0-96,0-21-224,0 21-64,0-21-1408</inkml:trace>
  <inkml:trace contextRef="#ctx0" brushRef="#br0" timeOffset="6782">3352 375 4480,'0'-21'1664,"0"21"-1312,0 0 64,21-21 0,-21 21 64,0 0 160,0 0 32,0 0-32,0 0-320,0 0 160,0 0 64,-21 0-224,21 21-96,0-21-64,0 21-32,-20-21-64,20 20-64,0 1-64,0 0 32,0 0 32,0 0 64,0-1-96,0 1 0,0 0 32,0 0 0,0 0 0,0-1 0,20 1 0,-20 0 64,21 0-32,0-21-32,0 21 32,0-1-32,-1-20-96,1 0 64,-21 0-32,21 0 0,0 0 0,0-20 0,-1-1 64,-20 21 64,21-21-32,-21-21 64,21 22-64,-21-22 64,0 21 0,-21-20 32,21 20-64,-21-21 32,21 21-224,-20 1 32,-1-1-128,-21 21 64,21 0-64,1 0 64,-22 0 96,21 21 32,0-21-64,1 20 64,-1-20-32,21 21 0,-21-21 0,21 0-64,0 0 96,0 0 0,21 0-64,0 0 0,-1 0-96,1 0 32,21 0 32,-21 0-32,20 0 128,-20 0 0,21 0 32,-22 0 64,22 21-32,-21-21-32,0 21 32,21-21 32,-22 21 32,-20-21 96,21 20-160,0-20-32,0 21 0,-21 0 64,20 0-32,-20 0 64,0-1-128,0 1-64,0 0 64,0 0 64,0 0 64,-20-1 32,20 2-160,0-22 32,0 0 0,0 0 64,0 0 96,0-22 64,0 2-96,20-1-32,-20 0 32,0 0 0,21-20-160,0-1 32,-21 21-64,21 0 0,0 1 64,-1-1 0,1 0-96,0 0 64,0 0 96,20 21 32,-41-20-128,21 20 32,0 0 0,0 0 0,0 0 0,-21 20 64,21 1 96,0-21 64,-21 21-192,20 0 0,-20 0-32,21-21 64,-21 20-32,21 1 64,-21 0-128,0 21-64,21-22 64,-21 1 0,0 0-64,0 0 0,0-21-96,21 21 32,-21-1-416,0-20-96,0 0-576,0 0-160,0-20-1024</inkml:trace>
  <inkml:trace contextRef="#ctx0" brushRef="#br0" timeOffset="7251">2988 104 6016,'0'0'2272,"0"0"-1760,-52 0 64,52 0-32,0 0-224,0 0 64,0 0-160,0 0-64,0 0-64,0 0-160,0 0-32,0 0-512,0 0-224,0 0-992,52 0-1440,-52 0 768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17T19:12:07.109"/>
    </inkml:context>
    <inkml:brush xml:id="br0">
      <inkml:brushProperty name="width" value="0.0635" units="cm"/>
      <inkml:brushProperty name="height" value="0.0635" units="cm"/>
      <inkml:brushProperty name="color" value="#C00000"/>
    </inkml:brush>
  </inkml:definitions>
  <inkml:trace contextRef="#ctx0" brushRef="#br0">46315 3217 5632,'-42'21'2176,"21"0"-1664,21-21-736,0 0-352,0 21-1632,0-21-640,0 0 1376,0 0 800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17T19:12:07.874"/>
    </inkml:context>
    <inkml:brush xml:id="br0">
      <inkml:brushProperty name="width" value="0.0635" units="cm"/>
      <inkml:brushProperty name="height" value="0.0635" units="cm"/>
      <inkml:brushProperty name="color" value="#C00000"/>
    </inkml:brush>
  </inkml:definitions>
  <inkml:trace contextRef="#ctx0" brushRef="#br0">45980 2717 5888,'-42'42'2272,"21"-42"-1760,1 21-576,20-21-320,-21 0-512,21 0-96,0 0-800,0 0-288,21 0 864,-1 0 448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3A8C631-65A4-4878-B983-4531A88E7D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2F54D38-5142-4D6B-8524-49D74B7A72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0CF9A1-48FF-5E8E-DBB3-FD2D87AEAE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25426DC-C332-47FF-B372-A7A02CC524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1261BE4-0052-4542-BCE7-474404937E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D5CFDECE-D206-445B-A287-86EE70C1F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CC95415-08E8-453F-B600-E746E598B0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946B1346-E201-F922-C39A-1ECFDAEA0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2395A7E-847D-68C0-9888-A4DDF9E69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8035002-4DEE-9763-F208-7E51FD48B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03881D-9E29-4A0A-9AEF-C4F1008E7FD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800" b="1" dirty="0"/>
              <a:t>Ans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FD4D9-9E26-4C62-A53E-B96153333EE9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03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2484F964-107F-738C-D32C-BF869030F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564843A-0A48-B9DD-256C-1382C60CC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97C8A944-B44B-FF6D-79DB-082BB51CE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8420F9-CF5F-4D9E-8B41-7D6D0F62B4C8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5A9753A-645E-F135-2C77-73113FF6C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9B30171-39F2-2A07-75F1-47D76BF4B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77BB3C4-EC51-B0FA-504F-5E42965E9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081566-22C2-41E7-A41E-D8791A7D2CCF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010E5D3-DECD-D786-B474-BF0261C003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91D20B84-F717-DFA2-18A1-AA1CBCE3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9E16A78-463D-72D1-5389-E6450D0C2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0880F-B7D2-4E5B-9533-1D49667C61CB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8916840-B6A6-A869-5FE1-214ACF9EC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1C42C1-1E57-4F2F-9980-4F25DD789EA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27A6882-F840-BB5E-D86C-602C38B1D4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E8398CA-3F6B-6314-79D3-E768B7AEB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One way of transforming a not so normal distribution to a normal-ish distribution is to take log (base10)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D823E68A-E037-8D7A-F199-A7E4A4FF7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D0078B62-0C16-90A3-BE1F-4E65FD478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236FFDFB-16C4-CE37-D42A-8BFD597BC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64E59D-FB2E-448D-81B6-48DC6651D66C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B4792AAD-F9D5-DE04-F543-E60FEFC41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1ABCE3AF-5CEC-9138-CE49-FFF21136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We can judge (quantify) the accuracy of our sample mean as an estimate of the population mean with the help of the value of the </a:t>
            </a:r>
            <a:r>
              <a:rPr lang="en-US" altLang="en-US" i="1">
                <a:latin typeface="Arial" panose="020B0604020202020204" pitchFamily="34" charset="0"/>
              </a:rPr>
              <a:t>standard error of the mean, usually abbreviated to standard error, and we do this by using </a:t>
            </a:r>
            <a:r>
              <a:rPr lang="en-US" altLang="en-US">
                <a:latin typeface="Arial" panose="020B0604020202020204" pitchFamily="34" charset="0"/>
              </a:rPr>
              <a:t>the standard error to calculate a confidence interval</a:t>
            </a:r>
            <a:endParaRPr lang="en-IN" altLang="en-US">
              <a:latin typeface="Arial" panose="020B0604020202020204" pitchFamily="34" charset="0"/>
            </a:endParaRP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337A845E-8C5B-DA4B-728B-63DA59067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BB583C-5EE5-45D2-B675-780EED42BCD7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600" b="1" dirty="0"/>
              <a:t>Ans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FD4D9-9E26-4C62-A53E-B96153333EE9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6450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3200" b="1" dirty="0"/>
              <a:t>Ans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FD4D9-9E26-4C62-A53E-B96153333EE9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775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AA635-4CA7-CA59-3730-8427BFA46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C840EF-AAC8-5D50-46EA-B732DE21C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4A044A-4069-D426-9567-62B526574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B681E-F1E6-4E05-8B98-953DC409B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70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C23910-7A59-69F9-F2F4-69115F80F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707E77-C85D-5115-D4FC-59560F07A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3CF5BC-535D-8F24-7DB9-1A0657B5F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23A9-95C5-41A7-BDE0-1D6AF4FC9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21678E-04D0-0D34-0D36-1450668B6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26255F-B98F-6DF8-CC94-904904B94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3045F1-8AD9-8203-4220-AF8E0C4EB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8415C-B3DF-44C2-A8D7-9A994C065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7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0DBFEE-CF64-5A15-70AE-7275AAC6D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88C667-1496-ACE9-79AF-FF230C442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F3BD2D-9FFC-1AB7-0659-153FCB1A2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68A08-E7A1-44B6-8F1E-0392DC5E9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0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8AD9D1-AC3E-F128-E25C-4843C836C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4B0DC3-07D7-0A82-E23B-A50BC1FE6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0421AF-C533-1549-C4B9-8184B4E79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3D344-2C92-4B08-A3C7-F7759D45A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16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AEA1A9-1CD2-5A45-A009-2721A8F9B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3BFC78-DF1B-06BE-9E58-E5903E647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0CCA2B-6086-99D4-46C3-84AF4C858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D553D-AEE9-4452-92A0-2F913D0DD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2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46868-2A12-4F29-6E5D-B3E81AE70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76F2E-A992-CBFE-2C75-5C5DD74CA8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02AE0-1BBC-5B03-A091-0EF84AE65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A4377-A47E-41ED-B560-58AAB55CE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2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29BD62-34FB-345E-6074-38EC8948E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AAAC0E-D102-B8E7-FD02-6384953B5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3B88D1-FE88-53C7-E326-9F9FC4E1F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FA939-CBD7-49BC-AA81-1B4B8B111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10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6FAACB-DACD-9F59-10D7-C9255F393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B6B69-61A5-F9F4-8EB3-33B9ACC9D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E69B36-2EB6-5246-BF41-E6F67A5D7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DC638-EEB4-4077-9B0F-96161F48B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5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106531-4A41-84B1-EB81-57FF2D41C2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B45CF8-67DD-1D94-4F7E-95B8D243B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4432FE-43A6-2548-7452-E4F5C42D6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9C1EF-1A01-4423-B1AC-44309FEE0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5BEFC4-A346-6F65-952F-D9FB49681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71626-C716-4B46-130E-F638DD002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86C25-530F-01F8-B156-B8E11B8D7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1F45D-FC2B-44DA-B83E-DF5CFF733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9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E2935-A0C7-A887-CD5E-02834C1E9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85A15-296C-BBD2-7FBA-1DFA8571F4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83C043-C937-83D2-AEE1-699B179B6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95154-CA8A-4F3C-AE7A-373509981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43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040E13-2462-E83D-5CB4-B3813DA84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3A1F22-65D5-147B-AAAA-C3176086AC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3350EF-455C-4E88-A45E-715C2DEADB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CD74A6-4FD8-482E-B940-75748B1E5C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6BA099-399D-4AC2-92FB-70C5E8BFC4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65310F4-381B-4077-B8BF-8A407A18E3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9.png"/><Relationship Id="rId3" Type="http://schemas.openxmlformats.org/officeDocument/2006/relationships/image" Target="../media/image22.png"/><Relationship Id="rId7" Type="http://schemas.openxmlformats.org/officeDocument/2006/relationships/image" Target="../media/image46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D786BA7-D18E-C13E-DB5C-DFB363E9DF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0800" y="1600200"/>
            <a:ext cx="2514600" cy="1066800"/>
          </a:xfrm>
        </p:spPr>
        <p:txBody>
          <a:bodyPr/>
          <a:lstStyle/>
          <a:p>
            <a:pPr algn="just" eaLnBrk="1" hangingPunct="1"/>
            <a:r>
              <a:rPr lang="en-US" altLang="en-US" sz="5400"/>
              <a:t>Stats</a:t>
            </a:r>
            <a:br>
              <a:rPr lang="en-US" altLang="en-US" sz="5400"/>
            </a:br>
            <a:endParaRPr lang="en-US" altLang="en-US" sz="5400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ABD2DBAD-17C1-3D96-F778-9A9A12AC41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76600" y="2133600"/>
            <a:ext cx="4876800" cy="685800"/>
          </a:xfrm>
        </p:spPr>
        <p:txBody>
          <a:bodyPr/>
          <a:lstStyle/>
          <a:p>
            <a:pPr eaLnBrk="1" hangingPunct="1"/>
            <a:r>
              <a:rPr lang="en-US" altLang="en-US"/>
              <a:t>from Scratch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4260B77A-C3ED-3052-BC80-3599090B4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95800"/>
            <a:ext cx="449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800" b="1"/>
              <a:t>With</a:t>
            </a:r>
          </a:p>
          <a:p>
            <a:pPr>
              <a:spcBef>
                <a:spcPct val="0"/>
              </a:spcBef>
              <a:buFontTx/>
              <a:buNone/>
            </a:pPr>
            <a:endParaRPr lang="en-IN" altLang="en-US" sz="2800" b="1"/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800" b="1"/>
              <a:t>Sandeep Bhattacharya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74E062C-D3BD-1C09-757C-9B2A668E9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l" eaLnBrk="1" hangingPunct="1"/>
            <a:r>
              <a:rPr lang="en-US" altLang="en-US" sz="3600">
                <a:solidFill>
                  <a:srgbClr val="C00000"/>
                </a:solidFill>
              </a:rPr>
              <a:t>Measure of Spread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B4814FF-329F-363A-A1EB-BD1578136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b="1"/>
              <a:t>Range</a:t>
            </a:r>
          </a:p>
          <a:p>
            <a:pPr lvl="1" eaLnBrk="1" hangingPunct="1"/>
            <a:r>
              <a:rPr lang="en-US" altLang="en-US" sz="2400"/>
              <a:t>Eg: Birth weight 2170 to 4140 g</a:t>
            </a:r>
          </a:p>
          <a:p>
            <a:pPr lvl="1" eaLnBrk="1" hangingPunct="1"/>
            <a:r>
              <a:rPr lang="en-US" altLang="en-US" sz="2400"/>
              <a:t>Better than writing 1930g</a:t>
            </a:r>
          </a:p>
          <a:p>
            <a:pPr lvl="1" eaLnBrk="1" hangingPunct="1"/>
            <a:r>
              <a:rPr lang="en-US" altLang="en-US" sz="2400"/>
              <a:t>Affected by outlier</a:t>
            </a:r>
          </a:p>
          <a:p>
            <a:pPr eaLnBrk="1" hangingPunct="1"/>
            <a:r>
              <a:rPr lang="en-US" altLang="en-US" sz="2800" b="1"/>
              <a:t>Inter Quartile Range</a:t>
            </a:r>
          </a:p>
          <a:p>
            <a:pPr lvl="1" eaLnBrk="1" hangingPunct="1"/>
            <a:r>
              <a:rPr lang="en-US" altLang="en-US" sz="2400"/>
              <a:t>Takes care of outlier in the range</a:t>
            </a:r>
          </a:p>
          <a:p>
            <a:pPr lvl="1" eaLnBrk="1" hangingPunct="1"/>
            <a:r>
              <a:rPr lang="en-US" altLang="en-US" sz="2400"/>
              <a:t>By removing the first and last quarter values</a:t>
            </a:r>
          </a:p>
          <a:p>
            <a:pPr lvl="1" eaLnBrk="1" hangingPunct="1"/>
            <a:r>
              <a:rPr lang="en-US" altLang="en-US" sz="2400"/>
              <a:t>In other words gives the middle 50% range of data</a:t>
            </a:r>
          </a:p>
          <a:p>
            <a:pPr eaLnBrk="1" hangingPunct="1"/>
            <a:r>
              <a:rPr lang="en-US" altLang="en-US" sz="2800" b="1"/>
              <a:t>Standard Deviation</a:t>
            </a:r>
          </a:p>
          <a:p>
            <a:pPr eaLnBrk="1" hangingPunct="1"/>
            <a:endParaRPr lang="en-US" altLang="en-US" sz="2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>
            <a:extLst>
              <a:ext uri="{FF2B5EF4-FFF2-40B4-BE49-F238E27FC236}">
                <a16:creationId xmlns:a16="http://schemas.microsoft.com/office/drawing/2014/main" id="{44D22F9A-BB0E-0CD5-57F5-2CF34BB3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r="4776"/>
          <a:stretch>
            <a:fillRect/>
          </a:stretch>
        </p:blipFill>
        <p:spPr bwMode="auto">
          <a:xfrm>
            <a:off x="60325" y="796925"/>
            <a:ext cx="8840788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>
            <a:extLst>
              <a:ext uri="{FF2B5EF4-FFF2-40B4-BE49-F238E27FC236}">
                <a16:creationId xmlns:a16="http://schemas.microsoft.com/office/drawing/2014/main" id="{8C2269AB-C72B-A4B8-3B78-C19686E8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76200"/>
            <a:ext cx="370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Box Plot and Whisker Plot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Actually shows the IQR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239352DA-5866-2462-5B14-970041CE9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/>
              <a:t>It’s the </a:t>
            </a:r>
            <a:r>
              <a:rPr lang="en-US" altLang="en-US" sz="2800" b="1"/>
              <a:t>average distance </a:t>
            </a:r>
            <a:r>
              <a:rPr lang="en-US" altLang="en-US"/>
              <a:t>of data </a:t>
            </a:r>
            <a:r>
              <a:rPr lang="en-US" altLang="en-US" sz="2800" b="1"/>
              <a:t>from Mean</a:t>
            </a:r>
            <a:endParaRPr lang="en-US" altLang="en-US" b="1"/>
          </a:p>
          <a:p>
            <a:pPr eaLnBrk="1" hangingPunct="1">
              <a:spcBef>
                <a:spcPts val="3000"/>
              </a:spcBef>
            </a:pPr>
            <a:r>
              <a:rPr lang="en-US" altLang="en-US" sz="2400"/>
              <a:t>So</a:t>
            </a:r>
            <a:r>
              <a:rPr lang="en-US" altLang="en-US" sz="2800"/>
              <a:t> if data is widely spread SD would be more and vice-versa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800"/>
              <a:t>Disadvantage of IQR is it omits outer data</a:t>
            </a:r>
          </a:p>
          <a:p>
            <a:pPr eaLnBrk="1" hangingPunct="1"/>
            <a:r>
              <a:rPr lang="en-US" altLang="en-US" sz="2800"/>
              <a:t>SD uses it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471291A-9993-72A4-9218-1B899850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r" eaLnBrk="1" hangingPunct="1"/>
            <a:r>
              <a:rPr lang="en-US" altLang="en-US" sz="3600"/>
              <a:t>Standard Deviation</a:t>
            </a:r>
            <a:br>
              <a:rPr lang="en-US" altLang="en-US" sz="3600"/>
            </a:br>
            <a:r>
              <a:rPr lang="en-US" altLang="en-US" sz="2400">
                <a:solidFill>
                  <a:srgbClr val="7030A0"/>
                </a:solidFill>
              </a:rPr>
              <a:t>Average dist of data from Mean</a:t>
            </a:r>
          </a:p>
        </p:txBody>
      </p:sp>
      <p:cxnSp>
        <p:nvCxnSpPr>
          <p:cNvPr id="29700" name="Straight Connector 4">
            <a:extLst>
              <a:ext uri="{FF2B5EF4-FFF2-40B4-BE49-F238E27FC236}">
                <a16:creationId xmlns:a16="http://schemas.microsoft.com/office/drawing/2014/main" id="{8CF25F5D-EA82-6C46-9C2F-373126718D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3600" y="2133600"/>
            <a:ext cx="7010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83DF52-A7F8-4934-B747-1CCA2B6DF323}"/>
              </a:ext>
            </a:extLst>
          </p:cNvPr>
          <p:cNvCxnSpPr/>
          <p:nvPr/>
        </p:nvCxnSpPr>
        <p:spPr bwMode="auto">
          <a:xfrm>
            <a:off x="2133600" y="2133600"/>
            <a:ext cx="6553200" cy="365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>
            <a:extLst>
              <a:ext uri="{FF2B5EF4-FFF2-40B4-BE49-F238E27FC236}">
                <a16:creationId xmlns:a16="http://schemas.microsoft.com/office/drawing/2014/main" id="{56476BC3-8115-E342-F041-3FB8F67D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884363"/>
            <a:ext cx="63134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>
            <a:extLst>
              <a:ext uri="{FF2B5EF4-FFF2-40B4-BE49-F238E27FC236}">
                <a16:creationId xmlns:a16="http://schemas.microsoft.com/office/drawing/2014/main" id="{76CD39BA-9716-9527-5B3D-622574B6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2193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>
            <a:extLst>
              <a:ext uri="{FF2B5EF4-FFF2-40B4-BE49-F238E27FC236}">
                <a16:creationId xmlns:a16="http://schemas.microsoft.com/office/drawing/2014/main" id="{D80374AE-1E2D-286E-9A4D-F7D4BB04E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88913"/>
            <a:ext cx="411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Lets calculate SD of Diastolic BP (n=5)</a:t>
            </a:r>
          </a:p>
        </p:txBody>
      </p:sp>
      <p:pic>
        <p:nvPicPr>
          <p:cNvPr id="31749" name="Picture 6">
            <a:extLst>
              <a:ext uri="{FF2B5EF4-FFF2-40B4-BE49-F238E27FC236}">
                <a16:creationId xmlns:a16="http://schemas.microsoft.com/office/drawing/2014/main" id="{4ECB0797-A089-95A6-7D10-F2F5D094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5867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8">
            <a:extLst>
              <a:ext uri="{FF2B5EF4-FFF2-40B4-BE49-F238E27FC236}">
                <a16:creationId xmlns:a16="http://schemas.microsoft.com/office/drawing/2014/main" id="{8C8E5E21-D4F4-9F80-8484-ED29A5CD5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4983163"/>
            <a:ext cx="6419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But we cannot add them straight away – it will always be Zero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 What to do?</a:t>
            </a:r>
          </a:p>
        </p:txBody>
      </p:sp>
      <p:sp>
        <p:nvSpPr>
          <p:cNvPr id="31751" name="TextBox 10">
            <a:extLst>
              <a:ext uri="{FF2B5EF4-FFF2-40B4-BE49-F238E27FC236}">
                <a16:creationId xmlns:a16="http://schemas.microsoft.com/office/drawing/2014/main" id="{ACFA788B-3225-18DB-4D6D-5909BA7E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1865313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Mean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/>
              <a:t>84</a:t>
            </a:r>
          </a:p>
        </p:txBody>
      </p:sp>
      <p:sp>
        <p:nvSpPr>
          <p:cNvPr id="31752" name="TextBox 25">
            <a:extLst>
              <a:ext uri="{FF2B5EF4-FFF2-40B4-BE49-F238E27FC236}">
                <a16:creationId xmlns:a16="http://schemas.microsoft.com/office/drawing/2014/main" id="{91DB2FAC-F369-5BBB-8C82-460C3BEE5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4162425"/>
            <a:ext cx="55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110</a:t>
            </a:r>
          </a:p>
        </p:txBody>
      </p:sp>
      <p:grpSp>
        <p:nvGrpSpPr>
          <p:cNvPr id="31753" name="Group 1">
            <a:extLst>
              <a:ext uri="{FF2B5EF4-FFF2-40B4-BE49-F238E27FC236}">
                <a16:creationId xmlns:a16="http://schemas.microsoft.com/office/drawing/2014/main" id="{7AFF3BCD-8E77-B9D3-32AF-B355000983FD}"/>
              </a:ext>
            </a:extLst>
          </p:cNvPr>
          <p:cNvGrpSpPr>
            <a:grpSpLocks/>
          </p:cNvGrpSpPr>
          <p:nvPr/>
        </p:nvGrpSpPr>
        <p:grpSpPr bwMode="auto">
          <a:xfrm>
            <a:off x="85725" y="2470150"/>
            <a:ext cx="2652713" cy="1941513"/>
            <a:chOff x="85846" y="2469358"/>
            <a:chExt cx="2653121" cy="1941511"/>
          </a:xfrm>
        </p:grpSpPr>
        <p:cxnSp>
          <p:nvCxnSpPr>
            <p:cNvPr id="31754" name="Straight Connector 7">
              <a:extLst>
                <a:ext uri="{FF2B5EF4-FFF2-40B4-BE49-F238E27FC236}">
                  <a16:creationId xmlns:a16="http://schemas.microsoft.com/office/drawing/2014/main" id="{E07993FF-CB99-0EDC-D2E7-ABBF361D39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7800" y="2514600"/>
              <a:ext cx="0" cy="18288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5" name="Straight Connector 12">
              <a:extLst>
                <a:ext uri="{FF2B5EF4-FFF2-40B4-BE49-F238E27FC236}">
                  <a16:creationId xmlns:a16="http://schemas.microsoft.com/office/drawing/2014/main" id="{43D94868-9DC8-8EDF-CB1D-B7ED82A69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4000" y="2667000"/>
              <a:ext cx="5334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31756" name="Straight Connector 14">
              <a:extLst>
                <a:ext uri="{FF2B5EF4-FFF2-40B4-BE49-F238E27FC236}">
                  <a16:creationId xmlns:a16="http://schemas.microsoft.com/office/drawing/2014/main" id="{F381C4D4-FD07-527E-A991-B8F9442AB3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0200" y="2667000"/>
              <a:ext cx="457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31757" name="Straight Connector 16">
              <a:extLst>
                <a:ext uri="{FF2B5EF4-FFF2-40B4-BE49-F238E27FC236}">
                  <a16:creationId xmlns:a16="http://schemas.microsoft.com/office/drawing/2014/main" id="{2736E963-2CB9-FF55-D626-FDA19C4B4C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7800" y="2590800"/>
              <a:ext cx="685800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Straight Connector 19">
              <a:extLst>
                <a:ext uri="{FF2B5EF4-FFF2-40B4-BE49-F238E27FC236}">
                  <a16:creationId xmlns:a16="http://schemas.microsoft.com/office/drawing/2014/main" id="{14722DE3-A2EF-A60E-6C0D-3F862B4CC5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3400" y="2895600"/>
              <a:ext cx="900113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Straight Connector 20">
              <a:extLst>
                <a:ext uri="{FF2B5EF4-FFF2-40B4-BE49-F238E27FC236}">
                  <a16:creationId xmlns:a16="http://schemas.microsoft.com/office/drawing/2014/main" id="{25742364-E7A4-7615-AEA4-C7235E234A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19200" y="3352800"/>
              <a:ext cx="228600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Straight Connector 22">
              <a:extLst>
                <a:ext uri="{FF2B5EF4-FFF2-40B4-BE49-F238E27FC236}">
                  <a16:creationId xmlns:a16="http://schemas.microsoft.com/office/drawing/2014/main" id="{0593D1CC-107B-3C72-C1A2-2B15B7CD23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62000" y="3733800"/>
              <a:ext cx="685800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1" name="Straight Connector 23">
              <a:extLst>
                <a:ext uri="{FF2B5EF4-FFF2-40B4-BE49-F238E27FC236}">
                  <a16:creationId xmlns:a16="http://schemas.microsoft.com/office/drawing/2014/main" id="{A7645BFE-4DD3-2270-85E0-50D4921FFD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7800" y="4343400"/>
              <a:ext cx="914400" cy="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2" name="TextBox 26">
              <a:extLst>
                <a:ext uri="{FF2B5EF4-FFF2-40B4-BE49-F238E27FC236}">
                  <a16:creationId xmlns:a16="http://schemas.microsoft.com/office/drawing/2014/main" id="{C5C09CF8-7DE7-2A18-B6D9-A6FE0FB24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19" y="2555875"/>
              <a:ext cx="5175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-24</a:t>
              </a:r>
            </a:p>
          </p:txBody>
        </p:sp>
        <p:sp>
          <p:nvSpPr>
            <p:cNvPr id="31763" name="TextBox 27">
              <a:extLst>
                <a:ext uri="{FF2B5EF4-FFF2-40B4-BE49-F238E27FC236}">
                  <a16:creationId xmlns:a16="http://schemas.microsoft.com/office/drawing/2014/main" id="{435A8759-76AB-778E-0CBA-021C3BBC3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275" y="2982912"/>
              <a:ext cx="3905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-4</a:t>
              </a:r>
            </a:p>
          </p:txBody>
        </p:sp>
        <p:sp>
          <p:nvSpPr>
            <p:cNvPr id="31764" name="TextBox 28">
              <a:extLst>
                <a:ext uri="{FF2B5EF4-FFF2-40B4-BE49-F238E27FC236}">
                  <a16:creationId xmlns:a16="http://schemas.microsoft.com/office/drawing/2014/main" id="{B0909D59-013F-BAA8-B57E-9F68B022B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856" y="3727847"/>
              <a:ext cx="5175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-14</a:t>
              </a:r>
            </a:p>
          </p:txBody>
        </p:sp>
        <p:sp>
          <p:nvSpPr>
            <p:cNvPr id="31765" name="TextBox 29">
              <a:extLst>
                <a:ext uri="{FF2B5EF4-FFF2-40B4-BE49-F238E27FC236}">
                  <a16:creationId xmlns:a16="http://schemas.microsoft.com/office/drawing/2014/main" id="{0D06F64C-A77E-4F53-63A9-3E814932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8462" y="4040981"/>
              <a:ext cx="4413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26</a:t>
              </a:r>
            </a:p>
          </p:txBody>
        </p:sp>
        <p:sp>
          <p:nvSpPr>
            <p:cNvPr id="31766" name="TextBox 25">
              <a:extLst>
                <a:ext uri="{FF2B5EF4-FFF2-40B4-BE49-F238E27FC236}">
                  <a16:creationId xmlns:a16="http://schemas.microsoft.com/office/drawing/2014/main" id="{4D4A5DA6-733D-9110-0D65-4CEDAE8E4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514600"/>
              <a:ext cx="4413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16</a:t>
              </a:r>
            </a:p>
          </p:txBody>
        </p:sp>
        <p:sp>
          <p:nvSpPr>
            <p:cNvPr id="31767" name="TextBox 25">
              <a:extLst>
                <a:ext uri="{FF2B5EF4-FFF2-40B4-BE49-F238E27FC236}">
                  <a16:creationId xmlns:a16="http://schemas.microsoft.com/office/drawing/2014/main" id="{27FA1688-ECDC-A0AC-4EA1-0722A769C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818" y="3165435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</a:rPr>
                <a:t>80</a:t>
              </a:r>
            </a:p>
          </p:txBody>
        </p:sp>
        <p:sp>
          <p:nvSpPr>
            <p:cNvPr id="31768" name="TextBox 25">
              <a:extLst>
                <a:ext uri="{FF2B5EF4-FFF2-40B4-BE49-F238E27FC236}">
                  <a16:creationId xmlns:a16="http://schemas.microsoft.com/office/drawing/2014/main" id="{381A9D46-DB3B-F4E0-0A4B-54E8443E0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9579" y="2469358"/>
              <a:ext cx="569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</a:rPr>
                <a:t>100</a:t>
              </a:r>
            </a:p>
          </p:txBody>
        </p:sp>
        <p:sp>
          <p:nvSpPr>
            <p:cNvPr id="31769" name="TextBox 25">
              <a:extLst>
                <a:ext uri="{FF2B5EF4-FFF2-40B4-BE49-F238E27FC236}">
                  <a16:creationId xmlns:a16="http://schemas.microsoft.com/office/drawing/2014/main" id="{15AC388A-FCBF-638C-77B3-304AD2067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97" y="3543181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</a:rPr>
                <a:t>70</a:t>
              </a:r>
            </a:p>
          </p:txBody>
        </p:sp>
        <p:sp>
          <p:nvSpPr>
            <p:cNvPr id="31770" name="TextBox 25">
              <a:extLst>
                <a:ext uri="{FF2B5EF4-FFF2-40B4-BE49-F238E27FC236}">
                  <a16:creationId xmlns:a16="http://schemas.microsoft.com/office/drawing/2014/main" id="{57AF2FC2-B76E-210C-B8C0-495944C3A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46" y="2680474"/>
              <a:ext cx="4411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</a:rPr>
                <a:t>60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>
            <a:extLst>
              <a:ext uri="{FF2B5EF4-FFF2-40B4-BE49-F238E27FC236}">
                <a16:creationId xmlns:a16="http://schemas.microsoft.com/office/drawing/2014/main" id="{1E05122D-3455-3A3C-D870-C77E8B73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999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>
            <a:extLst>
              <a:ext uri="{FF2B5EF4-FFF2-40B4-BE49-F238E27FC236}">
                <a16:creationId xmlns:a16="http://schemas.microsoft.com/office/drawing/2014/main" id="{1B500D35-BB8F-FAEF-AAE0-93DC76777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88913"/>
            <a:ext cx="761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 we fiddle the value by Squaring each value to get rid of negative value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And then take a Square Root </a:t>
            </a:r>
          </a:p>
        </p:txBody>
      </p:sp>
      <p:pic>
        <p:nvPicPr>
          <p:cNvPr id="33796" name="Picture 6">
            <a:extLst>
              <a:ext uri="{FF2B5EF4-FFF2-40B4-BE49-F238E27FC236}">
                <a16:creationId xmlns:a16="http://schemas.microsoft.com/office/drawing/2014/main" id="{C883F709-86D3-FA0D-0361-280F6C3B7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752600"/>
            <a:ext cx="6153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>
            <a:extLst>
              <a:ext uri="{FF2B5EF4-FFF2-40B4-BE49-F238E27FC236}">
                <a16:creationId xmlns:a16="http://schemas.microsoft.com/office/drawing/2014/main" id="{28D69AF9-AACC-868D-A480-55715A3E9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322513"/>
            <a:ext cx="7183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Some Technical Reasons  (which is called "Bessel's correction")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We divide the sum of squares not by n=5 but by n-1 ie 4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</a:t>
            </a:r>
          </a:p>
        </p:txBody>
      </p:sp>
      <p:pic>
        <p:nvPicPr>
          <p:cNvPr id="33798" name="Picture 8">
            <a:extLst>
              <a:ext uri="{FF2B5EF4-FFF2-40B4-BE49-F238E27FC236}">
                <a16:creationId xmlns:a16="http://schemas.microsoft.com/office/drawing/2014/main" id="{1F8248C1-69C8-23BB-D0FC-4AA72FA8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35433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>
            <a:extLst>
              <a:ext uri="{FF2B5EF4-FFF2-40B4-BE49-F238E27FC236}">
                <a16:creationId xmlns:a16="http://schemas.microsoft.com/office/drawing/2014/main" id="{34D921D3-D668-A416-E636-88F8FECE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37687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1" descr="https://www.mathsisfun.com/data/images/standard-deviation-sample.gif">
            <a:extLst>
              <a:ext uri="{FF2B5EF4-FFF2-40B4-BE49-F238E27FC236}">
                <a16:creationId xmlns:a16="http://schemas.microsoft.com/office/drawing/2014/main" id="{0C66366B-6CFF-CFFC-3EE8-39268075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32924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6">
            <a:extLst>
              <a:ext uri="{FF2B5EF4-FFF2-40B4-BE49-F238E27FC236}">
                <a16:creationId xmlns:a16="http://schemas.microsoft.com/office/drawing/2014/main" id="{BE4A37B9-89D9-A6D8-BD85-FA7046A7511F}"/>
              </a:ext>
            </a:extLst>
          </p:cNvPr>
          <p:cNvGrpSpPr>
            <a:grpSpLocks/>
          </p:cNvGrpSpPr>
          <p:nvPr/>
        </p:nvGrpSpPr>
        <p:grpSpPr bwMode="auto">
          <a:xfrm>
            <a:off x="144463" y="838200"/>
            <a:ext cx="8853487" cy="2497138"/>
            <a:chOff x="91" y="1373"/>
            <a:chExt cx="5577" cy="1573"/>
          </a:xfrm>
        </p:grpSpPr>
        <p:pic>
          <p:nvPicPr>
            <p:cNvPr id="34821" name="Picture 4">
              <a:extLst>
                <a:ext uri="{FF2B5EF4-FFF2-40B4-BE49-F238E27FC236}">
                  <a16:creationId xmlns:a16="http://schemas.microsoft.com/office/drawing/2014/main" id="{4502861B-7B86-2C56-BE26-E07DA10BB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1373"/>
              <a:ext cx="5577" cy="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Rectangle 5">
              <a:extLst>
                <a:ext uri="{FF2B5EF4-FFF2-40B4-BE49-F238E27FC236}">
                  <a16:creationId xmlns:a16="http://schemas.microsoft.com/office/drawing/2014/main" id="{2625D398-0678-701E-5974-FA5E17D99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688"/>
              <a:ext cx="72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4819" name="Text Box 8">
            <a:extLst>
              <a:ext uri="{FF2B5EF4-FFF2-40B4-BE49-F238E27FC236}">
                <a16:creationId xmlns:a16="http://schemas.microsoft.com/office/drawing/2014/main" id="{C699BCDB-7281-4A19-4693-2639215D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19600"/>
            <a:ext cx="4659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Do Not Mix-and-Match measures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SD goes with Mean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IQR goes with Median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E20749-9FD9-1B01-C788-4BC861BF4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05000"/>
            <a:ext cx="6259513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>
            <a:extLst>
              <a:ext uri="{FF2B5EF4-FFF2-40B4-BE49-F238E27FC236}">
                <a16:creationId xmlns:a16="http://schemas.microsoft.com/office/drawing/2014/main" id="{8D34AAC2-C2B3-C7A5-E22A-6836FB3B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1331"/>
          <a:stretch>
            <a:fillRect/>
          </a:stretch>
        </p:blipFill>
        <p:spPr bwMode="auto">
          <a:xfrm>
            <a:off x="304800" y="68263"/>
            <a:ext cx="857408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20F62483-7F84-4E43-A539-758F65EBE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43200"/>
            <a:ext cx="7470775" cy="1006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For Normal distributed data if we know Mean &amp; SD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Then we can say that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“</a:t>
            </a:r>
            <a:r>
              <a:rPr lang="en-US" altLang="en-US" sz="2000" b="1">
                <a:solidFill>
                  <a:srgbClr val="FFFF00"/>
                </a:solidFill>
              </a:rPr>
              <a:t>I know 95% of values lie between this much and this much</a:t>
            </a:r>
            <a:r>
              <a:rPr lang="en-US" altLang="en-US" sz="2000" b="1">
                <a:solidFill>
                  <a:schemeClr val="bg1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7AA6-C29A-466A-9C27-C5B1D4DF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8" y="18288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IN" dirty="0"/>
              <a:t>Confidence interval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6AFF2E25-6506-3630-50B5-F444319FE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r"/>
            <a:r>
              <a:rPr lang="en-IN" altLang="en-US" sz="4000"/>
              <a:t>Confidence Interval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8329E83F-5D1C-FDC1-0D53-AD72831612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600" y="1600200"/>
            <a:ext cx="8991600" cy="4525963"/>
          </a:xfrm>
        </p:spPr>
        <p:txBody>
          <a:bodyPr/>
          <a:lstStyle/>
          <a:p>
            <a:r>
              <a:rPr lang="en-IN" altLang="en-US" sz="2400"/>
              <a:t>Sample </a:t>
            </a:r>
            <a:r>
              <a:rPr lang="en-IN" altLang="en-US" sz="2800" b="1"/>
              <a:t>Mean gives </a:t>
            </a:r>
            <a:r>
              <a:rPr lang="en-IN" altLang="en-US" sz="2400"/>
              <a:t>the </a:t>
            </a:r>
            <a:r>
              <a:rPr lang="en-IN" altLang="en-US" sz="2800" b="1"/>
              <a:t>point estimate </a:t>
            </a:r>
            <a:r>
              <a:rPr lang="en-IN" altLang="en-US" sz="2400"/>
              <a:t>for your sample values</a:t>
            </a:r>
          </a:p>
          <a:p>
            <a:pPr lvl="3"/>
            <a:r>
              <a:rPr lang="en-IN" altLang="en-US" sz="2800" b="1"/>
              <a:t>SD gives </a:t>
            </a:r>
            <a:r>
              <a:rPr lang="en-IN" altLang="en-US" sz="2400"/>
              <a:t>you the </a:t>
            </a:r>
            <a:r>
              <a:rPr lang="en-IN" altLang="en-US" sz="2800" b="1"/>
              <a:t>idea of spread </a:t>
            </a:r>
            <a:r>
              <a:rPr lang="en-IN" altLang="en-US" sz="2400"/>
              <a:t>of data from sample mean</a:t>
            </a:r>
          </a:p>
          <a:p>
            <a:endParaRPr lang="en-IN" altLang="en-US"/>
          </a:p>
          <a:p>
            <a:r>
              <a:rPr lang="en-IN" altLang="en-US" sz="2800"/>
              <a:t>But</a:t>
            </a:r>
            <a:r>
              <a:rPr lang="en-IN" altLang="en-US"/>
              <a:t> </a:t>
            </a:r>
            <a:r>
              <a:rPr lang="en-IN" altLang="en-US" sz="3600"/>
              <a:t>how </a:t>
            </a:r>
            <a:r>
              <a:rPr lang="en-IN" altLang="en-US" sz="4400"/>
              <a:t>confident</a:t>
            </a:r>
            <a:r>
              <a:rPr lang="en-IN" altLang="en-US" sz="3600"/>
              <a:t> are you </a:t>
            </a:r>
            <a:r>
              <a:rPr lang="en-IN" altLang="en-US" sz="2800"/>
              <a:t>that your </a:t>
            </a:r>
            <a:r>
              <a:rPr lang="en-IN" altLang="en-US"/>
              <a:t>sample </a:t>
            </a:r>
            <a:r>
              <a:rPr lang="en-IN" altLang="en-US" sz="4000"/>
              <a:t>mean is same</a:t>
            </a:r>
            <a:r>
              <a:rPr lang="en-IN" altLang="en-US"/>
              <a:t> </a:t>
            </a:r>
            <a:r>
              <a:rPr lang="en-IN" altLang="en-US" sz="2800"/>
              <a:t>as population mean</a:t>
            </a:r>
            <a:endParaRPr lang="en-I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2BA05644-B83C-891D-FC53-F9F78D6E1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98307" name="Content Placeholder 3">
            <a:extLst>
              <a:ext uri="{FF2B5EF4-FFF2-40B4-BE49-F238E27FC236}">
                <a16:creationId xmlns:a16="http://schemas.microsoft.com/office/drawing/2014/main" id="{A880BC51-98B7-801B-A3FD-31BF60BC98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3563938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IN" altLang="en-US" sz="2400"/>
              <a:t>If we can take several sample means of whole population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IN" altLang="en-US" sz="2400"/>
              <a:t>	Then we can get bell shape curve of this normal distribution</a:t>
            </a:r>
          </a:p>
          <a:p>
            <a:endParaRPr lang="en-IN" altLang="en-US" sz="2800"/>
          </a:p>
          <a:p>
            <a:r>
              <a:rPr lang="en-IN" altLang="en-US" sz="2800"/>
              <a:t>Mean of this curve would be the </a:t>
            </a:r>
            <a:r>
              <a:rPr lang="en-IN" altLang="en-US" sz="3000"/>
              <a:t>Population Mean</a:t>
            </a:r>
          </a:p>
          <a:p>
            <a:pPr algn="r"/>
            <a:r>
              <a:rPr lang="en-IN" altLang="en-US" sz="2800"/>
              <a:t>And Standard deviation is now the </a:t>
            </a:r>
            <a:r>
              <a:rPr lang="en-IN" altLang="en-US" sz="3600"/>
              <a:t>Standard Error </a:t>
            </a:r>
            <a:endParaRPr lang="en-IN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09589390-DDD2-5F9D-1EBC-061787324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3" t="23753" r="55319" b="60008"/>
          <a:stretch>
            <a:fillRect/>
          </a:stretch>
        </p:blipFill>
        <p:spPr bwMode="auto">
          <a:xfrm>
            <a:off x="609600" y="1128713"/>
            <a:ext cx="27098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5EB88F9F-DEF1-4B46-A13A-784345D6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268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i="1" u="sng" dirty="0"/>
              <a:t>No</a:t>
            </a:r>
            <a:r>
              <a:rPr lang="en-US" altLang="en-US" sz="1800" dirty="0"/>
              <a:t> Unit of Measurement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highlight>
                  <a:srgbClr val="FFFF00"/>
                </a:highlight>
              </a:rPr>
              <a:t>Qualitative Variable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1B392FD6-443E-64D4-72AA-6D214210D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52775"/>
            <a:ext cx="1911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/>
              <a:t>Named things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Eg Male; Female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Has No order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A64B6D51-7AE4-1FC2-4756-C31541B64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152775"/>
            <a:ext cx="2101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Value is </a:t>
            </a:r>
            <a:r>
              <a:rPr lang="en-US" altLang="en-US" sz="1800" b="1" i="1"/>
              <a:t>assigned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Eg: Apgar Score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Has a order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492DA9CE-61FF-4EFA-EC2E-B6A2E6457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15000"/>
            <a:ext cx="4953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Note: This value is actually not Measured but assessed by the researcher hence not a real number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63485A9A-C6EF-D7E6-E86C-FF80DC26A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152775"/>
            <a:ext cx="2559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By Counting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Unit: Number of things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Is real number (integer)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8" name="Picture 11">
            <a:extLst>
              <a:ext uri="{FF2B5EF4-FFF2-40B4-BE49-F238E27FC236}">
                <a16:creationId xmlns:a16="http://schemas.microsoft.com/office/drawing/2014/main" id="{FCF457A1-42AD-33C1-CD37-B6B8CA69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22502" r="30003" b="60008"/>
          <a:stretch>
            <a:fillRect/>
          </a:stretch>
        </p:blipFill>
        <p:spPr bwMode="auto">
          <a:xfrm>
            <a:off x="4876800" y="990600"/>
            <a:ext cx="27066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12">
            <a:extLst>
              <a:ext uri="{FF2B5EF4-FFF2-40B4-BE49-F238E27FC236}">
                <a16:creationId xmlns:a16="http://schemas.microsoft.com/office/drawing/2014/main" id="{E03F2219-2EA7-A6A5-9B67-A3E5CFB3D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0" y="3152775"/>
            <a:ext cx="201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By Measurement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Are Real Number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A93CCFE8-0259-4A34-B0EA-80DBCE61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57200"/>
            <a:ext cx="280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/>
              <a:t>Has Unit of Measurement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highlight>
                  <a:srgbClr val="FFFF00"/>
                </a:highlight>
              </a:rPr>
              <a:t>Quantitative Variable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4DD95-745E-A4C4-392E-205A669AC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958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FF0000"/>
                </a:solidFill>
              </a:rPr>
              <a:t>Chi Square 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AC9CAA-710C-D68D-EA8E-3D6B2C9C6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4497388"/>
            <a:ext cx="2667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>
                <a:solidFill>
                  <a:srgbClr val="FF0000"/>
                </a:solidFill>
              </a:rPr>
              <a:t>Student t-Test / ANOVA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7" grpId="0"/>
      <p:bldP spid="2060" grpId="0"/>
      <p:bldP spid="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>
            <a:extLst>
              <a:ext uri="{FF2B5EF4-FFF2-40B4-BE49-F238E27FC236}">
                <a16:creationId xmlns:a16="http://schemas.microsoft.com/office/drawing/2014/main" id="{D67BD727-27F3-0A21-476A-34C27C642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5000" r="21667" b="5756"/>
          <a:stretch>
            <a:fillRect/>
          </a:stretch>
        </p:blipFill>
        <p:spPr bwMode="auto">
          <a:xfrm>
            <a:off x="762000" y="0"/>
            <a:ext cx="78486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7F654A53-7FE2-0595-D664-47B86F05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38600" cy="639762"/>
          </a:xfrm>
        </p:spPr>
        <p:txBody>
          <a:bodyPr/>
          <a:lstStyle/>
          <a:p>
            <a:pPr algn="l"/>
            <a:r>
              <a:rPr lang="en-IN" altLang="en-US"/>
              <a:t>Standard Error </a:t>
            </a:r>
          </a:p>
        </p:txBody>
      </p:sp>
      <p:sp>
        <p:nvSpPr>
          <p:cNvPr id="101379" name="Content Placeholder 2">
            <a:extLst>
              <a:ext uri="{FF2B5EF4-FFF2-40B4-BE49-F238E27FC236}">
                <a16:creationId xmlns:a16="http://schemas.microsoft.com/office/drawing/2014/main" id="{87D9A163-A461-3092-F849-C210140AAD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950" y="1600200"/>
            <a:ext cx="8229600" cy="4525963"/>
          </a:xfrm>
        </p:spPr>
        <p:txBody>
          <a:bodyPr/>
          <a:lstStyle/>
          <a:p>
            <a:r>
              <a:rPr lang="en-IN" altLang="en-US"/>
              <a:t>Standard deviation </a:t>
            </a:r>
            <a:r>
              <a:rPr lang="en-IN" altLang="en-US" sz="2800"/>
              <a:t>is measure of Spread of data in a </a:t>
            </a:r>
            <a:r>
              <a:rPr lang="en-IN" altLang="en-US" i="1"/>
              <a:t>Single</a:t>
            </a:r>
            <a:r>
              <a:rPr lang="en-IN" altLang="en-US"/>
              <a:t> </a:t>
            </a:r>
            <a:r>
              <a:rPr lang="en-IN" altLang="en-US" sz="2800"/>
              <a:t>Sample</a:t>
            </a:r>
            <a:endParaRPr lang="en-IN" altLang="en-US"/>
          </a:p>
          <a:p>
            <a:r>
              <a:rPr lang="en-IN" altLang="en-US" sz="2800"/>
              <a:t>SE </a:t>
            </a:r>
            <a:r>
              <a:rPr lang="en-IN" altLang="en-US" sz="2400"/>
              <a:t>is </a:t>
            </a:r>
            <a:r>
              <a:rPr lang="en-IN" altLang="en-US"/>
              <a:t>measure of Spread </a:t>
            </a:r>
            <a:r>
              <a:rPr lang="en-IN" altLang="en-US" sz="2800"/>
              <a:t>of </a:t>
            </a:r>
            <a:r>
              <a:rPr lang="en-IN" altLang="en-US" i="1"/>
              <a:t>all possible </a:t>
            </a:r>
            <a:r>
              <a:rPr lang="en-IN" altLang="en-US"/>
              <a:t>sample means</a:t>
            </a:r>
            <a:r>
              <a:rPr lang="en-IN" altLang="en-US" sz="2800"/>
              <a:t> from Population means</a:t>
            </a:r>
          </a:p>
          <a:p>
            <a:endParaRPr lang="en-IN" altLang="en-US" sz="2800"/>
          </a:p>
        </p:txBody>
      </p:sp>
      <p:sp>
        <p:nvSpPr>
          <p:cNvPr id="101380" name="Rectangle 8">
            <a:extLst>
              <a:ext uri="{FF2B5EF4-FFF2-40B4-BE49-F238E27FC236}">
                <a16:creationId xmlns:a16="http://schemas.microsoft.com/office/drawing/2014/main" id="{56921EDB-4454-9529-EB70-6FEDE4A0E41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00400" y="4621213"/>
            <a:ext cx="9906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grpSp>
        <p:nvGrpSpPr>
          <p:cNvPr id="101381" name="Group 10">
            <a:extLst>
              <a:ext uri="{FF2B5EF4-FFF2-40B4-BE49-F238E27FC236}">
                <a16:creationId xmlns:a16="http://schemas.microsoft.com/office/drawing/2014/main" id="{41CD3EFC-8609-78A5-99A6-64A58495517F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962400"/>
            <a:ext cx="2438400" cy="1371600"/>
            <a:chOff x="3276600" y="4324290"/>
            <a:chExt cx="2179638" cy="1605122"/>
          </a:xfrm>
        </p:grpSpPr>
        <p:grpSp>
          <p:nvGrpSpPr>
            <p:cNvPr id="101391" name="Group 8">
              <a:extLst>
                <a:ext uri="{FF2B5EF4-FFF2-40B4-BE49-F238E27FC236}">
                  <a16:creationId xmlns:a16="http://schemas.microsoft.com/office/drawing/2014/main" id="{651DEF8D-635E-28D5-DD1D-EBBEC4CC3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8200" y="4324290"/>
              <a:ext cx="808038" cy="1605122"/>
              <a:chOff x="5638800" y="4019469"/>
              <a:chExt cx="807720" cy="1604521"/>
            </a:xfrm>
          </p:grpSpPr>
          <p:sp>
            <p:nvSpPr>
              <p:cNvPr id="101393" name="TextBox 3">
                <a:extLst>
                  <a:ext uri="{FF2B5EF4-FFF2-40B4-BE49-F238E27FC236}">
                    <a16:creationId xmlns:a16="http://schemas.microsoft.com/office/drawing/2014/main" id="{2B5A2613-2666-2AC5-A580-39B3A321B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5715000" y="4019469"/>
                <a:ext cx="609600" cy="399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IN" altLang="en-US" sz="2000"/>
                  <a:t>SD</a:t>
                </a:r>
              </a:p>
            </p:txBody>
          </p:sp>
          <p:sp>
            <p:nvSpPr>
              <p:cNvPr id="101394" name="TextBox 4">
                <a:extLst>
                  <a:ext uri="{FF2B5EF4-FFF2-40B4-BE49-F238E27FC236}">
                    <a16:creationId xmlns:a16="http://schemas.microsoft.com/office/drawing/2014/main" id="{A9F7BCD3-80E9-28AE-8DD1-FD7C809A55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5745480" y="4547175"/>
                <a:ext cx="609600" cy="1076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IN" altLang="en-US"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√n</a:t>
                </a:r>
                <a:endParaRPr lang="en-IN" altLang="en-US"/>
              </a:p>
            </p:txBody>
          </p:sp>
          <p:cxnSp>
            <p:nvCxnSpPr>
              <p:cNvPr id="101395" name="Straight Connector 6">
                <a:extLst>
                  <a:ext uri="{FF2B5EF4-FFF2-40B4-BE49-F238E27FC236}">
                    <a16:creationId xmlns:a16="http://schemas.microsoft.com/office/drawing/2014/main" id="{30F451C2-4A7E-D02C-F8AC-B174245C53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638800" y="4541520"/>
                <a:ext cx="807720" cy="5655"/>
              </a:xfrm>
              <a:prstGeom prst="line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30A0DB-5BF3-49A6-BE4B-3C3FE3782694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76600" y="4620445"/>
              <a:ext cx="1325861" cy="461665"/>
            </a:xfrm>
            <a:prstGeom prst="rect">
              <a:avLst/>
            </a:prstGeom>
            <a:blipFill>
              <a:blip r:embed="rId3" cstate="print"/>
              <a:stretch>
                <a:fillRect l="-6173" t="-9211" b="-3026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IN">
                  <a:noFill/>
                  <a:latin typeface="Arial" charset="0"/>
                </a:rPr>
                <a:t> </a:t>
              </a:r>
            </a:p>
          </p:txBody>
        </p:sp>
      </p:grpSp>
      <p:sp>
        <p:nvSpPr>
          <p:cNvPr id="101382" name="TextBox 11">
            <a:extLst>
              <a:ext uri="{FF2B5EF4-FFF2-40B4-BE49-F238E27FC236}">
                <a16:creationId xmlns:a16="http://schemas.microsoft.com/office/drawing/2014/main" id="{5A6252B4-29B0-0D83-F80A-435B4F898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56213"/>
            <a:ext cx="472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Where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SD = Standard Dev of Sample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N   = Sample size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1800"/>
              <a:t>As sample size n increases SE decreases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F0E36E-EC1C-48E5-9EB9-BD0DA294D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844550"/>
            <a:ext cx="4724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IN" altLang="en-US" sz="2400" kern="0" dirty="0">
                <a:solidFill>
                  <a:srgbClr val="0070C0"/>
                </a:solidFill>
              </a:rPr>
              <a:t>actually Standard Error of Mean </a:t>
            </a:r>
          </a:p>
        </p:txBody>
      </p:sp>
      <p:sp>
        <p:nvSpPr>
          <p:cNvPr id="101384" name="Rectangle 1">
            <a:extLst>
              <a:ext uri="{FF2B5EF4-FFF2-40B4-BE49-F238E27FC236}">
                <a16:creationId xmlns:a16="http://schemas.microsoft.com/office/drawing/2014/main" id="{6ACE3907-EC59-EF32-1F28-6CEFE810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62400"/>
            <a:ext cx="266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p:sp>
        <p:nvSpPr>
          <p:cNvPr id="101385" name="Rectangle 2">
            <a:extLst>
              <a:ext uri="{FF2B5EF4-FFF2-40B4-BE49-F238E27FC236}">
                <a16:creationId xmlns:a16="http://schemas.microsoft.com/office/drawing/2014/main" id="{93EA78D0-9357-1506-72B8-117A8B990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75" y="3829050"/>
            <a:ext cx="2651125" cy="1371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F68425-A4D8-448D-B784-BCCAF134F2BE}"/>
                  </a:ext>
                </a:extLst>
              </p14:cNvPr>
              <p14:cNvContentPartPr/>
              <p14:nvPr/>
            </p14:nvContentPartPr>
            <p14:xfrm>
              <a:off x="8634334" y="1506436"/>
              <a:ext cx="30096" cy="1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F68425-A4D8-448D-B784-BCCAF134F2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0793" y="1502920"/>
                <a:ext cx="36823" cy="21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5A98A43-B4D2-4D9D-8ACC-7DF0C448DEFA}"/>
                  </a:ext>
                </a:extLst>
              </p14:cNvPr>
              <p14:cNvContentPartPr/>
              <p14:nvPr/>
            </p14:nvContentPartPr>
            <p14:xfrm>
              <a:off x="6558142" y="846916"/>
              <a:ext cx="869616" cy="539856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5A98A43-B4D2-4D9D-8ACC-7DF0C448DE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6629" y="835407"/>
                <a:ext cx="892283" cy="56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9B838A3-8865-445C-B9CB-245713055767}"/>
                  </a:ext>
                </a:extLst>
              </p14:cNvPr>
              <p14:cNvContentPartPr/>
              <p14:nvPr/>
            </p14:nvContentPartPr>
            <p14:xfrm>
              <a:off x="6647998" y="479572"/>
              <a:ext cx="1521936" cy="285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9B838A3-8865-445C-B9CB-2457130557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6479" y="468052"/>
                <a:ext cx="1544614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FEADD04-7751-4AF5-BD9C-FA55FF4BC312}"/>
                  </a:ext>
                </a:extLst>
              </p14:cNvPr>
              <p14:cNvContentPartPr/>
              <p14:nvPr/>
            </p14:nvContentPartPr>
            <p14:xfrm>
              <a:off x="7390030" y="674548"/>
              <a:ext cx="22608" cy="22608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FEADD04-7751-4AF5-BD9C-FA55FF4BC3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8726" y="663244"/>
                <a:ext cx="44863" cy="44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E14947-179E-4A29-9A34-1098000CF293}"/>
                  </a:ext>
                </a:extLst>
              </p14:cNvPr>
              <p14:cNvContentPartPr/>
              <p14:nvPr/>
            </p14:nvContentPartPr>
            <p14:xfrm>
              <a:off x="7300174" y="554596"/>
              <a:ext cx="37584" cy="22608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E14947-179E-4A29-9A34-1098000CF29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88720" y="543292"/>
                <a:ext cx="60134" cy="448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>
            <a:extLst>
              <a:ext uri="{FF2B5EF4-FFF2-40B4-BE49-F238E27FC236}">
                <a16:creationId xmlns:a16="http://schemas.microsoft.com/office/drawing/2014/main" id="{C27C4921-E19D-ABCF-1340-FEA4016AAD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altLang="en-US" sz="2800"/>
              <a:t>SE is measure of preciseness of sample mean as an estimator of the population mean </a:t>
            </a:r>
          </a:p>
          <a:p>
            <a:endParaRPr lang="en-US" altLang="en-US" sz="2800"/>
          </a:p>
          <a:p>
            <a:r>
              <a:rPr lang="en-US" altLang="en-US" sz="2800"/>
              <a:t>Smaller is better</a:t>
            </a:r>
          </a:p>
          <a:p>
            <a:endParaRPr lang="en-US" altLang="en-US" sz="2800"/>
          </a:p>
          <a:p>
            <a:r>
              <a:rPr lang="en-US" altLang="en-US" sz="2800"/>
              <a:t>Sample mean with the smallest standard error is likely to be more precise</a:t>
            </a:r>
            <a:endParaRPr lang="en-IN" alt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F572E000-3FBE-641F-F363-3D23D89F3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pPr algn="l"/>
            <a:r>
              <a:rPr lang="en-US" altLang="en-US" sz="4000"/>
              <a:t>Confidence Interval	 </a:t>
            </a:r>
            <a:r>
              <a:rPr lang="en-US" altLang="en-US" sz="3600"/>
              <a:t>= </a:t>
            </a:r>
            <a:r>
              <a:rPr lang="en-US" altLang="en-US" sz="3600" u="sng"/>
              <a:t>+</a:t>
            </a:r>
            <a:r>
              <a:rPr lang="en-US" altLang="en-US" sz="3600"/>
              <a:t>  2 x SE</a:t>
            </a:r>
            <a:endParaRPr lang="en-US" altLang="en-US" sz="4000"/>
          </a:p>
        </p:txBody>
      </p:sp>
      <p:sp>
        <p:nvSpPr>
          <p:cNvPr id="104451" name="Content Placeholder 2">
            <a:extLst>
              <a:ext uri="{FF2B5EF4-FFF2-40B4-BE49-F238E27FC236}">
                <a16:creationId xmlns:a16="http://schemas.microsoft.com/office/drawing/2014/main" id="{914AB36C-B299-6B6A-A21D-42C6AD889A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2500" y="2209800"/>
            <a:ext cx="72390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In normal distribution </a:t>
            </a:r>
            <a:r>
              <a:rPr lang="en-US" altLang="en-US" sz="2400" u="sng"/>
              <a:t>+</a:t>
            </a:r>
            <a:r>
              <a:rPr lang="en-US" altLang="en-US" sz="2400"/>
              <a:t> 2 SD and similarly </a:t>
            </a:r>
            <a:r>
              <a:rPr lang="en-US" altLang="en-US" sz="2400" u="sng"/>
              <a:t>+</a:t>
            </a:r>
            <a:r>
              <a:rPr lang="en-US" altLang="en-US" sz="2400"/>
              <a:t> 2 x SE</a:t>
            </a:r>
          </a:p>
          <a:p>
            <a:pPr>
              <a:buFontTx/>
              <a:buNone/>
            </a:pPr>
            <a:r>
              <a:rPr lang="en-US" altLang="en-US" sz="2400"/>
              <a:t>includes 95% data hence 95% Confidence Interval</a:t>
            </a:r>
          </a:p>
          <a:p>
            <a:endParaRPr lang="en-US" altLang="en-US" sz="2800"/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52E26F9D-EA30-E93A-2E62-F4B634C5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7086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95 per cent confidence interval for the population mean=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100" i="1"/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/>
              <a:t>[</a:t>
            </a:r>
            <a:r>
              <a:rPr lang="en-US" altLang="en-US" sz="1800" b="1" i="1"/>
              <a:t>x − 2 × s.e.(x)]    to    [x + 2 × s.e.(x)]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 i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Eg: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Mean = 100 and SE =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/>
              <a:t>Then CI would be 80 to 120</a:t>
            </a:r>
            <a:endParaRPr lang="en-US" altLang="en-US" sz="1800"/>
          </a:p>
        </p:txBody>
      </p:sp>
      <p:sp>
        <p:nvSpPr>
          <p:cNvPr id="104453" name="TextBox 1">
            <a:extLst>
              <a:ext uri="{FF2B5EF4-FFF2-40B4-BE49-F238E27FC236}">
                <a16:creationId xmlns:a16="http://schemas.microsoft.com/office/drawing/2014/main" id="{1DC35FFE-794E-097F-C5D7-834F99BC6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198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000">
                <a:solidFill>
                  <a:srgbClr val="FF0000"/>
                </a:solidFill>
              </a:rPr>
              <a:t>But this method is good for </a:t>
            </a:r>
            <a:r>
              <a:rPr lang="en-IN" altLang="en-US" sz="2400">
                <a:solidFill>
                  <a:srgbClr val="FF0000"/>
                </a:solidFill>
              </a:rPr>
              <a:t>Continuous (metric) value</a:t>
            </a:r>
            <a:endParaRPr lang="en-IN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128712"/>
            <a:ext cx="6353175" cy="16144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sz="2800" dirty="0"/>
              <a:t>Hypothesis Testing</a:t>
            </a:r>
            <a:r>
              <a:rPr lang="en-IN" sz="2800" dirty="0"/>
              <a:t>, </a:t>
            </a:r>
            <a:r>
              <a:rPr sz="2800" dirty="0"/>
              <a:t>Tests of Significance</a:t>
            </a:r>
            <a:endParaRPr lang="en-IN" sz="2800" dirty="0"/>
          </a:p>
          <a:p>
            <a:pPr marL="0" indent="0" algn="ctr">
              <a:buNone/>
            </a:pPr>
            <a:r>
              <a:rPr sz="2800" dirty="0"/>
              <a:t>Type I &amp; II Errors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en-IN" sz="3200" dirty="0"/>
              <a:t>A</a:t>
            </a:r>
            <a:r>
              <a:rPr sz="3200" dirty="0"/>
              <a:t> Clinical Research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/>
              <a:t>Study Objective: Evaluate if Drug X reduces systolic blood pressure (SBP) compared to placebo in hypertensive patients.</a:t>
            </a:r>
          </a:p>
          <a:p>
            <a:endParaRPr dirty="0"/>
          </a:p>
          <a:p>
            <a:r>
              <a:rPr dirty="0"/>
              <a:t>Design: Randomized controlled trial with two groups</a:t>
            </a:r>
          </a:p>
          <a:p>
            <a:pPr marL="1162050" indent="0">
              <a:buNone/>
            </a:pPr>
            <a:r>
              <a:rPr dirty="0"/>
              <a:t>- Drug X group: </a:t>
            </a:r>
            <a:r>
              <a:rPr lang="en-IN" dirty="0"/>
              <a:t>	</a:t>
            </a:r>
            <a:r>
              <a:rPr dirty="0"/>
              <a:t>25 patients</a:t>
            </a:r>
          </a:p>
          <a:p>
            <a:pPr marL="1162050" indent="0">
              <a:buNone/>
            </a:pPr>
            <a:r>
              <a:rPr dirty="0"/>
              <a:t>- Placebo group: </a:t>
            </a:r>
            <a:r>
              <a:rPr lang="en-IN" dirty="0"/>
              <a:t>	</a:t>
            </a:r>
            <a:r>
              <a:rPr dirty="0"/>
              <a:t>25 patients</a:t>
            </a:r>
          </a:p>
          <a:p>
            <a:endParaRPr dirty="0"/>
          </a:p>
          <a:p>
            <a:r>
              <a:rPr dirty="0"/>
              <a:t>Mean SBP reduction (mmHg):</a:t>
            </a:r>
          </a:p>
          <a:p>
            <a:pPr marL="1162050" indent="0">
              <a:buNone/>
            </a:pPr>
            <a:r>
              <a:rPr dirty="0"/>
              <a:t>- Drug X: </a:t>
            </a:r>
            <a:r>
              <a:rPr lang="en-IN" dirty="0"/>
              <a:t>		</a:t>
            </a:r>
            <a:r>
              <a:rPr dirty="0"/>
              <a:t>12 mmHg</a:t>
            </a:r>
          </a:p>
          <a:p>
            <a:pPr marL="1162050" indent="0">
              <a:buNone/>
            </a:pPr>
            <a:r>
              <a:rPr dirty="0"/>
              <a:t>- Placebo: </a:t>
            </a:r>
            <a:r>
              <a:rPr lang="en-IN" dirty="0"/>
              <a:t>		</a:t>
            </a:r>
            <a:r>
              <a:rPr dirty="0"/>
              <a:t>6 mmHg</a:t>
            </a:r>
          </a:p>
          <a:p>
            <a:endParaRPr dirty="0"/>
          </a:p>
          <a:p>
            <a:r>
              <a:rPr dirty="0"/>
              <a:t>Standard deviation (assumed): 5 mmHg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337"/>
          </a:xfrm>
        </p:spPr>
        <p:txBody>
          <a:bodyPr>
            <a:normAutofit/>
          </a:bodyPr>
          <a:lstStyle/>
          <a:p>
            <a:r>
              <a:rPr sz="2800" dirty="0"/>
              <a:t>What is a Hypothesis?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2000" dirty="0"/>
              <a:t>A hypothesis is a proposed explanation for a phenomenon.</a:t>
            </a:r>
          </a:p>
          <a:p>
            <a:endParaRPr sz="2000" dirty="0"/>
          </a:p>
          <a:p>
            <a:r>
              <a:rPr sz="2000" dirty="0"/>
              <a:t>Two types:</a:t>
            </a:r>
          </a:p>
          <a:p>
            <a:pPr marL="809625" indent="0">
              <a:buNone/>
            </a:pPr>
            <a:r>
              <a:rPr sz="2000" dirty="0"/>
              <a:t>- </a:t>
            </a:r>
            <a:r>
              <a:rPr sz="2000" b="1" dirty="0"/>
              <a:t>Null hypothesis (H0): </a:t>
            </a:r>
            <a:r>
              <a:rPr sz="2000" dirty="0"/>
              <a:t>No difference or effect </a:t>
            </a:r>
            <a:endParaRPr lang="en-IN" sz="2000" dirty="0"/>
          </a:p>
          <a:p>
            <a:pPr marL="809625" indent="0">
              <a:lnSpc>
                <a:spcPct val="150000"/>
              </a:lnSpc>
              <a:buNone/>
            </a:pPr>
            <a:r>
              <a:rPr lang="en-IN" sz="2000" dirty="0"/>
              <a:t>				</a:t>
            </a:r>
            <a:r>
              <a:rPr sz="2000" dirty="0"/>
              <a:t>(Drug X = Placebo)</a:t>
            </a:r>
          </a:p>
          <a:p>
            <a:pPr marL="809625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sz="2000" dirty="0"/>
              <a:t>- </a:t>
            </a:r>
            <a:r>
              <a:rPr sz="2000" b="1" dirty="0"/>
              <a:t>Alternate hypothesis (H1): </a:t>
            </a:r>
            <a:r>
              <a:rPr sz="2000" dirty="0"/>
              <a:t>There is a difference or effect </a:t>
            </a:r>
            <a:r>
              <a:rPr lang="en-IN" sz="2000" dirty="0"/>
              <a:t>				</a:t>
            </a:r>
            <a:r>
              <a:rPr sz="2000" dirty="0"/>
              <a:t>(Drug X ≠ Placebo)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ype-error">
            <a:extLst>
              <a:ext uri="{FF2B5EF4-FFF2-40B4-BE49-F238E27FC236}">
                <a16:creationId xmlns:a16="http://schemas.microsoft.com/office/drawing/2014/main" id="{E065BD55-F209-1A4A-17EA-9E6EFE44A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9"/>
          <a:stretch>
            <a:fillRect/>
          </a:stretch>
        </p:blipFill>
        <p:spPr bwMode="auto">
          <a:xfrm>
            <a:off x="304800" y="1528763"/>
            <a:ext cx="8867725" cy="38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51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563562"/>
          </a:xfrm>
        </p:spPr>
        <p:txBody>
          <a:bodyPr/>
          <a:lstStyle/>
          <a:p>
            <a:r>
              <a:rPr sz="3200" dirty="0"/>
              <a:t>Steps in 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0">
              <a:buNone/>
            </a:pPr>
            <a:r>
              <a:rPr sz="2000" dirty="0"/>
              <a:t>1. Define null and alternate hypotheses</a:t>
            </a:r>
          </a:p>
          <a:p>
            <a:pPr marL="361950" indent="0">
              <a:buNone/>
            </a:pPr>
            <a:r>
              <a:rPr sz="2000" dirty="0"/>
              <a:t>2. Choose level of significance (α)</a:t>
            </a:r>
          </a:p>
          <a:p>
            <a:pPr marL="361950" indent="0">
              <a:buNone/>
            </a:pPr>
            <a:r>
              <a:rPr sz="2000" dirty="0"/>
              <a:t>3. Choose appropriate test</a:t>
            </a:r>
          </a:p>
          <a:p>
            <a:pPr marL="361950" indent="0">
              <a:buNone/>
            </a:pPr>
            <a:r>
              <a:rPr sz="2000" dirty="0"/>
              <a:t>4. Calculate test statistic (e.g., t)</a:t>
            </a:r>
          </a:p>
          <a:p>
            <a:pPr marL="361950" indent="0">
              <a:buNone/>
            </a:pPr>
            <a:r>
              <a:rPr sz="2000" dirty="0"/>
              <a:t>5. Determine p-value</a:t>
            </a:r>
          </a:p>
          <a:p>
            <a:pPr marL="361950" indent="0">
              <a:buNone/>
            </a:pPr>
            <a:r>
              <a:rPr sz="2000" dirty="0"/>
              <a:t>6. Compare p-value to α</a:t>
            </a:r>
          </a:p>
          <a:p>
            <a:pPr marL="361950" indent="0">
              <a:buNone/>
            </a:pPr>
            <a:r>
              <a:rPr sz="2000" dirty="0"/>
              <a:t>7. Make a decision: reject or do not reject H0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Level of Significance and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sz="2000" dirty="0"/>
              <a:t>Level of significance (α): Threshold for rejecting H0 </a:t>
            </a:r>
            <a:r>
              <a:rPr lang="en-IN" sz="2000" dirty="0"/>
              <a:t>				</a:t>
            </a:r>
            <a:r>
              <a:rPr lang="en-IN" sz="2000" b="1" dirty="0"/>
              <a:t>		</a:t>
            </a:r>
            <a:r>
              <a:rPr sz="2000" b="1" dirty="0"/>
              <a:t>(</a:t>
            </a:r>
            <a:r>
              <a:rPr lang="el-GR" sz="2000" b="1" dirty="0"/>
              <a:t>α</a:t>
            </a:r>
            <a:r>
              <a:rPr lang="en-IN" sz="2000" b="1" dirty="0"/>
              <a:t> =</a:t>
            </a:r>
            <a:r>
              <a:rPr sz="2000" b="1" dirty="0"/>
              <a:t> 0.05)</a:t>
            </a:r>
            <a:endParaRPr lang="en-IN" sz="2000" b="1" dirty="0"/>
          </a:p>
          <a:p>
            <a:endParaRPr sz="2000" dirty="0"/>
          </a:p>
          <a:p>
            <a:r>
              <a:rPr sz="2000" dirty="0"/>
              <a:t>p-value: Probability of obtaining observed results assuming H0 is true</a:t>
            </a:r>
          </a:p>
          <a:p>
            <a:endParaRPr sz="2000" dirty="0"/>
          </a:p>
          <a:p>
            <a:r>
              <a:rPr sz="2000" dirty="0"/>
              <a:t>Interpretation:</a:t>
            </a:r>
          </a:p>
          <a:p>
            <a:pPr marL="1076325" indent="0">
              <a:buNone/>
            </a:pPr>
            <a:r>
              <a:rPr sz="2000" dirty="0"/>
              <a:t>- If p &lt; α: Reject H0 (statistically significant)</a:t>
            </a:r>
          </a:p>
          <a:p>
            <a:pPr marL="1076325" indent="0">
              <a:buNone/>
            </a:pPr>
            <a:r>
              <a:rPr sz="2000" dirty="0"/>
              <a:t>- If p ≥ α: Do not reject H0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2A93EB67-CFC1-3704-D393-29178B9C4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2400"/>
              <a:t>What to do with data !!!</a:t>
            </a: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EB203276-4DC1-97F4-394A-C3658C692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9613"/>
            <a:ext cx="86741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>
            <a:extLst>
              <a:ext uri="{FF2B5EF4-FFF2-40B4-BE49-F238E27FC236}">
                <a16:creationId xmlns:a16="http://schemas.microsoft.com/office/drawing/2014/main" id="{63317D25-A79C-C3AD-36D0-C3B11C27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364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Birth weight of Babies in grams</a:t>
            </a:r>
          </a:p>
        </p:txBody>
      </p:sp>
      <p:pic>
        <p:nvPicPr>
          <p:cNvPr id="9221" name="Picture 9" descr="http://www.webvitality.co.uk/blog/wp-content/uploads/2013/05/what-should-I-do-now.jpg">
            <a:extLst>
              <a:ext uri="{FF2B5EF4-FFF2-40B4-BE49-F238E27FC236}">
                <a16:creationId xmlns:a16="http://schemas.microsoft.com/office/drawing/2014/main" id="{13B78C7C-B170-5EE8-DC7A-BAEE6DA2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98863"/>
            <a:ext cx="48768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sz="3200" dirty="0"/>
              <a:t>Type I and Type II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sz="2000" b="1" dirty="0"/>
              <a:t>Type I Error: </a:t>
            </a:r>
            <a:r>
              <a:rPr lang="en-IN" sz="2000" b="1" dirty="0"/>
              <a:t>	</a:t>
            </a:r>
            <a:r>
              <a:rPr sz="2000" b="1" dirty="0"/>
              <a:t>False Positive </a:t>
            </a:r>
            <a:endParaRPr lang="en-IN" sz="2000" b="1" dirty="0"/>
          </a:p>
          <a:p>
            <a:pPr marL="0" indent="0">
              <a:buNone/>
            </a:pPr>
            <a:r>
              <a:rPr lang="en-IN" sz="2000" dirty="0"/>
              <a:t>			</a:t>
            </a:r>
            <a:r>
              <a:rPr sz="2000" dirty="0"/>
              <a:t>(e.g., conclude Drug X is effective when it is not)</a:t>
            </a:r>
            <a:endParaRPr lang="en-IN" sz="2000" dirty="0"/>
          </a:p>
          <a:p>
            <a:pPr marL="0" indent="0">
              <a:buNone/>
            </a:pPr>
            <a:endParaRPr sz="2000" dirty="0"/>
          </a:p>
          <a:p>
            <a:r>
              <a:rPr sz="2000" b="1" dirty="0"/>
              <a:t>Type II Error: </a:t>
            </a:r>
            <a:r>
              <a:rPr lang="en-IN" sz="2000" b="1" dirty="0"/>
              <a:t>	</a:t>
            </a:r>
            <a:r>
              <a:rPr sz="2000" b="1" dirty="0"/>
              <a:t>False Negative </a:t>
            </a:r>
            <a:endParaRPr lang="en-IN" sz="2000" b="1" dirty="0"/>
          </a:p>
          <a:p>
            <a:pPr marL="0" indent="0">
              <a:buNone/>
            </a:pPr>
            <a:r>
              <a:rPr lang="en-IN" sz="2000" dirty="0"/>
              <a:t>			</a:t>
            </a:r>
            <a:r>
              <a:rPr sz="2000" dirty="0"/>
              <a:t>(e.g., fail to detect effectiveness of Drug X when </a:t>
            </a:r>
            <a:r>
              <a:rPr lang="en-IN" sz="2000" dirty="0"/>
              <a:t>				</a:t>
            </a:r>
            <a:r>
              <a:rPr sz="2000" dirty="0"/>
              <a:t>it actually works)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687388"/>
          </a:xfrm>
        </p:spPr>
        <p:txBody>
          <a:bodyPr>
            <a:normAutofit/>
          </a:bodyPr>
          <a:lstStyle/>
          <a:p>
            <a:r>
              <a:rPr sz="3200" dirty="0"/>
              <a:t>Power of a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000" b="1" dirty="0"/>
              <a:t>Power = 1 - β </a:t>
            </a:r>
            <a:endParaRPr lang="en-IN" sz="2000" b="1" dirty="0"/>
          </a:p>
          <a:p>
            <a:pPr marL="0" indent="0">
              <a:buNone/>
            </a:pPr>
            <a:r>
              <a:rPr lang="en-IN" sz="2000" b="1" dirty="0"/>
              <a:t>		</a:t>
            </a:r>
            <a:r>
              <a:rPr sz="2000" dirty="0"/>
              <a:t>(probability of correctly rejecting H0 when H1 is true)</a:t>
            </a:r>
            <a:endParaRPr lang="en-IN" sz="2000" dirty="0"/>
          </a:p>
          <a:p>
            <a:pPr marL="0" indent="0">
              <a:buNone/>
            </a:pPr>
            <a:endParaRPr sz="2000" dirty="0"/>
          </a:p>
          <a:p>
            <a:r>
              <a:rPr sz="2000" dirty="0"/>
              <a:t>Depends on:</a:t>
            </a:r>
          </a:p>
          <a:p>
            <a:pPr marL="714375" indent="0">
              <a:buNone/>
            </a:pPr>
            <a:r>
              <a:rPr sz="2000" dirty="0"/>
              <a:t>- Sample size</a:t>
            </a:r>
          </a:p>
          <a:p>
            <a:pPr marL="714375" indent="0">
              <a:buNone/>
            </a:pPr>
            <a:r>
              <a:rPr sz="2000" dirty="0"/>
              <a:t>- Effect size</a:t>
            </a:r>
          </a:p>
          <a:p>
            <a:pPr marL="714375" indent="0">
              <a:buNone/>
            </a:pPr>
            <a:r>
              <a:rPr sz="2000" dirty="0"/>
              <a:t>- Variability</a:t>
            </a:r>
          </a:p>
          <a:p>
            <a:pPr marL="714375" indent="0">
              <a:buNone/>
            </a:pPr>
            <a:r>
              <a:rPr sz="2000" dirty="0"/>
              <a:t>- Significance level (α)</a:t>
            </a:r>
          </a:p>
          <a:p>
            <a:endParaRPr sz="2000" dirty="0"/>
          </a:p>
          <a:p>
            <a:r>
              <a:rPr sz="2000" dirty="0"/>
              <a:t>Aim for power ≥ 80% in clinical research.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987"/>
          </a:xfrm>
        </p:spPr>
        <p:txBody>
          <a:bodyPr>
            <a:normAutofit fontScale="90000"/>
          </a:bodyPr>
          <a:lstStyle/>
          <a:p>
            <a:r>
              <a:rPr dirty="0"/>
              <a:t>Effect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4303"/>
            <a:ext cx="8229600" cy="4525963"/>
          </a:xfrm>
        </p:spPr>
        <p:txBody>
          <a:bodyPr>
            <a:normAutofit/>
          </a:bodyPr>
          <a:lstStyle/>
          <a:p>
            <a:r>
              <a:rPr sz="2400" dirty="0"/>
              <a:t>Effect size quantifies the </a:t>
            </a:r>
            <a:r>
              <a:rPr dirty="0"/>
              <a:t>magnitude of difference </a:t>
            </a:r>
            <a:r>
              <a:rPr sz="2400" dirty="0"/>
              <a:t>between groups</a:t>
            </a:r>
            <a:endParaRPr lang="en-IN" sz="2400" dirty="0"/>
          </a:p>
          <a:p>
            <a:endParaRPr sz="2400" dirty="0"/>
          </a:p>
          <a:p>
            <a:r>
              <a:rPr sz="2400" dirty="0"/>
              <a:t>Cohen’s d is often used for continuous variables:</a:t>
            </a:r>
          </a:p>
          <a:p>
            <a:pPr marL="0" indent="0">
              <a:buNone/>
            </a:pPr>
            <a:r>
              <a:rPr lang="en-IN" sz="2400" dirty="0"/>
              <a:t>		</a:t>
            </a:r>
          </a:p>
          <a:p>
            <a:endParaRPr sz="2400" dirty="0"/>
          </a:p>
          <a:p>
            <a:r>
              <a:rPr sz="2400" dirty="0"/>
              <a:t>Interpretation:</a:t>
            </a:r>
          </a:p>
          <a:p>
            <a:pPr marL="800100" lvl="2" indent="0">
              <a:buNone/>
            </a:pPr>
            <a:r>
              <a:rPr sz="1600" dirty="0"/>
              <a:t>- 0.2 = small</a:t>
            </a:r>
          </a:p>
          <a:p>
            <a:pPr marL="800100" lvl="2" indent="0">
              <a:buNone/>
            </a:pPr>
            <a:r>
              <a:rPr sz="1600" dirty="0"/>
              <a:t>- 0.5 = medium</a:t>
            </a:r>
          </a:p>
          <a:p>
            <a:pPr marL="800100" lvl="2" indent="0">
              <a:buNone/>
            </a:pPr>
            <a:r>
              <a:rPr sz="1600" dirty="0"/>
              <a:t>- 0.8 = large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4686CF-B8A2-59EA-464A-DC43ED0B4BE0}"/>
              </a:ext>
            </a:extLst>
          </p:cNvPr>
          <p:cNvGrpSpPr/>
          <p:nvPr/>
        </p:nvGrpSpPr>
        <p:grpSpPr>
          <a:xfrm>
            <a:off x="5250059" y="3200400"/>
            <a:ext cx="3028950" cy="1647825"/>
            <a:chOff x="5250059" y="3200400"/>
            <a:chExt cx="3028950" cy="16478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59C1D1-981F-1298-8034-7293FD01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19800" y="3200400"/>
              <a:ext cx="1489469" cy="7823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3594D8-3641-D081-D3A3-AE2A86C65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0059" y="4191000"/>
              <a:ext cx="3028950" cy="657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1E6929-4B35-271E-952B-80A9CD258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6" y="1123950"/>
            <a:ext cx="8524314" cy="42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9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24" y="152400"/>
            <a:ext cx="8229600" cy="649227"/>
          </a:xfrm>
        </p:spPr>
        <p:txBody>
          <a:bodyPr/>
          <a:lstStyle/>
          <a:p>
            <a:r>
              <a:rPr sz="3200" dirty="0"/>
              <a:t>Formula - Unpaired 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8608"/>
            <a:ext cx="8229600" cy="2563813"/>
          </a:xfrm>
        </p:spPr>
        <p:txBody>
          <a:bodyPr/>
          <a:lstStyle/>
          <a:p>
            <a:endParaRPr sz="2400" dirty="0"/>
          </a:p>
          <a:p>
            <a:r>
              <a:rPr sz="2400" dirty="0"/>
              <a:t>Where:</a:t>
            </a:r>
          </a:p>
          <a:p>
            <a:pPr marL="714375" indent="0">
              <a:buNone/>
            </a:pPr>
            <a:r>
              <a:rPr sz="2400" dirty="0"/>
              <a:t>- X̄</a:t>
            </a:r>
            <a:r>
              <a:rPr sz="1600" dirty="0"/>
              <a:t>1</a:t>
            </a:r>
            <a:r>
              <a:rPr sz="2400" dirty="0"/>
              <a:t>, X̄</a:t>
            </a:r>
            <a:r>
              <a:rPr sz="1400" dirty="0"/>
              <a:t>2</a:t>
            </a:r>
            <a:r>
              <a:rPr sz="2400" dirty="0"/>
              <a:t>: </a:t>
            </a:r>
            <a:r>
              <a:rPr lang="en-IN" sz="2400" dirty="0"/>
              <a:t>		</a:t>
            </a:r>
            <a:r>
              <a:rPr sz="2400" dirty="0"/>
              <a:t>group means</a:t>
            </a:r>
          </a:p>
          <a:p>
            <a:pPr marL="714375" indent="0">
              <a:buNone/>
            </a:pPr>
            <a:r>
              <a:rPr sz="2400" dirty="0"/>
              <a:t>- s</a:t>
            </a:r>
            <a:r>
              <a:rPr sz="1600" dirty="0"/>
              <a:t>1</a:t>
            </a:r>
            <a:r>
              <a:rPr sz="2400" dirty="0"/>
              <a:t>, s</a:t>
            </a:r>
            <a:r>
              <a:rPr sz="1600" dirty="0"/>
              <a:t>2</a:t>
            </a:r>
            <a:r>
              <a:rPr sz="2400" dirty="0"/>
              <a:t>: </a:t>
            </a:r>
            <a:r>
              <a:rPr lang="en-IN" sz="2400" dirty="0"/>
              <a:t>			</a:t>
            </a:r>
            <a:r>
              <a:rPr sz="2400" dirty="0"/>
              <a:t>standard deviations</a:t>
            </a:r>
          </a:p>
          <a:p>
            <a:pPr marL="714375" indent="0">
              <a:buNone/>
            </a:pPr>
            <a:r>
              <a:rPr sz="2400" dirty="0"/>
              <a:t>- n1, n2: </a:t>
            </a:r>
            <a:r>
              <a:rPr lang="en-IN" sz="2400" dirty="0"/>
              <a:t>		</a:t>
            </a:r>
            <a:r>
              <a:rPr sz="2400" dirty="0"/>
              <a:t>sample sizes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8C92A-38C9-EBB0-9B4B-2E33A109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84" y="1662046"/>
            <a:ext cx="3171870" cy="14812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E529-83AD-F94D-AFF9-7D41F53E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Same study, but now using paired design:</a:t>
            </a:r>
            <a:br>
              <a:rPr lang="en-US" sz="2800" b="1" dirty="0"/>
            </a:br>
            <a:endParaRPr lang="en-IN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75C8-4544-075D-15AF-FB2505F1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72475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25 patients measured </a:t>
            </a:r>
            <a:r>
              <a:rPr lang="en-US" sz="2400" b="1" dirty="0"/>
              <a:t>before and after</a:t>
            </a:r>
            <a:r>
              <a:rPr lang="en-US" sz="2400" dirty="0"/>
              <a:t> Drug X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Outcome: within-subject change in SBP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Reason to use paired t-test: </a:t>
            </a:r>
            <a:r>
              <a:rPr lang="en-US" sz="2000" dirty="0"/>
              <a:t>Controls for inter-patient variability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NOTE:	 NO separate control arm required </a:t>
            </a:r>
          </a:p>
          <a:p>
            <a:pPr>
              <a:lnSpc>
                <a:spcPct val="150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44345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9A75D-2931-3EF6-C762-24A27F13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/>
              <a:t>Formula - Paired t-test</a:t>
            </a:r>
            <a:br>
              <a:rPr lang="en-IN" sz="2800" b="1" dirty="0"/>
            </a:b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3A8A-1C51-FD33-BEFB-C68E82B80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3000375"/>
            <a:ext cx="8229600" cy="3125788"/>
          </a:xfrm>
        </p:spPr>
        <p:txBody>
          <a:bodyPr/>
          <a:lstStyle/>
          <a:p>
            <a:r>
              <a:rPr lang="en-US" sz="2000" dirty="0"/>
              <a:t>Where:</a:t>
            </a:r>
          </a:p>
          <a:p>
            <a:r>
              <a:rPr lang="en-US" sz="2000" dirty="0"/>
              <a:t>d: 	Mean of the differences (Post - Pre)</a:t>
            </a:r>
          </a:p>
          <a:p>
            <a:r>
              <a:rPr lang="en-US" sz="2000" dirty="0" err="1"/>
              <a:t>sd</a:t>
            </a:r>
            <a:r>
              <a:rPr lang="en-US" sz="2000" dirty="0"/>
              <a:t>: 	SD of the differences</a:t>
            </a:r>
          </a:p>
          <a:p>
            <a:r>
              <a:rPr lang="en-US" sz="2000" dirty="0"/>
              <a:t>n: 	number of subjects</a:t>
            </a:r>
          </a:p>
          <a:p>
            <a:pPr marL="0" indent="0">
              <a:buNone/>
            </a:pPr>
            <a:r>
              <a:rPr lang="en-US" sz="1400" dirty="0"/>
              <a:t>This tests whether the mean difference in SBP is significantly different from 0</a:t>
            </a:r>
          </a:p>
          <a:p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547D1-583E-6C99-1B92-0816C3DE7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20" y="1417638"/>
            <a:ext cx="2285998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10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AD4A-8976-3B0F-6047-84A8528A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Calculating p-value from t-score using t-table</a:t>
            </a:r>
            <a:br>
              <a:rPr lang="en-US" sz="2400" b="1" dirty="0"/>
            </a:b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D5548-A72A-7897-74E3-A24EEEAFC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1800" b="1" dirty="0"/>
              <a:t>Given from previous calculation:</a:t>
            </a:r>
            <a:endParaRPr lang="en-IN" sz="1800" dirty="0"/>
          </a:p>
          <a:p>
            <a:pPr lvl="1"/>
            <a:r>
              <a:rPr lang="en-IN" sz="1600" b="1" dirty="0"/>
              <a:t>t-statistic</a:t>
            </a:r>
            <a:r>
              <a:rPr lang="en-IN" sz="1600" dirty="0"/>
              <a:t> = 4.24</a:t>
            </a:r>
          </a:p>
          <a:p>
            <a:pPr lvl="1"/>
            <a:r>
              <a:rPr lang="en-IN" sz="1600" b="1" dirty="0"/>
              <a:t>Degrees of Freedom (</a:t>
            </a:r>
            <a:r>
              <a:rPr lang="en-IN" sz="1600" b="1" dirty="0" err="1"/>
              <a:t>df</a:t>
            </a:r>
            <a:r>
              <a:rPr lang="en-IN" sz="1600" b="1" dirty="0"/>
              <a:t>)</a:t>
            </a:r>
            <a:r>
              <a:rPr lang="en-IN" sz="1600" dirty="0"/>
              <a:t> = 25 + 25 − 2 = 48</a:t>
            </a:r>
          </a:p>
          <a:p>
            <a:pPr lvl="1"/>
            <a:r>
              <a:rPr lang="en-IN" sz="1600" b="1" dirty="0"/>
              <a:t>Test type:</a:t>
            </a:r>
            <a:r>
              <a:rPr lang="en-IN" sz="1600" dirty="0"/>
              <a:t> Two-tailed</a:t>
            </a:r>
          </a:p>
          <a:p>
            <a:pPr lvl="1"/>
            <a:r>
              <a:rPr lang="el-GR" sz="1600" b="1" dirty="0"/>
              <a:t>α = 0.05</a:t>
            </a:r>
            <a:endParaRPr lang="el-GR" sz="1600" dirty="0"/>
          </a:p>
          <a:p>
            <a:r>
              <a:rPr lang="en-IN" sz="1800" b="1" dirty="0"/>
              <a:t>Step-by-step:</a:t>
            </a:r>
            <a:endParaRPr lang="en-IN" sz="1800" dirty="0"/>
          </a:p>
          <a:p>
            <a:pPr lvl="1"/>
            <a:r>
              <a:rPr lang="en-IN" sz="1600" dirty="0"/>
              <a:t>Locate t = 4.24 in t-table for </a:t>
            </a:r>
            <a:r>
              <a:rPr lang="en-IN" sz="1600" dirty="0" err="1"/>
              <a:t>df</a:t>
            </a:r>
            <a:r>
              <a:rPr lang="en-IN" sz="1600" dirty="0"/>
              <a:t> ≈ 50</a:t>
            </a:r>
          </a:p>
          <a:p>
            <a:pPr lvl="1"/>
            <a:r>
              <a:rPr lang="en-IN" sz="1600" dirty="0"/>
              <a:t>t = 2.678 → p = 0.01</a:t>
            </a:r>
          </a:p>
          <a:p>
            <a:pPr lvl="1"/>
            <a:r>
              <a:rPr lang="en-IN" sz="1600" dirty="0"/>
              <a:t>t = 3.496 → p = 0.001</a:t>
            </a:r>
          </a:p>
          <a:p>
            <a:pPr lvl="1"/>
            <a:r>
              <a:rPr lang="en-IN" sz="1600" dirty="0"/>
              <a:t>Our t = 4.24 → </a:t>
            </a:r>
            <a:r>
              <a:rPr lang="en-IN" sz="1600" b="1" dirty="0"/>
              <a:t>p &lt; 0.001</a:t>
            </a:r>
            <a:endParaRPr lang="en-IN" sz="1600" dirty="0"/>
          </a:p>
          <a:p>
            <a:r>
              <a:rPr lang="en-IN" sz="1800" b="1" dirty="0"/>
              <a:t>Conclusion:</a:t>
            </a:r>
            <a:r>
              <a:rPr lang="en-IN" sz="1800" dirty="0"/>
              <a:t> p &lt; 0.001 → statistically significant → reject H0</a:t>
            </a:r>
          </a:p>
          <a:p>
            <a:endParaRPr lang="en-IN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4A820-82DC-4E03-7035-78E974163CB7}"/>
              </a:ext>
            </a:extLst>
          </p:cNvPr>
          <p:cNvSpPr txBox="1"/>
          <p:nvPr/>
        </p:nvSpPr>
        <p:spPr>
          <a:xfrm>
            <a:off x="5143500" y="2955985"/>
            <a:ext cx="345757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/>
              <a:t>Don’t worry you do this on computer</a:t>
            </a:r>
          </a:p>
        </p:txBody>
      </p:sp>
    </p:spTree>
    <p:extLst>
      <p:ext uri="{BB962C8B-B14F-4D97-AF65-F5344CB8AC3E}">
        <p14:creationId xmlns:p14="http://schemas.microsoft.com/office/powerpoint/2010/main" val="2096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27D2-0F7C-B12D-EAF3-7CF34A73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>
            <a:noAutofit/>
          </a:bodyPr>
          <a:lstStyle/>
          <a:p>
            <a:r>
              <a:rPr lang="en-IN" sz="2800" b="1" dirty="0"/>
              <a:t>t-table Extract (Two-Tailed)</a:t>
            </a:r>
            <a:br>
              <a:rPr lang="en-IN" sz="2800" b="1" dirty="0"/>
            </a:br>
            <a:endParaRPr lang="en-IN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6A5DB0-F8EC-4D41-F730-F8A504F60C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6750" y="1805781"/>
          <a:ext cx="8229600" cy="198120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45689178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7892329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9254789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178151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588543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N" sz="2000"/>
                        <a:t>df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 = 0.10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 = 0.05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p = 0.01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 = 0.001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18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/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1.684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2.021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2.704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3.551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911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/>
                        <a:t>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1.676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2.009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2.678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3.496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434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/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1.671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2.000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2.660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3.460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463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2000"/>
                        <a:t>∞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1.645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1.960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/>
                        <a:t>2.576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3.291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3850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67CDDC1-5A5F-308A-3360-BC414EF2D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4436943"/>
            <a:ext cx="6210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Our t = 4.24 → falls beyond 3.496 →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 &lt; 0.001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53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800" dirty="0"/>
              <a:t>One-tailed vs Two-tailed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sz="2000" dirty="0"/>
              <a:t>Two-tailed: Tests for any difference </a:t>
            </a:r>
            <a:r>
              <a:rPr lang="en-IN" sz="2000" dirty="0"/>
              <a:t>		</a:t>
            </a:r>
            <a:r>
              <a:rPr sz="2000" dirty="0"/>
              <a:t>(Drug X ≠ Placebo)</a:t>
            </a:r>
            <a:endParaRPr lang="en-IN" sz="2000" dirty="0"/>
          </a:p>
          <a:p>
            <a:endParaRPr sz="2000" dirty="0"/>
          </a:p>
          <a:p>
            <a:r>
              <a:rPr sz="2000" dirty="0"/>
              <a:t>One-tailed: Tests in a specific direction </a:t>
            </a:r>
            <a:r>
              <a:rPr lang="en-IN" sz="2000" dirty="0"/>
              <a:t>	</a:t>
            </a:r>
            <a:r>
              <a:rPr sz="2000" dirty="0"/>
              <a:t>(Drug X &gt; Placebo)</a:t>
            </a:r>
          </a:p>
          <a:p>
            <a:endParaRPr sz="2000" dirty="0"/>
          </a:p>
          <a:p>
            <a:r>
              <a:rPr sz="2000" dirty="0"/>
              <a:t>Clinical trials generally use two-tailed to avoid bias.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86527-26C2-C889-5BD8-CABFC46958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137"/>
          <a:stretch>
            <a:fillRect/>
          </a:stretch>
        </p:blipFill>
        <p:spPr>
          <a:xfrm>
            <a:off x="1638201" y="4038600"/>
            <a:ext cx="5867598" cy="28104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2C19ED49-7B83-9DDF-9CCF-70AEBD6F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81200"/>
            <a:ext cx="472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Measure of Location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Measure of central tendency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 dirty="0"/>
              <a:t>Common Misinterpretations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0">
              <a:lnSpc>
                <a:spcPct val="200000"/>
              </a:lnSpc>
              <a:buNone/>
            </a:pPr>
            <a:r>
              <a:rPr sz="2000" dirty="0"/>
              <a:t>- A non-significant result does not prove no effect</a:t>
            </a:r>
          </a:p>
          <a:p>
            <a:pPr marL="542925" indent="0">
              <a:lnSpc>
                <a:spcPct val="200000"/>
              </a:lnSpc>
              <a:buNone/>
            </a:pPr>
            <a:r>
              <a:rPr sz="2000" dirty="0"/>
              <a:t>- A p-value does not indicate size or importance of effect</a:t>
            </a:r>
          </a:p>
          <a:p>
            <a:pPr marL="542925" indent="0">
              <a:lnSpc>
                <a:spcPct val="200000"/>
              </a:lnSpc>
              <a:buNone/>
            </a:pPr>
            <a:r>
              <a:rPr sz="2000" dirty="0"/>
              <a:t>- Always report effect size and CI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385501-4161-C95D-FBE5-7E7BD60B0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5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0D60-AA4D-38DC-0A94-EFC2617D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MCQ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5A476E-8490-AE38-D61E-A42CB5FC8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33424" y="1598633"/>
            <a:ext cx="7953375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p-value of 0.03 means: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6670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The result is not statistically significant</a:t>
            </a:r>
          </a:p>
          <a:p>
            <a:pPr marL="26670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There is a 3% chance that H0 is true</a:t>
            </a:r>
          </a:p>
          <a:p>
            <a:pPr marL="26670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C) There is a 3% chance of observing the result if H0 is true</a:t>
            </a:r>
          </a:p>
          <a:p>
            <a:pPr marL="26670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D) The effect size is 3%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DB876-5419-535D-7C26-AEE35E9DE77A}"/>
              </a:ext>
            </a:extLst>
          </p:cNvPr>
          <p:cNvSpPr txBox="1"/>
          <p:nvPr/>
        </p:nvSpPr>
        <p:spPr>
          <a:xfrm>
            <a:off x="5486400" y="5195439"/>
            <a:ext cx="1371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ANS: C</a:t>
            </a:r>
          </a:p>
        </p:txBody>
      </p:sp>
    </p:spTree>
    <p:extLst>
      <p:ext uri="{BB962C8B-B14F-4D97-AF65-F5344CB8AC3E}">
        <p14:creationId xmlns:p14="http://schemas.microsoft.com/office/powerpoint/2010/main" val="36540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F6C0-0F1A-83F3-9C67-06BCEC08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MCQ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A7A8470-EED0-4AFE-884A-D3632FA4FA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826295"/>
            <a:ext cx="673417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Which of the following increases study power?</a:t>
            </a:r>
          </a:p>
          <a:p>
            <a:pPr marL="36195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Reducing sample size</a:t>
            </a:r>
          </a:p>
          <a:p>
            <a:pPr marL="36195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Increasing β</a:t>
            </a:r>
          </a:p>
          <a:p>
            <a:pPr marL="36195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C) Increasing effect size</a:t>
            </a:r>
          </a:p>
          <a:p>
            <a:pPr marL="36195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D) Increasing p-value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12FDA-96AF-3F50-B240-9ABFDA16006C}"/>
              </a:ext>
            </a:extLst>
          </p:cNvPr>
          <p:cNvSpPr txBox="1"/>
          <p:nvPr/>
        </p:nvSpPr>
        <p:spPr>
          <a:xfrm>
            <a:off x="5486400" y="5195439"/>
            <a:ext cx="1371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ANS: C</a:t>
            </a:r>
          </a:p>
        </p:txBody>
      </p:sp>
    </p:spTree>
    <p:extLst>
      <p:ext uri="{BB962C8B-B14F-4D97-AF65-F5344CB8AC3E}">
        <p14:creationId xmlns:p14="http://schemas.microsoft.com/office/powerpoint/2010/main" val="26905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B861-F2E0-2096-3F11-8C5698B2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MCQ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C74498-1E22-7C87-01E8-EE433A9D1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199" y="1748341"/>
            <a:ext cx="8315326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 II error occurs when: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6195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We reject a true H0</a:t>
            </a:r>
          </a:p>
          <a:p>
            <a:pPr marL="36195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B) We do not reject a false H0</a:t>
            </a:r>
          </a:p>
          <a:p>
            <a:pPr marL="36195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C) We accept a false H1</a:t>
            </a:r>
          </a:p>
          <a:p>
            <a:pPr marL="36195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D) The sample size is large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4A404-F2AF-9722-F507-75FFF66CB88C}"/>
              </a:ext>
            </a:extLst>
          </p:cNvPr>
          <p:cNvSpPr txBox="1"/>
          <p:nvPr/>
        </p:nvSpPr>
        <p:spPr>
          <a:xfrm>
            <a:off x="5486400" y="5195439"/>
            <a:ext cx="1371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ANS: B</a:t>
            </a:r>
          </a:p>
        </p:txBody>
      </p:sp>
    </p:spTree>
    <p:extLst>
      <p:ext uri="{BB962C8B-B14F-4D97-AF65-F5344CB8AC3E}">
        <p14:creationId xmlns:p14="http://schemas.microsoft.com/office/powerpoint/2010/main" val="30051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2286000"/>
            <a:ext cx="3400425" cy="1143000"/>
          </a:xfrm>
        </p:spPr>
        <p:txBody>
          <a:bodyPr/>
          <a:lstStyle/>
          <a:p>
            <a:r>
              <a:rPr dirty="0"/>
              <a:t>Questions?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93F7319-F990-ED8D-10F7-C36CC9535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z="2800"/>
              <a:t>Measure of Location</a:t>
            </a:r>
            <a:br>
              <a:rPr lang="en-US" altLang="en-US" sz="3200"/>
            </a:br>
            <a:r>
              <a:rPr lang="en-US" altLang="en-US" sz="3200" b="1"/>
              <a:t>Mode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8122159-8B4F-80A1-46C4-489AF87A5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Measure of common-ness</a:t>
            </a:r>
          </a:p>
          <a:p>
            <a:pPr eaLnBrk="1" hangingPunct="1"/>
            <a:r>
              <a:rPr lang="en-US" altLang="en-US"/>
              <a:t>ie Data with highest frequency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139646BB-7AE4-BE9E-F241-A1EE2B495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114800"/>
            <a:ext cx="4964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Shortcoming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Not good for large group of data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There may be more than one mode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709DBF94-3C95-A4E5-0F55-FC5A031FF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z="3200"/>
              <a:t>Measure of Location</a:t>
            </a:r>
            <a:br>
              <a:rPr lang="en-US" altLang="en-US" sz="3600"/>
            </a:br>
            <a:r>
              <a:rPr lang="en-US" altLang="en-US" sz="3600" b="1"/>
              <a:t>Median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2447DCF3-B256-2963-2855-D40346FE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0B1D3F8D-8B9C-D040-ADED-18F120CC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868488"/>
            <a:ext cx="5565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  Measure of Central-ness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 Middle Data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 Done by arranging in ascending order</a:t>
            </a:r>
          </a:p>
        </p:txBody>
      </p:sp>
      <p:pic>
        <p:nvPicPr>
          <p:cNvPr id="23557" name="Picture 8">
            <a:extLst>
              <a:ext uri="{FF2B5EF4-FFF2-40B4-BE49-F238E27FC236}">
                <a16:creationId xmlns:a16="http://schemas.microsoft.com/office/drawing/2014/main" id="{0F921839-A466-7094-9514-582CEB95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>
            <a:extLst>
              <a:ext uri="{FF2B5EF4-FFF2-40B4-BE49-F238E27FC236}">
                <a16:creationId xmlns:a16="http://schemas.microsoft.com/office/drawing/2014/main" id="{EE326806-2FAA-114F-CD2E-0B309FE0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4800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>
            <a:extLst>
              <a:ext uri="{FF2B5EF4-FFF2-40B4-BE49-F238E27FC236}">
                <a16:creationId xmlns:a16="http://schemas.microsoft.com/office/drawing/2014/main" id="{F9C28F9C-FA7F-403A-5B6C-D09732A1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1658938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>
            <a:extLst>
              <a:ext uri="{FF2B5EF4-FFF2-40B4-BE49-F238E27FC236}">
                <a16:creationId xmlns:a16="http://schemas.microsoft.com/office/drawing/2014/main" id="{F95C9A99-0BE4-02F0-9701-FE04D997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00713"/>
            <a:ext cx="34290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7EF0B4C-EDC6-191F-F6C7-443003B78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z="2800"/>
              <a:t>Measure of Location</a:t>
            </a:r>
            <a:br>
              <a:rPr lang="en-US" altLang="en-US" sz="3200"/>
            </a:br>
            <a:r>
              <a:rPr lang="en-US" altLang="en-US" sz="3200" b="1"/>
              <a:t>Mean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284906B-7AF2-1CD8-5FE3-ECA5CD08C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</a:t>
            </a:r>
          </a:p>
          <a:p>
            <a:pPr eaLnBrk="1" hangingPunct="1"/>
            <a:r>
              <a:rPr lang="en-US" altLang="en-US"/>
              <a:t>Uses all data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A6A8EC4A-97ED-AA29-1980-F025C8347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114800"/>
            <a:ext cx="84185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Shortcoming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Not possible for categorical data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Affected by outlier so at times may not be true representation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7300CFCC-1D01-1AF6-F415-95CA0A98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25688"/>
            <a:ext cx="88995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F64A9B12-4D00-58DB-2DFD-D98C50F8B463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4800"/>
            <a:ext cx="7553325" cy="433388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E1707A-2E62-D206-A7B9-4185E4C1F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76600"/>
            <a:ext cx="6019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430AD6C8-56F4-1226-E97B-74CEA1BA0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00" y="1981200"/>
            <a:ext cx="378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Measure of Spread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Measure of Dispersion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6861</TotalTime>
  <Words>1638</Words>
  <Application>Microsoft Office PowerPoint</Application>
  <PresentationFormat>On-screen Show (4:3)</PresentationFormat>
  <Paragraphs>309</Paragraphs>
  <Slides>45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Cambria Math</vt:lpstr>
      <vt:lpstr>Default Design</vt:lpstr>
      <vt:lpstr>Stats </vt:lpstr>
      <vt:lpstr>PowerPoint Presentation</vt:lpstr>
      <vt:lpstr>What to do with data !!!</vt:lpstr>
      <vt:lpstr>PowerPoint Presentation</vt:lpstr>
      <vt:lpstr>Measure of Location Mode</vt:lpstr>
      <vt:lpstr>Measure of Location Median</vt:lpstr>
      <vt:lpstr>Measure of Location Mean</vt:lpstr>
      <vt:lpstr>PowerPoint Presentation</vt:lpstr>
      <vt:lpstr>PowerPoint Presentation</vt:lpstr>
      <vt:lpstr>Measure of Spread</vt:lpstr>
      <vt:lpstr>PowerPoint Presentation</vt:lpstr>
      <vt:lpstr>Standard Deviation Average dist of data from Mean</vt:lpstr>
      <vt:lpstr>PowerPoint Presentation</vt:lpstr>
      <vt:lpstr>PowerPoint Presentation</vt:lpstr>
      <vt:lpstr>PowerPoint Presentation</vt:lpstr>
      <vt:lpstr>PowerPoint Presentation</vt:lpstr>
      <vt:lpstr>Confidence interval</vt:lpstr>
      <vt:lpstr>Confidence Interval</vt:lpstr>
      <vt:lpstr>PowerPoint Presentation</vt:lpstr>
      <vt:lpstr>PowerPoint Presentation</vt:lpstr>
      <vt:lpstr>Standard Error </vt:lpstr>
      <vt:lpstr>PowerPoint Presentation</vt:lpstr>
      <vt:lpstr>Confidence Interval  = +  2 x SE</vt:lpstr>
      <vt:lpstr>PowerPoint Presentation</vt:lpstr>
      <vt:lpstr>A Clinical Research Scenario</vt:lpstr>
      <vt:lpstr>What is a Hypothesis?</vt:lpstr>
      <vt:lpstr>PowerPoint Presentation</vt:lpstr>
      <vt:lpstr>Steps in Hypothesis Testing</vt:lpstr>
      <vt:lpstr>Level of Significance and p-value</vt:lpstr>
      <vt:lpstr>Type I and Type II Errors</vt:lpstr>
      <vt:lpstr>Power of a Study</vt:lpstr>
      <vt:lpstr>Effect Size</vt:lpstr>
      <vt:lpstr>PowerPoint Presentation</vt:lpstr>
      <vt:lpstr>Formula - Unpaired t-test</vt:lpstr>
      <vt:lpstr>Same study, but now using paired design: </vt:lpstr>
      <vt:lpstr>Formula - Paired t-test </vt:lpstr>
      <vt:lpstr>Calculating p-value from t-score using t-table </vt:lpstr>
      <vt:lpstr>t-table Extract (Two-Tailed) </vt:lpstr>
      <vt:lpstr>One-tailed vs Two-tailed Test</vt:lpstr>
      <vt:lpstr>Common Misinterpretations</vt:lpstr>
      <vt:lpstr>PowerPoint Presentation</vt:lpstr>
      <vt:lpstr>MCQ</vt:lpstr>
      <vt:lpstr>MCQ</vt:lpstr>
      <vt:lpstr>MCQ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Sandeep Bhattacharya</dc:creator>
  <cp:lastModifiedBy>Sandeep Bhattacharya</cp:lastModifiedBy>
  <cp:revision>218</cp:revision>
  <dcterms:created xsi:type="dcterms:W3CDTF">2016-01-17T08:58:08Z</dcterms:created>
  <dcterms:modified xsi:type="dcterms:W3CDTF">2025-06-24T19:38:24Z</dcterms:modified>
</cp:coreProperties>
</file>