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8" r:id="rId3"/>
    <p:sldId id="275" r:id="rId4"/>
    <p:sldId id="269" r:id="rId5"/>
    <p:sldId id="270" r:id="rId6"/>
    <p:sldId id="271" r:id="rId7"/>
    <p:sldId id="272" r:id="rId8"/>
    <p:sldId id="276" r:id="rId9"/>
    <p:sldId id="274" r:id="rId10"/>
    <p:sldId id="277" r:id="rId11"/>
    <p:sldId id="278" r:id="rId12"/>
    <p:sldId id="279" r:id="rId13"/>
    <p:sldId id="282" r:id="rId14"/>
    <p:sldId id="280" r:id="rId15"/>
    <p:sldId id="281" r:id="rId16"/>
    <p:sldId id="258" r:id="rId17"/>
    <p:sldId id="259" r:id="rId18"/>
    <p:sldId id="312" r:id="rId19"/>
    <p:sldId id="285" r:id="rId20"/>
    <p:sldId id="287" r:id="rId21"/>
    <p:sldId id="289" r:id="rId22"/>
    <p:sldId id="291" r:id="rId23"/>
    <p:sldId id="293" r:id="rId24"/>
    <p:sldId id="295" r:id="rId25"/>
    <p:sldId id="299" r:id="rId26"/>
    <p:sldId id="313" r:id="rId27"/>
    <p:sldId id="315" r:id="rId28"/>
    <p:sldId id="316" r:id="rId29"/>
    <p:sldId id="317" r:id="rId30"/>
    <p:sldId id="301" r:id="rId31"/>
    <p:sldId id="303" r:id="rId32"/>
    <p:sldId id="305" r:id="rId33"/>
    <p:sldId id="320" r:id="rId34"/>
    <p:sldId id="318" r:id="rId35"/>
    <p:sldId id="319" r:id="rId36"/>
    <p:sldId id="307" r:id="rId37"/>
    <p:sldId id="273" r:id="rId38"/>
    <p:sldId id="309" r:id="rId39"/>
    <p:sldId id="311" r:id="rId40"/>
    <p:sldId id="26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5ADDB-2353-0346-9C45-B8A287455A9F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DA43-3856-DA4A-A0CA-76FC3E065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methodology/research-ethic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ribbr.com/research-bias/generalizability/" TargetMode="External"/><Relationship Id="rId3" Type="http://schemas.openxmlformats.org/officeDocument/2006/relationships/hyperlink" Target="https://www.scribbr.com/methodology/external-validity/" TargetMode="External"/><Relationship Id="rId7" Type="http://schemas.openxmlformats.org/officeDocument/2006/relationships/hyperlink" Target="https://www.scribbr.com/methodology/types-of-variables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cribbr.com/methodology/internal-validity/" TargetMode="External"/><Relationship Id="rId5" Type="http://schemas.openxmlformats.org/officeDocument/2006/relationships/hyperlink" Target="https://www.scribbr.com/methodology/control-group/" TargetMode="External"/><Relationship Id="rId4" Type="http://schemas.openxmlformats.org/officeDocument/2006/relationships/hyperlink" Target="https://www.scribbr.com/methodology/correlation-vs-causation/#causal-researc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inclusion/exclusion criteria are too narrow, it will make it very difficult to identify subjects.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 that are too narrow or specific cause two problems: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Not enough participants,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Not enough data.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participants, the higher chance of obtaining significant results. If your pool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pants is too small, you will have less data and therefore the results will be less significant when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 statistical analyses such as t-tests. One reason to be specific is to control external or other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factors. Your criteria need to account for any possible interference with your study that could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from outside the participant’s involvement. For example, if you have developed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cation that only works for Android users and not Apple users, be sure to state as an inclusion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criterion: “Participant must have an Android phone” instead of “Participant must have a cell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phone.” This would guarantee participants are able to use the application during your study. Another reason to be specific in your criteria is for replication purposes. Research continually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builds off of past research, and you should write your study protocol with that in mind. It 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imperative to be as clear as possible in order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to:DESIGNING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INCLUSION AND EXCLUSION CRITERIA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Ease replication of the study for other researchers. Having other researchers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replicate your study further validates your results and adds more significance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findings.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Increase the reliability of the results. The description of who can and cannot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guides the composition of the patient pool. If unclear criteria allow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wrong subject to participate, the data can easily lose its reliability. t is also important to be clear so that every member of the research team understands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 required of each potential participant. This is to make sure that researchers are aware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and during the study in case at any point they notice something that could be of concern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violating any criteria. The research team must be aware of the criteria because they are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eyes and ears taking in the data and the participant experiences. This is especially important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time of recruitment to ensure only participants who are qualified for the study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 the subject pool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DA43-3856-DA4A-A0CA-76FC3E0656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 exclusion criteria can be: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Ethical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considerations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as being a minor or being unable to give informed consent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considerations, such as not being able to read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potential participants possess any additional characteristics that can affect the results, such as another medical condition or a pregnancy, these are also often grounds for exclusion.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DA43-3856-DA4A-A0CA-76FC3E0656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mind that researchers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 able to justify all inclusion and exclusion criteria added to their study. Unless the purpose of the research justifies the exclusion of a specific group, the research population should be as diverse as possible. The same goes for the risks and benefits associated with the study.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in a study of prostate cancer, there would be no justification for excluding non-white men. But excluding cis-women is justifiable due to the target population in this case being “people with prostates.”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applying inclusion and exclusion criteria to recruit participants, researchers can ensure that participants are indeed representative of the target population, ensuring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external validity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Relatedly, defining robust inclusion and exclusion criteria strengthens your claim that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causal relationships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exist between your treatment 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control groups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ensuring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internal validity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Internal validity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degree of confidence that the causal relationship you are testing is not influenced by other factors or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variables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External validity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extent to which your results can be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generalized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other contexts.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DA43-3856-DA4A-A0CA-76FC3E0656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Thesis Workshop for Junior Residents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90" y="3886199"/>
            <a:ext cx="8414795" cy="2491451"/>
          </a:xfrm>
        </p:spPr>
        <p:txBody>
          <a:bodyPr>
            <a:normAutofit fontScale="85000" lnSpcReduction="10000"/>
          </a:bodyPr>
          <a:lstStyle/>
          <a:p>
            <a:r>
              <a:rPr sz="2800" b="1" dirty="0"/>
              <a:t>Deriving Objectives and Defining Inclusion/Exclusion Criteria</a:t>
            </a:r>
            <a:endParaRPr lang="en-US" sz="2800" b="1" dirty="0"/>
          </a:p>
          <a:p>
            <a:r>
              <a:rPr lang="en-US" i="1" dirty="0"/>
              <a:t>Prof. Dr. Abhishek Pathak</a:t>
            </a:r>
          </a:p>
          <a:p>
            <a:r>
              <a:rPr lang="en-US" i="1" dirty="0"/>
              <a:t>Professor &amp; HOD</a:t>
            </a:r>
          </a:p>
          <a:p>
            <a:r>
              <a:rPr lang="en-US" i="1" dirty="0"/>
              <a:t>Department of Psychiatry</a:t>
            </a:r>
          </a:p>
          <a:p>
            <a:r>
              <a:rPr lang="en-US" i="1" dirty="0"/>
              <a:t>HIMS, Sitapur</a:t>
            </a:r>
            <a:endParaRPr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162B-E2AF-FABC-AC6B-A98AD9BB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write research objectives?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97585-5581-C7C7-2DB9-4A3A92931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Brainstorming your objectives</a:t>
            </a:r>
            <a:endParaRPr lang="en-US" dirty="0"/>
          </a:p>
          <a:p>
            <a:pPr lvl="1"/>
            <a:r>
              <a:rPr lang="en-US" dirty="0"/>
              <a:t>State your main research question clearly and concisely.</a:t>
            </a:r>
          </a:p>
          <a:p>
            <a:pPr lvl="1"/>
            <a:r>
              <a:rPr lang="en-US" dirty="0"/>
              <a:t>Describe the ultimate goal of your study, which is similar to the research question but states the intended outcomes more definitively.</a:t>
            </a:r>
          </a:p>
          <a:p>
            <a:pPr lvl="1"/>
            <a:r>
              <a:rPr lang="en-US" dirty="0"/>
              <a:t>Divide this main goal into subcategories to develop your objectives.</a:t>
            </a:r>
          </a:p>
          <a:p>
            <a:pPr lvl="1"/>
            <a:r>
              <a:rPr lang="en-US" dirty="0"/>
              <a:t>Limit the number of objectives (1-2 general; 3-4 specific)</a:t>
            </a:r>
          </a:p>
          <a:p>
            <a:pPr lvl="1"/>
            <a:r>
              <a:rPr lang="en-US" dirty="0"/>
              <a:t>Assess each objective using the SMART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8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7B71-8901-E8A3-1C76-100A1547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write research objectives?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10E5-B61D-A377-AAEC-D56BE6524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Using the right language</a:t>
            </a:r>
            <a:endParaRPr lang="en-US" dirty="0"/>
          </a:p>
          <a:p>
            <a:pPr lvl="1"/>
            <a:r>
              <a:rPr lang="en-US" dirty="0"/>
              <a:t>Start each objective with an action verb like assess, compare, determine, evaluate, etc., which makes the research appear more actionable.</a:t>
            </a:r>
          </a:p>
          <a:p>
            <a:pPr lvl="1"/>
            <a:r>
              <a:rPr lang="en-US" dirty="0"/>
              <a:t>Use specific language without making the sentence data heavy.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7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E7EB-4A18-C408-2C72-B5316485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write research objectives?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1B56C-8297-DBB9-097D-EFC7F3A77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Writing the research objectives</a:t>
            </a:r>
            <a:endParaRPr lang="en-US" dirty="0"/>
          </a:p>
          <a:p>
            <a:pPr lvl="1"/>
            <a:r>
              <a:rPr lang="en-US" dirty="0"/>
              <a:t>The most common section to add the objectives is the introduction and after the problem statement.</a:t>
            </a:r>
          </a:p>
          <a:p>
            <a:pPr lvl="1"/>
            <a:r>
              <a:rPr lang="en-US" dirty="0"/>
              <a:t>Add the objectives to the abstract (if there is one).</a:t>
            </a:r>
          </a:p>
          <a:p>
            <a:pPr lvl="1"/>
            <a:r>
              <a:rPr lang="en-US" dirty="0"/>
              <a:t>State the general objective first, followed by the specific objectives.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7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1D0EFFF-B26E-A8D0-6348-9AB47657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6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3667-0251-F660-1A05-C706CE6F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Formulating research objectives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7FDE-4274-29C2-F477-5A996A018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71053" cy="49831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Identify the research problem.</a:t>
            </a:r>
          </a:p>
          <a:p>
            <a:r>
              <a:rPr lang="en-US" dirty="0"/>
              <a:t>Review past studies on subjects similar to your problem statement, that is, studies that use similar methods, variables, etc.</a:t>
            </a:r>
          </a:p>
          <a:p>
            <a:r>
              <a:rPr lang="en-US" dirty="0"/>
              <a:t>Identify the research gaps the current study should cover based on your literature review. These gaps could be theoretical, methodological, or conceptual.</a:t>
            </a:r>
          </a:p>
          <a:p>
            <a:r>
              <a:rPr lang="en-US" dirty="0"/>
              <a:t>Define the research question(s) based on the gaps identified.</a:t>
            </a:r>
          </a:p>
          <a:p>
            <a:r>
              <a:rPr lang="en-US" dirty="0"/>
              <a:t>Revise/relate the research problem based on the defined research question and the gaps identified. This is to confirm that there is an actual need for a study on the subject based on the gaps in literature.</a:t>
            </a:r>
          </a:p>
          <a:p>
            <a:r>
              <a:rPr lang="en-US" dirty="0"/>
              <a:t>Identify and write the general and specific objectives.</a:t>
            </a:r>
          </a:p>
          <a:p>
            <a:r>
              <a:rPr lang="en-US" dirty="0"/>
              <a:t>Incorporate the objectives into the study.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8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EC7F-E3BE-50FD-A095-398E776B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1AA3F-B2E5-5783-C3AA-A68CF36E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Research objectives are concise statements that describe what the research is aiming to achieve.</a:t>
            </a:r>
          </a:p>
          <a:p>
            <a:r>
              <a:rPr lang="en-US" dirty="0"/>
              <a:t>They define the scope and direction of the research and maintain focus.</a:t>
            </a:r>
          </a:p>
          <a:p>
            <a:r>
              <a:rPr lang="en-US" dirty="0"/>
              <a:t>The objectives should be SMART—specific, measurable, achievable, realistic, and time-bound.</a:t>
            </a:r>
          </a:p>
          <a:p>
            <a:r>
              <a:rPr lang="en-US" dirty="0"/>
              <a:t>Clear research objectives help avoid collection of data or resources not required for the study.</a:t>
            </a:r>
          </a:p>
          <a:p>
            <a:r>
              <a:rPr lang="en-US" dirty="0"/>
              <a:t>Well-formulated specific objectives help develop the overall research methodology, including data collection, analysis, interpretation, and utilization.</a:t>
            </a:r>
          </a:p>
          <a:p>
            <a:r>
              <a:rPr lang="en-US" dirty="0"/>
              <a:t>Research objectives should cover all aspects of the problem statement in a coherent way.</a:t>
            </a:r>
          </a:p>
          <a:p>
            <a:r>
              <a:rPr lang="en-US" dirty="0"/>
              <a:t>They should be clearly stated using action verbs.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5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Research-inclusion-and-exclusion-criteria-DrMajdi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Research-inclusion-and-exclusion-criteria-DrMajdi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1722"/>
            <a:ext cx="9144000" cy="78997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BA22-C7D2-EED0-ABB6-B7439EA6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A67B-C272-4F23-A0D8-7EDE2A219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want to know the Prevalence of Type-2 Diabetes Mellitus in 45 years- 75 Years old Males, who live in </a:t>
            </a:r>
            <a:r>
              <a:rPr lang="en-US" dirty="0" err="1"/>
              <a:t>Ataria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Target Population </a:t>
            </a:r>
            <a:r>
              <a:rPr lang="en-US" dirty="0"/>
              <a:t>– Population of </a:t>
            </a:r>
            <a:r>
              <a:rPr lang="en-US" dirty="0" err="1"/>
              <a:t>Ataria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Eligible Population </a:t>
            </a:r>
            <a:r>
              <a:rPr lang="en-US" dirty="0"/>
              <a:t>– Type – 2 DM Males who are 45 to 75 years old living in </a:t>
            </a:r>
            <a:r>
              <a:rPr lang="en-US" dirty="0" err="1"/>
              <a:t>Ataria</a:t>
            </a:r>
            <a:r>
              <a:rPr lang="en-US" dirty="0"/>
              <a:t>.</a:t>
            </a:r>
          </a:p>
          <a:p>
            <a:r>
              <a:rPr lang="en-US" dirty="0"/>
              <a:t>Eligible Population is part of Target Population who fulfill certain eligibility criteria.</a:t>
            </a:r>
          </a:p>
        </p:txBody>
      </p:sp>
    </p:spTree>
    <p:extLst>
      <p:ext uri="{BB962C8B-B14F-4D97-AF65-F5344CB8AC3E}">
        <p14:creationId xmlns:p14="http://schemas.microsoft.com/office/powerpoint/2010/main" val="323367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Research-inclusion-and-exclusion-criteria-DrMajdi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CD59-65EB-156B-7A55-3A13C591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B7EA-FA69-DCFD-ADAD-E332861E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Deriving Objectives</a:t>
            </a:r>
          </a:p>
          <a:p>
            <a:r>
              <a:rPr lang="en-US" dirty="0"/>
              <a:t>Difference between Research Question, Primary Objectives &amp; Secondary Objectives</a:t>
            </a:r>
          </a:p>
          <a:p>
            <a:r>
              <a:rPr lang="en-US" dirty="0"/>
              <a:t>How to formulate Research Objectives</a:t>
            </a:r>
          </a:p>
          <a:p>
            <a:r>
              <a:rPr lang="en-US" dirty="0"/>
              <a:t>Defining Inclusion &amp; Exclusion Criteria</a:t>
            </a:r>
          </a:p>
          <a:p>
            <a:r>
              <a:rPr lang="en-US" dirty="0"/>
              <a:t>Importance of Inclusion &amp; Exclusion Criteria in Research</a:t>
            </a:r>
          </a:p>
          <a:p>
            <a:r>
              <a:rPr lang="en-US" dirty="0"/>
              <a:t>Common Errors &amp; Pitfalls </a:t>
            </a:r>
          </a:p>
        </p:txBody>
      </p:sp>
    </p:spTree>
    <p:extLst>
      <p:ext uri="{BB962C8B-B14F-4D97-AF65-F5344CB8AC3E}">
        <p14:creationId xmlns:p14="http://schemas.microsoft.com/office/powerpoint/2010/main" val="410517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Research-inclusion-and-exclusion-criteria-DrMajdi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248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Research-inclusion-and-exclusion-criteria-DrMajdi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Research-inclusion-and-exclusion-criteria-DrMajdi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Research-inclusion-and-exclusion-criteria-DrMajdi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Research-inclusion-and-exclusion-criteria-DrMajdi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Research-inclusion-and-exclusion-criteria-DrMajdi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268E-8A39-8A22-FE6A-F29B8B10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Aspects of Inclusion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20C7-1A75-CEB3-AF08-ADE1C7532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74869"/>
          </a:xfrm>
        </p:spPr>
        <p:txBody>
          <a:bodyPr/>
          <a:lstStyle/>
          <a:p>
            <a:r>
              <a:rPr lang="en-US" dirty="0"/>
              <a:t>They should be very specific.</a:t>
            </a:r>
          </a:p>
          <a:p>
            <a:r>
              <a:rPr lang="en-US" dirty="0"/>
              <a:t>Inclusion Criteria shouldn’t be too narrow.</a:t>
            </a:r>
          </a:p>
          <a:p>
            <a:r>
              <a:rPr lang="en-US" dirty="0"/>
              <a:t>Replication purposes</a:t>
            </a:r>
          </a:p>
          <a:p>
            <a:r>
              <a:rPr lang="en-US" dirty="0"/>
              <a:t>Researcher should be well informed about the criteria.</a:t>
            </a:r>
          </a:p>
          <a:p>
            <a:endParaRPr lang="en-US" dirty="0"/>
          </a:p>
        </p:txBody>
      </p:sp>
      <p:pic>
        <p:nvPicPr>
          <p:cNvPr id="1026" name="Picture 2" descr="Inclusion &amp; Exclusion Criteria - MedSci Communications">
            <a:extLst>
              <a:ext uri="{FF2B5EF4-FFF2-40B4-BE49-F238E27FC236}">
                <a16:creationId xmlns:a16="http://schemas.microsoft.com/office/drawing/2014/main" id="{0F32B279-C15F-B80E-4637-C77A3AD5D9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78630" cy="467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04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732B-4C66-A82F-A907-4E0DF2EE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for Determining Effective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7BEA2-2A89-E820-5314-53D9FB781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97680" cy="4983162"/>
          </a:xfrm>
        </p:spPr>
        <p:txBody>
          <a:bodyPr>
            <a:normAutofit fontScale="92500"/>
          </a:bodyPr>
          <a:lstStyle/>
          <a:p>
            <a:r>
              <a:rPr lang="en-US" dirty="0"/>
              <a:t>Brainstorm as a team.</a:t>
            </a:r>
          </a:p>
          <a:p>
            <a:r>
              <a:rPr lang="en-US" dirty="0"/>
              <a:t>Look through key studies from your literature review.</a:t>
            </a:r>
          </a:p>
          <a:p>
            <a:r>
              <a:rPr lang="en-US" dirty="0"/>
              <a:t>Refer to valid sources for medical conditions to include/exclude. </a:t>
            </a:r>
          </a:p>
          <a:p>
            <a:r>
              <a:rPr lang="en-US" dirty="0"/>
              <a:t>Consider the arms of your study.</a:t>
            </a:r>
          </a:p>
          <a:p>
            <a:r>
              <a:rPr lang="en-US" dirty="0"/>
              <a:t>Look at past protocols.</a:t>
            </a:r>
          </a:p>
          <a:p>
            <a:r>
              <a:rPr lang="en-US" dirty="0"/>
              <a:t>Justify the reasoning behind each criterion.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The Next Steps | Startups Magazine">
            <a:extLst>
              <a:ext uri="{FF2B5EF4-FFF2-40B4-BE49-F238E27FC236}">
                <a16:creationId xmlns:a16="http://schemas.microsoft.com/office/drawing/2014/main" id="{240EC9FA-9879-502F-0E1C-DFA6C1D1F6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760220"/>
            <a:ext cx="4309110" cy="39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97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C4A7-3C32-84F1-5300-9F7EFE3A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Criterion Topics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2236F-0FBB-D4C2-1862-16DFA1560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37910" cy="4525963"/>
          </a:xfrm>
        </p:spPr>
        <p:txBody>
          <a:bodyPr>
            <a:normAutofit/>
          </a:bodyPr>
          <a:lstStyle/>
          <a:p>
            <a:r>
              <a:rPr lang="en-US" i="1" dirty="0"/>
              <a:t>Symptoms/diagnosis</a:t>
            </a:r>
            <a:endParaRPr lang="en-US" dirty="0"/>
          </a:p>
          <a:p>
            <a:r>
              <a:rPr lang="en-US" i="1" dirty="0"/>
              <a:t>Technology requirements</a:t>
            </a:r>
          </a:p>
          <a:p>
            <a:r>
              <a:rPr lang="en-US" i="1" dirty="0"/>
              <a:t>Medication</a:t>
            </a:r>
            <a:endParaRPr lang="en-US" dirty="0"/>
          </a:p>
          <a:p>
            <a:r>
              <a:rPr lang="en-US" i="1" dirty="0"/>
              <a:t>Education/Language Requirements</a:t>
            </a:r>
            <a:endParaRPr lang="en-US" dirty="0"/>
          </a:p>
          <a:p>
            <a:r>
              <a:rPr lang="en-US" i="1" dirty="0"/>
              <a:t>Demographics</a:t>
            </a:r>
            <a:endParaRPr lang="en-US" dirty="0"/>
          </a:p>
          <a:p>
            <a:r>
              <a:rPr lang="en-US" i="1" dirty="0"/>
              <a:t>Symptom contamination/comorbidities</a:t>
            </a:r>
          </a:p>
          <a:p>
            <a:r>
              <a:rPr lang="en-US" i="1" dirty="0"/>
              <a:t>Enrollment in other research studies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Selection criteria for an e-Invoicing solution - ECOS">
            <a:extLst>
              <a:ext uri="{FF2B5EF4-FFF2-40B4-BE49-F238E27FC236}">
                <a16:creationId xmlns:a16="http://schemas.microsoft.com/office/drawing/2014/main" id="{BCC11462-15CC-2C3F-31C3-356A7FD5D7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0" y="1600201"/>
            <a:ext cx="2388870" cy="31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18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DF85D6-9D88-E5E6-5B4C-CD87A312E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" y="0"/>
            <a:ext cx="9361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1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D020-4FEE-7780-984D-3DF9623E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Research Question/Research Hypothesis/Objectives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04BF5A-97F7-307B-80E1-4E1710A8E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2046"/>
              </p:ext>
            </p:extLst>
          </p:nvPr>
        </p:nvGraphicFramePr>
        <p:xfrm>
          <a:off x="457200" y="1600199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29575006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484059225"/>
                    </a:ext>
                  </a:extLst>
                </a:gridCol>
              </a:tblGrid>
              <a:tr h="813122">
                <a:tc>
                  <a:txBody>
                    <a:bodyPr/>
                    <a:lstStyle/>
                    <a:p>
                      <a:r>
                        <a:rPr lang="en-US" dirty="0"/>
                        <a:t>Research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low-intensity pulsed ultrasound (LIPUS) compare with a placebo device in managing the symptoms of skeletally mature patients with patellar tendinopathy?</a:t>
                      </a:r>
                    </a:p>
                    <a:p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50877"/>
                  </a:ext>
                </a:extLst>
              </a:tr>
              <a:tr h="813122">
                <a:tc>
                  <a:txBody>
                    <a:bodyPr/>
                    <a:lstStyle/>
                    <a:p>
                      <a:r>
                        <a:rPr lang="en-US" dirty="0"/>
                        <a:t>Research 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 levels are reduced in patients who receive daily active-LIPUS (treatment) for 12 weeks compared with individuals who receive inactive-LIPUS (placebo).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762385"/>
                  </a:ext>
                </a:extLst>
              </a:tr>
              <a:tr h="813122"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investigate the clinical efficacy of LIPUS in the management of patellar tendinopathy symptoms.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2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606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Research-inclusion-and-exclusion-criteria-DrMajdi-14-2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Research-inclusion-and-exclusion-criteria-DrMajdi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Research-inclusion-and-exclusion-criteria-DrMajdi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F3AF-FAF0-2F74-16F9-B2A3FB3E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Importance of Defining Inclusion &amp; 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D8E5-2EC7-0A30-017D-2CD079686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Helps researchers identify the study population in a consistent, reliable, and objective manner. </a:t>
            </a:r>
          </a:p>
          <a:p>
            <a:r>
              <a:rPr lang="en-US" dirty="0"/>
              <a:t>Study participants are more likely to have the attributes that will make it possible to robustly answer the research question.</a:t>
            </a:r>
          </a:p>
          <a:p>
            <a:r>
              <a:rPr lang="en-US" dirty="0"/>
              <a:t>Minimizes the likelihood of harming participants (e.g., excluding pregnant women) and safeguards vulnerable individuals from exploitation.</a:t>
            </a:r>
          </a:p>
          <a:p>
            <a:r>
              <a:rPr lang="en-US" dirty="0"/>
              <a:t>Influences generalizability of the study.</a:t>
            </a:r>
          </a:p>
        </p:txBody>
      </p:sp>
    </p:spTree>
    <p:extLst>
      <p:ext uri="{BB962C8B-B14F-4D97-AF65-F5344CB8AC3E}">
        <p14:creationId xmlns:p14="http://schemas.microsoft.com/office/powerpoint/2010/main" val="1109280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C877-289F-148B-A344-847D98E8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errors regarding inclusion and 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08784-112B-A672-BA7A-3ED5E8A08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7215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the same variable to define both inclusion and exclusion criteria.</a:t>
            </a:r>
          </a:p>
          <a:p>
            <a:r>
              <a:rPr lang="en-US" dirty="0"/>
              <a:t>Selecting variables as inclusion criteria that are not related to answering the research question.</a:t>
            </a:r>
          </a:p>
          <a:p>
            <a:r>
              <a:rPr lang="en-US" dirty="0"/>
              <a:t>Not describing key variables in the inclusion criteria that are needed to make a statement about the external validity of the study results.</a:t>
            </a:r>
          </a:p>
        </p:txBody>
      </p:sp>
      <p:pic>
        <p:nvPicPr>
          <p:cNvPr id="4098" name="Picture 2" descr="A Guide to Proper Error Handling in JavaScript — SitePoint">
            <a:extLst>
              <a:ext uri="{FF2B5EF4-FFF2-40B4-BE49-F238E27FC236}">
                <a16:creationId xmlns:a16="http://schemas.microsoft.com/office/drawing/2014/main" id="{A2C32445-C9A5-0BE1-0180-3D735D70A7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1600199"/>
            <a:ext cx="270891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22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7FEF-453A-8DB1-2762-54E1F3EC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280478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IMPACT OF THE INCLUSION AND EXCLUSION CRITERIA ON THE EXTERNAL VALIDITY OF THE STUDY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close-up of a medical survey&#10;&#10;AI-generated content may be incorrect.">
            <a:extLst>
              <a:ext uri="{FF2B5EF4-FFF2-40B4-BE49-F238E27FC236}">
                <a16:creationId xmlns:a16="http://schemas.microsoft.com/office/drawing/2014/main" id="{88D10181-1A74-4895-A8A8-10B26524C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" y="868680"/>
            <a:ext cx="8903970" cy="5714682"/>
          </a:xfrm>
        </p:spPr>
      </p:pic>
    </p:spTree>
    <p:extLst>
      <p:ext uri="{BB962C8B-B14F-4D97-AF65-F5344CB8AC3E}">
        <p14:creationId xmlns:p14="http://schemas.microsoft.com/office/powerpoint/2010/main" val="3207026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Research-inclusion-and-exclusion-criteria-DrMajdi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Research-inclusion-and-exclusion-criteria-DrMajdi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Research-inclusion-and-exclusion-criteria-DrMajdi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Research-inclusion-and-exclusion-criteria-DrMajdi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EEF4-63AA-FB34-040A-1CC7D07C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Objectives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CE10-4DD5-E7DD-D6DA-B66C9839FB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Objectives specify what your study aims to achieve. </a:t>
            </a:r>
          </a:p>
          <a:p>
            <a:r>
              <a:rPr lang="en-US" dirty="0"/>
              <a:t>Types:</a:t>
            </a:r>
            <a:br>
              <a:rPr lang="en-US" dirty="0"/>
            </a:br>
            <a:r>
              <a:rPr lang="en-US" dirty="0"/>
              <a:t>- Primary Objective</a:t>
            </a:r>
            <a:br>
              <a:rPr lang="en-US" dirty="0"/>
            </a:br>
            <a:r>
              <a:rPr lang="en-US" dirty="0"/>
              <a:t>- Secondary Objectives </a:t>
            </a:r>
          </a:p>
        </p:txBody>
      </p:sp>
      <p:pic>
        <p:nvPicPr>
          <p:cNvPr id="1026" name="Picture 2" descr="Crafting Clear Pathways: Writing Objectives in Research Papers - Mind the  Graph Blog">
            <a:extLst>
              <a:ext uri="{FF2B5EF4-FFF2-40B4-BE49-F238E27FC236}">
                <a16:creationId xmlns:a16="http://schemas.microsoft.com/office/drawing/2014/main" id="{F3C49E55-760F-0198-7960-D457F31535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215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32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Interactive Case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🧪 Case:</a:t>
            </a:r>
          </a:p>
          <a:p>
            <a:r>
              <a:rPr dirty="0"/>
              <a:t>A 34-year-old male with Alcohol Dependence Syndrome (ADS) is admitted for detox</a:t>
            </a:r>
            <a:r>
              <a:rPr lang="en-US" dirty="0"/>
              <a:t>ification.</a:t>
            </a:r>
            <a:endParaRPr dirty="0"/>
          </a:p>
          <a:p>
            <a:r>
              <a:rPr dirty="0"/>
              <a:t>You want to study predictors of complicated alcohol withdrawal.</a:t>
            </a:r>
          </a:p>
          <a:p>
            <a:endParaRPr dirty="0"/>
          </a:p>
          <a:p>
            <a:r>
              <a:rPr dirty="0"/>
              <a:t>👉 Task for Groups:</a:t>
            </a:r>
          </a:p>
          <a:p>
            <a:r>
              <a:rPr dirty="0"/>
              <a:t>1. Derive a primary objective</a:t>
            </a:r>
          </a:p>
          <a:p>
            <a:r>
              <a:rPr dirty="0"/>
              <a:t>2. Frame two secondary objectives</a:t>
            </a:r>
          </a:p>
          <a:p>
            <a:r>
              <a:rPr dirty="0"/>
              <a:t>3. Suggest 3 inclusion and 3 exclusion criteria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8FA4-2356-1ABC-A9BA-88AB6DCA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Objectives of a Study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4555C33-DCA6-C3E5-4897-4B52A76A2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4149"/>
              </p:ext>
            </p:extLst>
          </p:nvPr>
        </p:nvGraphicFramePr>
        <p:xfrm>
          <a:off x="457200" y="1600199"/>
          <a:ext cx="8229600" cy="512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8934207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8309689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58941616"/>
                    </a:ext>
                  </a:extLst>
                </a:gridCol>
              </a:tblGrid>
              <a:tr h="1101020">
                <a:tc>
                  <a:txBody>
                    <a:bodyPr/>
                    <a:lstStyle/>
                    <a:p>
                      <a:r>
                        <a:rPr lang="en-US" dirty="0"/>
                        <a:t>Clinical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 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265938"/>
                  </a:ext>
                </a:extLst>
              </a:tr>
              <a:tr h="2205763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determine the degree of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hypotension of a new drug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induction of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anaesthesia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measure the fall in blood pressure after its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 and compare it with the fall/otherwise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administration of an agent in clinical use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Recording other adverse effects of the drug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 of onset of action of the drug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Interaction with other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anaesthetic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agents used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126316"/>
                  </a:ext>
                </a:extLst>
              </a:tr>
              <a:tr h="167638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study the antiemetic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of a new agent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occurrence of PONV with its use and compare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with the occurrence of PONV with a standard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drug/placebo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determine the duration of the effect of the agent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Sedative effects of the agent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Adverse effects of the drug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703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04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3746-A329-C505-77A6-9551D9D9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Outcomes of a Study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096DF9-6C0A-9D3C-9027-A85D44AC8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49507"/>
              </p:ext>
            </p:extLst>
          </p:nvPr>
        </p:nvGraphicFramePr>
        <p:xfrm>
          <a:off x="457200" y="1600200"/>
          <a:ext cx="8229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4566653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2923281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9896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Clinical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 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0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determine the degree of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hypotension of a new drug for induction of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anaesthesia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determine whether a statistically significant reduction in blood pressure happened with the drug compared to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standard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anaesthesia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induction agent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Recording of rash along the venous path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 of cough after its administration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5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study the antiemetic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of a new agent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Whether a statistically significant reduction in the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incidence of PONV was seen in the study population vis‑a‑vis the agent it was compared with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incidence of postoperative</a:t>
                      </a:r>
                    </a:p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hypoxaemia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Hypotension after administration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20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0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4D3-F0D5-2558-9071-50881BF0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472"/>
            <a:ext cx="8229600" cy="1307938"/>
          </a:xfrm>
        </p:spPr>
        <p:txBody>
          <a:bodyPr>
            <a:noAutofit/>
          </a:bodyPr>
          <a:lstStyle/>
          <a:p>
            <a:r>
              <a:rPr lang="en-US" sz="3200" b="1" dirty="0"/>
              <a:t>Why are research objectives important?</a:t>
            </a:r>
            <a:br>
              <a:rPr lang="en-US" sz="3200" b="1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45A8F-0715-20E5-FC3A-9F9BFF224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891252"/>
            <a:ext cx="5434314" cy="52349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Maintains the focus and direction of the research</a:t>
            </a:r>
          </a:p>
          <a:p>
            <a:r>
              <a:rPr lang="en-US" dirty="0"/>
              <a:t>Optimizes allocation of resources with minimal wastage</a:t>
            </a:r>
          </a:p>
          <a:p>
            <a:r>
              <a:rPr lang="en-US" dirty="0"/>
              <a:t>Saves time</a:t>
            </a:r>
          </a:p>
          <a:p>
            <a:r>
              <a:rPr lang="en-US" dirty="0"/>
              <a:t>Acts as a foundation for defining appropriate research questions and hypotheses</a:t>
            </a:r>
          </a:p>
          <a:p>
            <a:r>
              <a:rPr lang="en-US" dirty="0"/>
              <a:t>Provides measurable outcomes that can help evaluate the success of the research</a:t>
            </a:r>
          </a:p>
          <a:p>
            <a:r>
              <a:rPr lang="en-US" dirty="0"/>
              <a:t>Determines the feasibility of the research by helping to assess the availability of required resources</a:t>
            </a:r>
          </a:p>
          <a:p>
            <a:r>
              <a:rPr lang="en-US" dirty="0"/>
              <a:t>Ensures relevance of the study to the subject and its contribution to existing literature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RESEARCH OBJECTIVES | PPT">
            <a:extLst>
              <a:ext uri="{FF2B5EF4-FFF2-40B4-BE49-F238E27FC236}">
                <a16:creationId xmlns:a16="http://schemas.microsoft.com/office/drawing/2014/main" id="{F5A7A045-E929-C6D2-9D3C-5469B99621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13" y="540855"/>
            <a:ext cx="3252487" cy="43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9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D9E6-CAFF-8975-9E37-8CC9ED11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3934"/>
          </a:xfrm>
        </p:spPr>
        <p:txBody>
          <a:bodyPr>
            <a:normAutofit fontScale="90000"/>
          </a:bodyPr>
          <a:lstStyle/>
          <a:p>
            <a:r>
              <a:rPr lang="en-US" dirty="0"/>
              <a:t>Type of Research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6EA55E-140B-ED2B-2760-6C4D68BAD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925581"/>
              </p:ext>
            </p:extLst>
          </p:nvPr>
        </p:nvGraphicFramePr>
        <p:xfrm>
          <a:off x="462987" y="1018573"/>
          <a:ext cx="8223813" cy="587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987233573"/>
                    </a:ext>
                  </a:extLst>
                </a:gridCol>
                <a:gridCol w="4109013">
                  <a:extLst>
                    <a:ext uri="{9D8B030D-6E8A-4147-A177-3AD203B41FA5}">
                      <a16:colId xmlns:a16="http://schemas.microsoft.com/office/drawing/2014/main" val="4040074406"/>
                    </a:ext>
                  </a:extLst>
                </a:gridCol>
              </a:tblGrid>
              <a:tr h="571568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research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39132"/>
                  </a:ext>
                </a:extLst>
              </a:tr>
              <a:tr h="88729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Explores a previously unstudied topic, issue, or phenomenon; aims to generate ideas or hypotheses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00070"/>
                  </a:ext>
                </a:extLst>
              </a:tr>
              <a:tr h="62110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Describes the characteristics and features of a particular population or group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677942"/>
                  </a:ext>
                </a:extLst>
              </a:tr>
              <a:tr h="88729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Explains the relationships between variables; seeks to identify cause-and-effect relationships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210808"/>
                  </a:ext>
                </a:extLst>
              </a:tr>
              <a:tr h="62110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Predicts future outcomes or events based on existing data samples or trends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755312"/>
                  </a:ext>
                </a:extLst>
              </a:tr>
              <a:tr h="62110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Identifies factors contributing to a particular problem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047652"/>
                  </a:ext>
                </a:extLst>
              </a:tr>
              <a:tr h="88729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Compares two or more groups or phenomena to identify similarities and differences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903267"/>
                  </a:ext>
                </a:extLst>
              </a:tr>
              <a:tr h="621108">
                <a:tc>
                  <a:txBody>
                    <a:bodyPr/>
                    <a:lstStyle/>
                    <a:p>
                      <a:r>
                        <a:rPr lang="en-US" dirty="0"/>
                        <a:t>Historic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Examines past events and trends to understand their significance and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357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70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87F9-A386-E946-D46B-A2E82DFC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Criteria for Research Objectives </a:t>
            </a:r>
          </a:p>
        </p:txBody>
      </p:sp>
      <p:pic>
        <p:nvPicPr>
          <p:cNvPr id="3076" name="Picture 4" descr="SMART Goals and Objectives: Definition ...">
            <a:extLst>
              <a:ext uri="{FF2B5EF4-FFF2-40B4-BE49-F238E27FC236}">
                <a16:creationId xmlns:a16="http://schemas.microsoft.com/office/drawing/2014/main" id="{6B5B70D1-E375-6A43-086E-A4DD0D6E0C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2" y="1632030"/>
            <a:ext cx="8137001" cy="46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2007</Words>
  <Application>Microsoft Macintosh PowerPoint</Application>
  <PresentationFormat>On-screen Show (4:3)</PresentationFormat>
  <Paragraphs>209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Aptos</vt:lpstr>
      <vt:lpstr>Arial</vt:lpstr>
      <vt:lpstr>Calibri</vt:lpstr>
      <vt:lpstr>Office Theme</vt:lpstr>
      <vt:lpstr>Thesis Workshop for Junior Residents</vt:lpstr>
      <vt:lpstr>Objectives</vt:lpstr>
      <vt:lpstr>Research Question/Research Hypothesis/Objectives</vt:lpstr>
      <vt:lpstr>What are Objectives ?</vt:lpstr>
      <vt:lpstr>Examples of Objectives of a Study</vt:lpstr>
      <vt:lpstr>Examples of Outcomes of a Study</vt:lpstr>
      <vt:lpstr>Why are research objectives important?  </vt:lpstr>
      <vt:lpstr>Type of Research Objectives</vt:lpstr>
      <vt:lpstr>SMART Criteria for Research Objectives </vt:lpstr>
      <vt:lpstr>How to write research objectives? </vt:lpstr>
      <vt:lpstr>How to write research objectives? </vt:lpstr>
      <vt:lpstr>How to write research objectives? </vt:lpstr>
      <vt:lpstr>PowerPoint Presentation</vt:lpstr>
      <vt:lpstr>Formulating research objectives </vt:lpstr>
      <vt:lpstr>Take Home Message</vt:lpstr>
      <vt:lpstr>PowerPoint Presentation</vt:lpstr>
      <vt:lpstr>PowerPoint Presentation</vt:lpstr>
      <vt:lpstr>Basic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Aspects of Inclusion Criteria</vt:lpstr>
      <vt:lpstr>Steps for Determining Effective Criteria</vt:lpstr>
      <vt:lpstr>Examples of Criterion Topics </vt:lpstr>
      <vt:lpstr>PowerPoint Presentation</vt:lpstr>
      <vt:lpstr>PowerPoint Presentation</vt:lpstr>
      <vt:lpstr>PowerPoint Presentation</vt:lpstr>
      <vt:lpstr>PowerPoint Presentation</vt:lpstr>
      <vt:lpstr>Importance of Defining Inclusion &amp; Exclusion Criteria</vt:lpstr>
      <vt:lpstr>Common errors regarding inclusion and exclusion criteria</vt:lpstr>
      <vt:lpstr>IMPACT OF THE INCLUSION AND EXCLUSION CRITERIA ON THE EXTERNAL VALIDITY OF THE STUDY </vt:lpstr>
      <vt:lpstr>PowerPoint Presentation</vt:lpstr>
      <vt:lpstr>PowerPoint Presentation</vt:lpstr>
      <vt:lpstr>PowerPoint Presentation</vt:lpstr>
      <vt:lpstr>PowerPoint Presentation</vt:lpstr>
      <vt:lpstr>Interactive Case Exercise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Abhishek Pathak</cp:lastModifiedBy>
  <cp:revision>26</cp:revision>
  <dcterms:created xsi:type="dcterms:W3CDTF">2013-01-27T09:14:16Z</dcterms:created>
  <dcterms:modified xsi:type="dcterms:W3CDTF">2025-06-18T00:47:46Z</dcterms:modified>
  <cp:category/>
</cp:coreProperties>
</file>